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Default Extension="emf" ContentType="image/x-em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67" r:id="rId6"/>
    <p:sldId id="263" r:id="rId7"/>
    <p:sldId id="262" r:id="rId8"/>
    <p:sldId id="264" r:id="rId9"/>
    <p:sldId id="259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176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7" Type="http://schemas.openxmlformats.org/officeDocument/2006/relationships/slide" Target="slides/slide6.xml"/><Relationship Id="rId16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openxmlformats.org/officeDocument/2006/relationships/customXml" Target="../customXml/item2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14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31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4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19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4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7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68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184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3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99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2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4A833-1E61-9841-A63A-05B73EE9FB80}" type="datetimeFigureOut">
              <a:rPr lang="en-US" smtClean="0"/>
              <a:t>14/05/2014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7954E-695C-8449-9933-57744E869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6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889" y="530786"/>
            <a:ext cx="7772400" cy="739158"/>
          </a:xfrm>
        </p:spPr>
        <p:txBody>
          <a:bodyPr>
            <a:noAutofit/>
          </a:bodyPr>
          <a:lstStyle/>
          <a:p>
            <a:r>
              <a:rPr lang="en-US" dirty="0" smtClean="0"/>
              <a:t>Links between ozone and climate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82878"/>
            <a:ext cx="6400800" cy="11447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ORM</a:t>
            </a:r>
          </a:p>
          <a:p>
            <a:r>
              <a:rPr lang="en-US" dirty="0" smtClean="0"/>
              <a:t>Geneva, 14 May 2014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51100" y="2374900"/>
            <a:ext cx="464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800A4"/>
                </a:solidFill>
              </a:rPr>
              <a:t>SAP Co-chairs</a:t>
            </a:r>
          </a:p>
          <a:p>
            <a:pPr algn="ctr"/>
            <a:r>
              <a:rPr lang="en-US" sz="2800" b="1" dirty="0" err="1" smtClean="0">
                <a:solidFill>
                  <a:srgbClr val="0800A4"/>
                </a:solidFill>
              </a:rPr>
              <a:t>Ayit</a:t>
            </a:r>
            <a:r>
              <a:rPr lang="en-US" altLang="ja-JP" sz="2800" b="1" dirty="0" err="1" smtClean="0">
                <a:solidFill>
                  <a:srgbClr val="0800A4"/>
                </a:solidFill>
              </a:rPr>
              <a:t>é</a:t>
            </a:r>
            <a:r>
              <a:rPr lang="en-US" altLang="ja-JP" sz="2800" b="1" dirty="0" err="1">
                <a:solidFill>
                  <a:srgbClr val="0800A4"/>
                </a:solidFill>
              </a:rPr>
              <a:t>-Lô</a:t>
            </a:r>
            <a:r>
              <a:rPr lang="en-US" altLang="ja-JP" sz="2800" b="1" dirty="0">
                <a:solidFill>
                  <a:srgbClr val="0800A4"/>
                </a:solidFill>
              </a:rPr>
              <a:t> </a:t>
            </a:r>
            <a:r>
              <a:rPr lang="en-US" altLang="ja-JP" sz="2800" b="1" dirty="0" err="1">
                <a:solidFill>
                  <a:srgbClr val="0800A4"/>
                </a:solidFill>
              </a:rPr>
              <a:t>Ajavon</a:t>
            </a:r>
            <a:r>
              <a:rPr lang="en-US" altLang="ja-JP" sz="2800" b="1" dirty="0">
                <a:solidFill>
                  <a:srgbClr val="0800A4"/>
                </a:solidFill>
              </a:rPr>
              <a:t> (Togo)</a:t>
            </a:r>
          </a:p>
          <a:p>
            <a:pPr algn="ctr"/>
            <a:r>
              <a:rPr lang="en-US" altLang="ja-JP" sz="2800" b="1" dirty="0">
                <a:solidFill>
                  <a:srgbClr val="0800A4"/>
                </a:solidFill>
              </a:rPr>
              <a:t>Paul Newman (USA)</a:t>
            </a:r>
          </a:p>
          <a:p>
            <a:pPr algn="ctr"/>
            <a:r>
              <a:rPr lang="en-US" altLang="ja-JP" sz="2800" b="1" i="1" dirty="0">
                <a:solidFill>
                  <a:srgbClr val="0800A4"/>
                </a:solidFill>
              </a:rPr>
              <a:t>John Pyle </a:t>
            </a:r>
            <a:r>
              <a:rPr lang="en-US" altLang="ja-JP" sz="2800" b="1" dirty="0">
                <a:solidFill>
                  <a:srgbClr val="0800A4"/>
                </a:solidFill>
              </a:rPr>
              <a:t>(UK)</a:t>
            </a:r>
          </a:p>
          <a:p>
            <a:pPr algn="ctr"/>
            <a:r>
              <a:rPr lang="en-US" altLang="ja-JP" sz="2800" b="1" dirty="0">
                <a:solidFill>
                  <a:srgbClr val="0800A4"/>
                </a:solidFill>
              </a:rPr>
              <a:t>A.R. </a:t>
            </a:r>
            <a:r>
              <a:rPr lang="en-US" altLang="ja-JP" sz="2800" b="1" dirty="0" err="1">
                <a:solidFill>
                  <a:srgbClr val="0800A4"/>
                </a:solidFill>
              </a:rPr>
              <a:t>Ravishankara</a:t>
            </a:r>
            <a:r>
              <a:rPr lang="en-US" altLang="ja-JP" sz="2800" b="1" dirty="0">
                <a:solidFill>
                  <a:srgbClr val="0800A4"/>
                </a:solidFill>
              </a:rPr>
              <a:t> (USA)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92531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89" y="1021198"/>
            <a:ext cx="8401219" cy="583680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79635" y="235199"/>
            <a:ext cx="62083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ODSs and replacements are GHGs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69468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9" y="1032191"/>
            <a:ext cx="8175345" cy="51709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7077" y="256431"/>
            <a:ext cx="7547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Radiative</a:t>
            </a:r>
            <a:r>
              <a:rPr lang="en-US" sz="2400" b="1" dirty="0" smtClean="0"/>
              <a:t> forcing from ODS and replacements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26181" y="1032191"/>
            <a:ext cx="4066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Projections show different scenarios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5678745" y="1401523"/>
            <a:ext cx="1038050" cy="1748914"/>
            <a:chOff x="5678745" y="1401523"/>
            <a:chExt cx="1038050" cy="1748914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5678745" y="1401523"/>
              <a:ext cx="1038050" cy="320227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5678745" y="1401523"/>
              <a:ext cx="842652" cy="1040676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5678745" y="1401523"/>
              <a:ext cx="732741" cy="1382584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5678745" y="1401523"/>
              <a:ext cx="732741" cy="1748914"/>
            </a:xfrm>
            <a:prstGeom prst="straightConnector1">
              <a:avLst/>
            </a:prstGeom>
            <a:ln w="6350" cmpd="sng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5446710" y="6386350"/>
            <a:ext cx="346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Rigby et al, GRL,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405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8098"/>
            <a:ext cx="8229600" cy="5020268"/>
          </a:xfrm>
        </p:spPr>
        <p:txBody>
          <a:bodyPr>
            <a:noAutofit/>
          </a:bodyPr>
          <a:lstStyle/>
          <a:p>
            <a:r>
              <a:rPr lang="en-US" sz="2800" dirty="0" smtClean="0"/>
              <a:t>Because of the impact of GHGs on the troposphere and stratosphere, reduction of ODS will not return </a:t>
            </a:r>
            <a:r>
              <a:rPr lang="en-US" sz="2800" dirty="0"/>
              <a:t>the ozone layer </a:t>
            </a:r>
            <a:r>
              <a:rPr lang="en-US" sz="2800" dirty="0" smtClean="0"/>
              <a:t>exactly to its 1980 value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800" i="1" dirty="0" smtClean="0">
                <a:solidFill>
                  <a:srgbClr val="800000"/>
                </a:solidFill>
              </a:rPr>
              <a:t>need for continued measurements of</a:t>
            </a:r>
            <a:r>
              <a:rPr lang="en-US" sz="2800" i="1" dirty="0">
                <a:solidFill>
                  <a:srgbClr val="800000"/>
                </a:solidFill>
              </a:rPr>
              <a:t> </a:t>
            </a:r>
            <a:r>
              <a:rPr lang="en-US" sz="2800" i="1" dirty="0" smtClean="0">
                <a:solidFill>
                  <a:srgbClr val="800000"/>
                </a:solidFill>
              </a:rPr>
              <a:t>ozone 	vertical profile.</a:t>
            </a:r>
          </a:p>
          <a:p>
            <a:r>
              <a:rPr lang="en-US" sz="2800" dirty="0" smtClean="0"/>
              <a:t>Increasing GHGs alter transport of ozone and other species in the stratosphere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latin typeface="Wingdings"/>
                <a:ea typeface="Wingdings"/>
                <a:cs typeface="Wingdings"/>
                <a:sym typeface="Wingdings"/>
              </a:rPr>
              <a:t> 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need to measure profiles of atmospheric 	tracers, like</a:t>
            </a:r>
            <a:r>
              <a:rPr lang="en-US" sz="2800" i="1" dirty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 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N</a:t>
            </a:r>
            <a:r>
              <a:rPr lang="en-US" sz="2800" i="1" baseline="-25000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2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O, SF</a:t>
            </a:r>
            <a:r>
              <a:rPr lang="en-US" sz="2800" i="1" baseline="-25000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6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, etc.</a:t>
            </a:r>
          </a:p>
          <a:p>
            <a:r>
              <a:rPr lang="en-US" sz="2800" dirty="0" smtClean="0"/>
              <a:t>Stratosphere projected to cool because of GHGs</a:t>
            </a:r>
          </a:p>
          <a:p>
            <a:pPr marL="0" indent="0">
              <a:buNone/>
            </a:pPr>
            <a:r>
              <a:rPr lang="en-US" sz="2800" dirty="0" smtClean="0">
                <a:latin typeface="Wingdings"/>
                <a:ea typeface="Wingdings"/>
                <a:cs typeface="Wingdings"/>
                <a:sym typeface="Wingdings"/>
              </a:rPr>
              <a:t>	 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need to measure </a:t>
            </a:r>
            <a:r>
              <a:rPr lang="en-US" sz="2800" i="1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temperature profiles </a:t>
            </a:r>
            <a:r>
              <a:rPr lang="en-US" sz="2800" i="1" dirty="0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into </a:t>
            </a:r>
            <a:r>
              <a:rPr lang="en-US" sz="2800" i="1" smtClean="0">
                <a:solidFill>
                  <a:srgbClr val="800000"/>
                </a:solidFill>
                <a:ea typeface="Wingdings"/>
                <a:cs typeface="Wingdings"/>
                <a:sym typeface="Wingdings"/>
              </a:rPr>
              <a:t>the 	upper stratosphere  </a:t>
            </a:r>
            <a:endParaRPr lang="en-US" sz="2800" i="1" dirty="0" smtClean="0">
              <a:solidFill>
                <a:srgbClr val="8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2015" y="209369"/>
            <a:ext cx="73214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Some conclusions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34837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845" y="1600200"/>
            <a:ext cx="8591634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Chapter 4 of the upcoming assessment deals with “Stratospheric ozone changes and climate”.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Chapters 1 and 5 discuss ODS, their replacements and consider various climate metrics.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745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Ozone/</a:t>
            </a:r>
            <a:r>
              <a:rPr lang="en-US" smtClean="0"/>
              <a:t>climate interactions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Atmospheric ozone is affected by climate change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solidFill>
                  <a:srgbClr val="800000"/>
                </a:solidFill>
              </a:rPr>
              <a:t>Transport and temperature-dependent 			chemical processes</a:t>
            </a:r>
          </a:p>
          <a:p>
            <a:r>
              <a:rPr lang="en-US" b="1" dirty="0" smtClean="0"/>
              <a:t>Atmospheric ozone can affect climate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800000"/>
                </a:solidFill>
              </a:rPr>
              <a:t>N</a:t>
            </a:r>
            <a:r>
              <a:rPr lang="en-US" dirty="0" smtClean="0">
                <a:solidFill>
                  <a:srgbClr val="800000"/>
                </a:solidFill>
              </a:rPr>
              <a:t>ew evidence on how stratospheric ozone 	changes influence tropospheric 	weather and 	climate</a:t>
            </a:r>
          </a:p>
          <a:p>
            <a:r>
              <a:rPr lang="en-US" b="1" dirty="0" smtClean="0"/>
              <a:t>Climate role of ozone depleting substances and their replacements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4946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86" y="274638"/>
            <a:ext cx="9027214" cy="761909"/>
          </a:xfrm>
        </p:spPr>
        <p:txBody>
          <a:bodyPr>
            <a:noAutofit/>
          </a:bodyPr>
          <a:lstStyle/>
          <a:p>
            <a:r>
              <a:rPr lang="en-US" sz="3200" b="1" dirty="0"/>
              <a:t>Atmospheric ozone is affected by climate </a:t>
            </a:r>
            <a:r>
              <a:rPr lang="en-US" sz="3200" b="1" dirty="0" smtClean="0"/>
              <a:t>change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6547"/>
            <a:ext cx="8229600" cy="5071659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800000"/>
                </a:solidFill>
              </a:rPr>
              <a:t>Increases in CO</a:t>
            </a:r>
            <a:r>
              <a:rPr lang="en-US" b="1" baseline="-25000" dirty="0" smtClean="0">
                <a:solidFill>
                  <a:srgbClr val="800000"/>
                </a:solidFill>
              </a:rPr>
              <a:t>2</a:t>
            </a:r>
            <a:r>
              <a:rPr lang="en-US" b="1" dirty="0" smtClean="0">
                <a:solidFill>
                  <a:srgbClr val="800000"/>
                </a:solidFill>
              </a:rPr>
              <a:t> cool the stratosphere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Slows down the rate of gas-phase ozone 	destruction </a:t>
            </a:r>
            <a:r>
              <a:rPr lang="en-US" sz="2400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dirty="0">
                <a:sym typeface="Wingdings"/>
              </a:rPr>
              <a:t> </a:t>
            </a:r>
            <a:r>
              <a:rPr lang="en-US" dirty="0" smtClean="0"/>
              <a:t>O</a:t>
            </a:r>
            <a:r>
              <a:rPr lang="en-US" baseline="-25000" dirty="0" smtClean="0"/>
              <a:t>3 </a:t>
            </a:r>
            <a:r>
              <a:rPr lang="en-US" dirty="0" smtClean="0"/>
              <a:t>increase</a:t>
            </a:r>
          </a:p>
          <a:p>
            <a:pPr marL="0" indent="0">
              <a:buNone/>
            </a:pPr>
            <a:r>
              <a:rPr lang="en-US" baseline="-25000" dirty="0"/>
              <a:t>	</a:t>
            </a:r>
            <a:r>
              <a:rPr lang="en-US" dirty="0" smtClean="0"/>
              <a:t>Tendency to increase loss in polar latitudes</a:t>
            </a:r>
          </a:p>
          <a:p>
            <a:r>
              <a:rPr lang="en-US" b="1" dirty="0" smtClean="0">
                <a:solidFill>
                  <a:srgbClr val="800000"/>
                </a:solidFill>
              </a:rPr>
              <a:t>Increase in GHGs changes the stratospheric circulation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Changed circulation changes stratospheric 	ozone</a:t>
            </a:r>
            <a:r>
              <a:rPr lang="en-US" dirty="0"/>
              <a:t> </a:t>
            </a:r>
            <a:r>
              <a:rPr lang="en-US" dirty="0" smtClean="0"/>
              <a:t>distribution. 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 smtClean="0"/>
              <a:t>Enhanced stratosphere to troposphere 	transport.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37998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0031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Models project a strengthening of the Brewer-Dobson circulation under </a:t>
            </a:r>
            <a:r>
              <a:rPr lang="en-US" sz="2800" smtClean="0"/>
              <a:t>climate change</a:t>
            </a:r>
            <a:endParaRPr lang="en-US" sz="2800" dirty="0"/>
          </a:p>
        </p:txBody>
      </p:sp>
      <p:pic>
        <p:nvPicPr>
          <p:cNvPr id="3" name="Picture 4" descr="C:\Documents and Settings\longmore\Desktop\FinalDraft\Chap01\Figures\WordFormat\Fig1-2(old)_v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300" y="1751013"/>
            <a:ext cx="5375275" cy="430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339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Ozone change is dependent on GHG scenario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051" y="1417638"/>
            <a:ext cx="9207051" cy="46410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3245" y="5898099"/>
            <a:ext cx="2423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</a:t>
            </a:r>
            <a:r>
              <a:rPr lang="en-US" dirty="0" err="1" smtClean="0"/>
              <a:t>Eyring</a:t>
            </a:r>
            <a:r>
              <a:rPr lang="en-US" dirty="0" smtClean="0"/>
              <a:t> et al, 2013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3553" y="6267431"/>
            <a:ext cx="2947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NB: </a:t>
            </a:r>
            <a:r>
              <a:rPr lang="en-US" smtClean="0"/>
              <a:t>N</a:t>
            </a:r>
            <a:r>
              <a:rPr lang="en-US" baseline="-25000" smtClean="0"/>
              <a:t>2</a:t>
            </a:r>
            <a:r>
              <a:rPr lang="en-US" smtClean="0"/>
              <a:t>O and CH</a:t>
            </a:r>
            <a:r>
              <a:rPr lang="en-US" baseline="-25000" smtClean="0"/>
              <a:t>4</a:t>
            </a:r>
            <a:r>
              <a:rPr lang="en-US" smtClean="0"/>
              <a:t> </a:t>
            </a:r>
            <a:r>
              <a:rPr lang="en-US" dirty="0" smtClean="0"/>
              <a:t>are chemically active GHGs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661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1"/>
            <a:ext cx="8229600" cy="718111"/>
          </a:xfrm>
        </p:spPr>
        <p:txBody>
          <a:bodyPr>
            <a:normAutofit/>
          </a:bodyPr>
          <a:lstStyle/>
          <a:p>
            <a:r>
              <a:rPr lang="en-US" sz="3200" b="1" dirty="0"/>
              <a:t>Atmospheric ozone can affect </a:t>
            </a:r>
            <a:r>
              <a:rPr lang="en-US" sz="3200" b="1" dirty="0" smtClean="0"/>
              <a:t>climate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734723"/>
            <a:ext cx="838935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b="1" dirty="0" smtClean="0">
                <a:solidFill>
                  <a:srgbClr val="800000"/>
                </a:solidFill>
              </a:rPr>
              <a:t>Ozone is a GHG and also absorbs solar radiation </a:t>
            </a:r>
            <a:endParaRPr lang="en-US" sz="3200" dirty="0" smtClean="0"/>
          </a:p>
          <a:p>
            <a:r>
              <a:rPr lang="en-US" sz="3200" b="1" dirty="0">
                <a:solidFill>
                  <a:srgbClr val="800000"/>
                </a:solidFill>
              </a:rPr>
              <a:t>	</a:t>
            </a:r>
            <a:r>
              <a:rPr lang="en-US" sz="3200" dirty="0" smtClean="0"/>
              <a:t>Stratospheric ozone loss is dominant drive of 	observed cooling in the lower stratosphere</a:t>
            </a:r>
          </a:p>
          <a:p>
            <a:pPr marL="457200" indent="-457200">
              <a:buFont typeface="Arial"/>
              <a:buChar char="•"/>
            </a:pPr>
            <a:r>
              <a:rPr lang="en-US" sz="3200" b="1" dirty="0" smtClean="0">
                <a:solidFill>
                  <a:srgbClr val="800000"/>
                </a:solidFill>
              </a:rPr>
              <a:t>Stratospheric ozone loss likely the dominant driver of SH circulation changes in recent decades and has led to various climate effects</a:t>
            </a:r>
          </a:p>
          <a:p>
            <a:r>
              <a:rPr lang="en-US" sz="3200" b="1" dirty="0">
                <a:solidFill>
                  <a:srgbClr val="800000"/>
                </a:solidFill>
              </a:rPr>
              <a:t>	</a:t>
            </a:r>
            <a:r>
              <a:rPr lang="en-US" sz="3200" dirty="0" smtClean="0"/>
              <a:t>Intensification of the summer </a:t>
            </a:r>
            <a:r>
              <a:rPr lang="en-US" sz="3200" dirty="0" err="1" smtClean="0"/>
              <a:t>westerlies</a:t>
            </a:r>
            <a:r>
              <a:rPr lang="en-US" sz="3200" dirty="0" smtClean="0"/>
              <a:t>; 	changes in the Southern Annular Model; 	Hadley Cell expansion; precipitation 	changes, etc.</a:t>
            </a:r>
          </a:p>
          <a:p>
            <a:pPr marL="457200" indent="-457200">
              <a:buFont typeface="Arial"/>
              <a:buChar char="•"/>
            </a:pPr>
            <a:r>
              <a:rPr lang="en-US" sz="3200" b="1" dirty="0" smtClean="0">
                <a:solidFill>
                  <a:srgbClr val="800000"/>
                </a:solidFill>
              </a:rPr>
              <a:t>No clear links </a:t>
            </a:r>
            <a:r>
              <a:rPr lang="en-US" sz="3200" b="1" smtClean="0">
                <a:solidFill>
                  <a:srgbClr val="800000"/>
                </a:solidFill>
              </a:rPr>
              <a:t>to climate trends </a:t>
            </a:r>
            <a:r>
              <a:rPr lang="en-US" sz="3200" b="1" dirty="0" smtClean="0">
                <a:solidFill>
                  <a:srgbClr val="800000"/>
                </a:solidFill>
              </a:rPr>
              <a:t>in NH</a:t>
            </a:r>
            <a:r>
              <a:rPr lang="en-US" sz="3200" b="1" dirty="0" smtClean="0"/>
              <a:t> </a:t>
            </a:r>
            <a:r>
              <a:rPr lang="en-US" sz="3200" b="1" dirty="0" smtClean="0">
                <a:solidFill>
                  <a:srgbClr val="800000"/>
                </a:solidFill>
              </a:rPr>
              <a:t>  </a:t>
            </a:r>
          </a:p>
          <a:p>
            <a:r>
              <a:rPr lang="en-US" sz="3200" dirty="0">
                <a:solidFill>
                  <a:srgbClr val="800000"/>
                </a:solidFill>
              </a:rPr>
              <a:t>	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91507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08" y="940247"/>
            <a:ext cx="8145639" cy="53097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92370" y="6249990"/>
            <a:ext cx="2112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Eyring</a:t>
            </a:r>
            <a:r>
              <a:rPr lang="en-US" dirty="0" smtClean="0"/>
              <a:t> et al, 2013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83165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Ozone loss a major driver of lower stratospheric temperature trends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35396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466" y="1620517"/>
            <a:ext cx="9624447" cy="3343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973" y="5086907"/>
            <a:ext cx="4618582" cy="5338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3245" y="6306878"/>
            <a:ext cx="2496306" cy="379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Eyring</a:t>
            </a:r>
            <a:r>
              <a:rPr lang="en-US" dirty="0" smtClean="0"/>
              <a:t> et al, 2013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3931" y="291984"/>
            <a:ext cx="7956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Observed trends in the SH jet are only reproduced by models including observed ozone loss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50469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C233B983B2EE4A93284E3EBD2C2B97" ma:contentTypeVersion="" ma:contentTypeDescription="Create a new document." ma:contentTypeScope="" ma:versionID="ec4442fa2502e68fa2547973b9265348">
  <xsd:schema xmlns:xsd="http://www.w3.org/2001/XMLSchema" xmlns:xs="http://www.w3.org/2001/XMLSchema" xmlns:p="http://schemas.microsoft.com/office/2006/metadata/properties" xmlns:ns2="E0431080-F408-4E9A-9A74-0BFDAADAAB79" targetNamespace="http://schemas.microsoft.com/office/2006/metadata/properties" ma:root="true" ma:fieldsID="1f008a9bb781e21eedf32ec8030b7618" ns2:_="">
    <xsd:import namespace="E0431080-F408-4E9A-9A74-0BFDAADAAB79"/>
    <xsd:element name="properties">
      <xsd:complexType>
        <xsd:sequence>
          <xsd:element name="documentManagement">
            <xsd:complexType>
              <xsd:all>
                <xsd:element ref="ns2:Document_x0020_Symbol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31080-F408-4E9A-9A74-0BFDAADAAB79" elementFormDefault="qualified">
    <xsd:import namespace="http://schemas.microsoft.com/office/2006/documentManagement/types"/>
    <xsd:import namespace="http://schemas.microsoft.com/office/infopath/2007/PartnerControls"/>
    <xsd:element name="Document_x0020_Symbol" ma:index="8" ma:displayName="Document Symbol" ma:internalName="Document_x0020_Symbol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Document_x0020_Symbol xmlns="E0431080-F408-4E9A-9A74-0BFDAADAAB79">*</Document_x0020_Symbol>
  </documentManagement>
</p:properties>
</file>

<file path=customXml/itemProps1.xml><?xml version="1.0" encoding="utf-8"?>
<ds:datastoreItem xmlns:ds="http://schemas.openxmlformats.org/officeDocument/2006/customXml" ds:itemID="{385E7F8C-9534-49CA-9B0B-5100233396D5}"/>
</file>

<file path=customXml/itemProps2.xml><?xml version="1.0" encoding="utf-8"?>
<ds:datastoreItem xmlns:ds="http://schemas.openxmlformats.org/officeDocument/2006/customXml" ds:itemID="{233D7A76-CA2A-4AF8-804A-87474BEEFE60}"/>
</file>

<file path=customXml/itemProps3.xml><?xml version="1.0" encoding="utf-8"?>
<ds:datastoreItem xmlns:ds="http://schemas.openxmlformats.org/officeDocument/2006/customXml" ds:itemID="{F554F205-6472-4277-8AA9-BB5A27967AA6}"/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229</Words>
  <Application>Microsoft Macintosh PowerPoint</Application>
  <PresentationFormat>On-screen Show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Links between ozone and climate</vt:lpstr>
      <vt:lpstr>PowerPoint Presentation</vt:lpstr>
      <vt:lpstr>Ozone/climate interactions</vt:lpstr>
      <vt:lpstr>Atmospheric ozone is affected by climate change</vt:lpstr>
      <vt:lpstr>Models project a strengthening of the Brewer-Dobson circulation under climate change</vt:lpstr>
      <vt:lpstr>Ozone change is dependent on GHG scenario</vt:lpstr>
      <vt:lpstr>Atmospheric ozone can affect climate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Links between Ozone and Climate </dc:title>
  <dc:creator>JohnPyle User</dc:creator>
  <cp:lastModifiedBy>JohnPyle User</cp:lastModifiedBy>
  <cp:revision>30</cp:revision>
  <dcterms:created xsi:type="dcterms:W3CDTF">2014-05-08T06:35:49Z</dcterms:created>
  <dcterms:modified xsi:type="dcterms:W3CDTF">2014-05-14T10:38:49Z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0x010100A1C233B983B2EE4A93284E3EBD2C2B97</vt:lpwstr>
  </property>
</Properties>
</file>