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bin" ContentType="application/vnd.openxmlformats-officedocument.presentationml.printerSettings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7" r:id="rId2"/>
    <p:sldId id="258" r:id="rId3"/>
    <p:sldId id="298" r:id="rId4"/>
    <p:sldId id="299" r:id="rId5"/>
    <p:sldId id="300" r:id="rId6"/>
    <p:sldId id="301" r:id="rId7"/>
    <p:sldId id="302" r:id="rId8"/>
    <p:sldId id="271" r:id="rId9"/>
    <p:sldId id="284" r:id="rId10"/>
    <p:sldId id="283" r:id="rId11"/>
    <p:sldId id="285" r:id="rId12"/>
    <p:sldId id="286" r:id="rId13"/>
    <p:sldId id="287" r:id="rId14"/>
    <p:sldId id="288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30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448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printerSettings" Target="printerSettings/printerSettings1.bin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8" Type="http://schemas.openxmlformats.org/officeDocument/2006/relationships/slide" Target="slides/slide7.xml"/><Relationship Id="rId21" Type="http://schemas.openxmlformats.org/officeDocument/2006/relationships/slide" Target="slides/slide20.xml"/><Relationship Id="rId3" Type="http://schemas.openxmlformats.org/officeDocument/2006/relationships/slide" Target="slides/slide2.xml"/><Relationship Id="rId25" Type="http://schemas.openxmlformats.org/officeDocument/2006/relationships/handoutMaster" Target="handoutMasters/handout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7" Type="http://schemas.openxmlformats.org/officeDocument/2006/relationships/slide" Target="slides/slide6.xml"/><Relationship Id="rId33" Type="http://schemas.openxmlformats.org/officeDocument/2006/relationships/customXml" Target="../customXml/item3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32" Type="http://schemas.openxmlformats.org/officeDocument/2006/relationships/customXml" Target="../customXml/item2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5" Type="http://schemas.openxmlformats.org/officeDocument/2006/relationships/slide" Target="slides/slide14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9" Type="http://schemas.openxmlformats.org/officeDocument/2006/relationships/slide" Target="slides/slide8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14" Type="http://schemas.openxmlformats.org/officeDocument/2006/relationships/slide" Target="slides/slide13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Work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Work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val>
            <c:numRef>
              <c:f>Sheet1!$A$1:$A$2</c:f>
              <c:numCache>
                <c:formatCode>General</c:formatCode>
                <c:ptCount val="2"/>
                <c:pt idx="0">
                  <c:v>11.0</c:v>
                </c:pt>
                <c:pt idx="1">
                  <c:v>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val>
            <c:numRef>
              <c:f>Sheet1!$B$1:$B$2</c:f>
              <c:numCache>
                <c:formatCode>General</c:formatCode>
                <c:ptCount val="2"/>
                <c:pt idx="0">
                  <c:v>270.0</c:v>
                </c:pt>
                <c:pt idx="1">
                  <c:v>55.0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Relationship Id="rId2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B2438-21FC-884B-953A-2067ACCA701F}" type="datetimeFigureOut">
              <a:rPr lang="en-US" smtClean="0"/>
              <a:t>5/14/14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78BCE-0892-7C4A-9BFC-B9982B172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9877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A71E1-BB20-7E4E-8FD9-DE7B027F9CFA}" type="datetimeFigureOut">
              <a:rPr lang="en-US" smtClean="0"/>
              <a:t>5/14/14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6A4FC-B84C-814C-B4A7-81C1FB48F3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1969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Apologize for the title,</a:t>
            </a:r>
            <a:r>
              <a:rPr lang="en-US" baseline="0" dirty="0" smtClean="0"/>
              <a:t> which is more like an abstract…</a:t>
            </a:r>
          </a:p>
          <a:p>
            <a:r>
              <a:rPr lang="en-US" baseline="0" dirty="0" smtClean="0"/>
              <a:t>I am an atmospheric chemist– worked with a group of highly diverse specializations to write report.</a:t>
            </a:r>
          </a:p>
          <a:p>
            <a:r>
              <a:rPr lang="en-US" baseline="0" dirty="0" smtClean="0"/>
              <a:t>Apologies to experts who may know more about these issues than I do.</a:t>
            </a:r>
          </a:p>
          <a:p>
            <a:r>
              <a:rPr lang="en-US" baseline="0" dirty="0" smtClean="0"/>
              <a:t>Since it is a combination of a “class lecture” and a colloquium, there are some basics in this talk.</a:t>
            </a:r>
          </a:p>
          <a:p>
            <a:r>
              <a:rPr lang="en-US" baseline="0" dirty="0" smtClean="0"/>
              <a:t>There are many “simplifications.” Be forewarned!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37331-04E1-124D-BA3A-46F544D406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47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9026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atin typeface="Calibri" charset="0"/>
              </a:rPr>
              <a:t>Key thing to note: How many more a/c units are</a:t>
            </a:r>
            <a:r>
              <a:rPr lang="en-US" baseline="0" dirty="0" smtClean="0">
                <a:latin typeface="Calibri" charset="0"/>
              </a:rPr>
              <a:t> likely to be coming up!</a:t>
            </a:r>
            <a:endParaRPr lang="en-US" dirty="0">
              <a:latin typeface="Calibri" charset="0"/>
            </a:endParaRPr>
          </a:p>
        </p:txBody>
      </p:sp>
      <p:sp>
        <p:nvSpPr>
          <p:cNvPr id="1290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fld id="{D707D26F-6F27-CC4A-8F3A-DD74CD4A26A5}" type="slidenum">
              <a:rPr lang="en-US" sz="1200">
                <a:latin typeface="Calibri" charset="0"/>
              </a:rPr>
              <a:pPr eaLnBrk="1" hangingPunct="1"/>
              <a:t>5</a:t>
            </a:fld>
            <a:endParaRPr lang="en-US" sz="120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NZ">
                <a:latin typeface="Times" charset="0"/>
                <a:ea typeface="ＭＳ Ｐゴシック" charset="0"/>
                <a:cs typeface="Times" charset="0"/>
              </a:rPr>
              <a:t>Low-GWP alternatives exist- they are OK for some applications and not OK for others. </a:t>
            </a:r>
          </a:p>
          <a:p>
            <a:r>
              <a:rPr lang="en-NZ">
                <a:latin typeface="Arial" charset="0"/>
                <a:ea typeface="ＭＳ Ｐゴシック" charset="0"/>
                <a:cs typeface="ＭＳ Ｐゴシック" charset="0"/>
              </a:rPr>
              <a:t>Further substantial R&amp;D is needed to provide effective and affordable alternatives and relevant infrastructure</a:t>
            </a:r>
          </a:p>
          <a:p>
            <a:pPr eaLnBrk="1" hangingPunct="1">
              <a:spcBef>
                <a:spcPct val="0"/>
              </a:spcBef>
            </a:pPr>
            <a:r>
              <a:rPr lang="en-NZ">
                <a:latin typeface="Times" charset="0"/>
                <a:ea typeface="ＭＳ Ｐゴシック" charset="0"/>
                <a:cs typeface="Times" charset="0"/>
              </a:rPr>
              <a:t>Alternatives comprise very small % of market in some sectors e.g. refrigerated transport, air-conditioning in public buildings, spray foam</a:t>
            </a:r>
          </a:p>
          <a:p>
            <a:pPr eaLnBrk="1" hangingPunct="1">
              <a:spcBef>
                <a:spcPct val="0"/>
              </a:spcBef>
            </a:pPr>
            <a:r>
              <a:rPr lang="en-NZ">
                <a:latin typeface="Times" charset="0"/>
                <a:ea typeface="ＭＳ Ｐゴシック" charset="0"/>
                <a:cs typeface="Times" charset="0"/>
              </a:rPr>
              <a:t>Existing low-GWP alternatives could be expanded to additional companies and locations in the near term, if more companies and stakeholders took necessary steps</a:t>
            </a:r>
          </a:p>
          <a:p>
            <a:endParaRPr lang="en-NZ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B648E5E-7EE7-C54D-8918-92BA33A9B6E5}" type="slidenum">
              <a:rPr lang="en-US" sz="1200">
                <a:latin typeface="Calibri" charset="0"/>
              </a:rPr>
              <a:pPr eaLnBrk="1" hangingPunct="1"/>
              <a:t>7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37331-04E1-124D-BA3A-46F544D406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51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37331-04E1-124D-BA3A-46F544D406A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67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change in scale between the two</a:t>
            </a:r>
          </a:p>
          <a:p>
            <a:r>
              <a:rPr lang="en-US" dirty="0" smtClean="0"/>
              <a:t>As developing countries improve sanitation, there will be increases in this sector, but is it more than</a:t>
            </a:r>
            <a:r>
              <a:rPr lang="en-US" baseline="0" dirty="0" smtClean="0"/>
              <a:t> what it is now?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37331-04E1-124D-BA3A-46F544D406A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14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Scenarios based on agriculture researchers,</a:t>
            </a:r>
            <a:r>
              <a:rPr lang="en-US" baseline="0" dirty="0" smtClean="0"/>
              <a:t> food people, economists, ecologists, and social scientists.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37331-04E1-124D-BA3A-46F544D406A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57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50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7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5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53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29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8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92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360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76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91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26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FBB7B-748D-514D-ACBC-86EE580D3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02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0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5" Type="http://schemas.openxmlformats.org/officeDocument/2006/relationships/image" Target="../media/image25.emf"/><Relationship Id="rId6" Type="http://schemas.openxmlformats.org/officeDocument/2006/relationships/image" Target="../media/image26.png"/><Relationship Id="rId7" Type="http://schemas.openxmlformats.org/officeDocument/2006/relationships/image" Target="../media/image27.emf"/><Relationship Id="rId8" Type="http://schemas.openxmlformats.org/officeDocument/2006/relationships/chart" Target="../charts/chart1.xml"/><Relationship Id="rId9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671"/>
            <a:ext cx="8546222" cy="121569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HFCs and N</a:t>
            </a:r>
            <a:r>
              <a:rPr lang="en-US" sz="3600" baseline="-25000" dirty="0" smtClean="0">
                <a:solidFill>
                  <a:srgbClr val="0000FF"/>
                </a:solidFill>
                <a:latin typeface="Times"/>
                <a:cs typeface="Times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O: Two potential issues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477170"/>
            <a:ext cx="9144000" cy="1053633"/>
          </a:xfrm>
        </p:spPr>
        <p:txBody>
          <a:bodyPr>
            <a:noAutofit/>
          </a:bodyPr>
          <a:lstStyle/>
          <a:p>
            <a:pPr marL="457200" indent="-457200" algn="l">
              <a:buFont typeface="Wingdings" charset="2"/>
              <a:buAutoNum type="arabicPlain"/>
            </a:pPr>
            <a:r>
              <a:rPr lang="en-US" sz="2800" dirty="0" smtClean="0">
                <a:solidFill>
                  <a:schemeClr val="tx1"/>
                </a:solidFill>
                <a:latin typeface="Times"/>
                <a:cs typeface="Times"/>
              </a:rPr>
              <a:t>HFCs and their potential impact on climate</a:t>
            </a:r>
          </a:p>
          <a:p>
            <a:pPr marL="457200" indent="-457200" algn="l">
              <a:buFont typeface="Wingdings" charset="2"/>
              <a:buAutoNum type="arabicPlain"/>
            </a:pPr>
            <a:r>
              <a:rPr lang="en-US" sz="2800" dirty="0" smtClean="0">
                <a:solidFill>
                  <a:schemeClr val="tx1"/>
                </a:solidFill>
                <a:latin typeface="Times"/>
                <a:cs typeface="Times"/>
              </a:rPr>
              <a:t>N</a:t>
            </a:r>
            <a:r>
              <a:rPr lang="en-US" sz="2800" baseline="-25000" dirty="0" smtClean="0">
                <a:solidFill>
                  <a:schemeClr val="tx1"/>
                </a:solidFill>
                <a:latin typeface="Times"/>
                <a:cs typeface="Times"/>
              </a:rPr>
              <a:t>2</a:t>
            </a:r>
            <a:r>
              <a:rPr lang="en-US" sz="2800" dirty="0" smtClean="0">
                <a:solidFill>
                  <a:schemeClr val="tx1"/>
                </a:solidFill>
                <a:latin typeface="Times"/>
                <a:cs typeface="Times"/>
              </a:rPr>
              <a:t>O and its potential impact on ozone layer and climate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04348" y="1425050"/>
            <a:ext cx="6935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"/>
                <a:cs typeface="Times"/>
              </a:rPr>
              <a:t>Ayite</a:t>
            </a:r>
            <a:r>
              <a:rPr lang="en-US" sz="2800" dirty="0" smtClean="0">
                <a:latin typeface="Times"/>
                <a:cs typeface="Times"/>
              </a:rPr>
              <a:t>-Lo </a:t>
            </a:r>
            <a:r>
              <a:rPr lang="en-US" sz="2800" dirty="0" err="1" smtClean="0">
                <a:latin typeface="Times"/>
                <a:cs typeface="Times"/>
              </a:rPr>
              <a:t>Ajavon</a:t>
            </a:r>
            <a:endParaRPr lang="en-US" sz="2800" dirty="0" smtClean="0">
              <a:latin typeface="Times"/>
              <a:cs typeface="Times"/>
            </a:endParaRPr>
          </a:p>
          <a:p>
            <a:pPr algn="ctr"/>
            <a:r>
              <a:rPr lang="en-US" sz="2800" dirty="0" smtClean="0">
                <a:latin typeface="Times"/>
                <a:cs typeface="Times"/>
              </a:rPr>
              <a:t>Paul Newman</a:t>
            </a:r>
          </a:p>
          <a:p>
            <a:pPr algn="ctr"/>
            <a:r>
              <a:rPr lang="en-US" sz="2800" dirty="0" smtClean="0">
                <a:latin typeface="Times"/>
                <a:cs typeface="Times"/>
              </a:rPr>
              <a:t>John Pyle</a:t>
            </a:r>
          </a:p>
          <a:p>
            <a:pPr algn="ctr"/>
            <a:r>
              <a:rPr lang="en-US" sz="2800" u="sng" dirty="0">
                <a:latin typeface="Times"/>
                <a:cs typeface="Times"/>
              </a:rPr>
              <a:t>A.R. </a:t>
            </a:r>
            <a:r>
              <a:rPr lang="en-US" sz="2800" u="sng" dirty="0" smtClean="0">
                <a:latin typeface="Times"/>
                <a:cs typeface="Times"/>
              </a:rPr>
              <a:t>Ravishankara</a:t>
            </a:r>
          </a:p>
          <a:p>
            <a:pPr algn="ctr"/>
            <a:endParaRPr lang="en-US" sz="2800" dirty="0">
              <a:latin typeface="Times"/>
              <a:cs typeface="Times"/>
            </a:endParaRPr>
          </a:p>
          <a:p>
            <a:pPr algn="ctr"/>
            <a:r>
              <a:rPr lang="en-US" sz="2800" dirty="0" smtClean="0">
                <a:latin typeface="Times"/>
                <a:cs typeface="Times"/>
              </a:rPr>
              <a:t>Co-Chairs of SAP</a:t>
            </a:r>
          </a:p>
        </p:txBody>
      </p:sp>
    </p:spTree>
    <p:extLst>
      <p:ext uri="{BB962C8B-B14F-4D97-AF65-F5344CB8AC3E}">
        <p14:creationId xmlns:p14="http://schemas.microsoft.com/office/powerpoint/2010/main" val="1967711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5228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N</a:t>
            </a:r>
            <a:r>
              <a:rPr lang="en-US" sz="3600" baseline="-25000" dirty="0" smtClean="0">
                <a:solidFill>
                  <a:srgbClr val="0000FF"/>
                </a:solidFill>
                <a:latin typeface="Times"/>
                <a:cs typeface="Times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O: A climate Gas and an Ozone </a:t>
            </a:r>
            <a:r>
              <a:rPr lang="en-US" sz="3600" dirty="0" err="1" smtClean="0">
                <a:solidFill>
                  <a:srgbClr val="0000FF"/>
                </a:solidFill>
                <a:latin typeface="Times"/>
                <a:cs typeface="Times"/>
              </a:rPr>
              <a:t>Depleter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616406" y="1563188"/>
            <a:ext cx="4229100" cy="3009900"/>
            <a:chOff x="4616406" y="1972152"/>
            <a:chExt cx="4229100" cy="3009900"/>
          </a:xfrm>
        </p:grpSpPr>
        <p:pic>
          <p:nvPicPr>
            <p:cNvPr id="4" name="Picture 4" descr="Fig. 1_Ravishankara et al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6406" y="1972152"/>
              <a:ext cx="4229100" cy="300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5674599" y="2746060"/>
              <a:ext cx="308899" cy="1755648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029262" y="2425687"/>
              <a:ext cx="308899" cy="2076021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383922" y="3375366"/>
              <a:ext cx="308899" cy="1126341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738583" y="4199185"/>
              <a:ext cx="308899" cy="302522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116122" y="4119091"/>
              <a:ext cx="308899" cy="383755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470779" y="4119091"/>
              <a:ext cx="308899" cy="395197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825436" y="4119091"/>
              <a:ext cx="308899" cy="395197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227700" y="4395392"/>
              <a:ext cx="308899" cy="118871"/>
            </a:xfrm>
            <a:prstGeom prst="rect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7470779" y="1931923"/>
            <a:ext cx="756921" cy="429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1987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4" name="Picture 33" descr="WGI_AR5_FigSPM-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52" y="1666626"/>
            <a:ext cx="3576030" cy="304495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384070" y="1346928"/>
            <a:ext cx="212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N</a:t>
            </a:r>
            <a:r>
              <a:rPr lang="en-US" baseline="-25000" dirty="0" smtClean="0">
                <a:latin typeface="Times"/>
                <a:cs typeface="Times"/>
              </a:rPr>
              <a:t>2</a:t>
            </a:r>
            <a:r>
              <a:rPr lang="en-US" dirty="0" smtClean="0">
                <a:latin typeface="Times"/>
                <a:cs typeface="Times"/>
              </a:rPr>
              <a:t>O is a climate gas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99971" y="1478180"/>
            <a:ext cx="3396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"/>
                <a:cs typeface="Times"/>
              </a:rPr>
              <a:t>N</a:t>
            </a:r>
            <a:r>
              <a:rPr lang="en-US" baseline="-25000" dirty="0" smtClean="0">
                <a:latin typeface="Times"/>
                <a:cs typeface="Times"/>
              </a:rPr>
              <a:t>2</a:t>
            </a:r>
            <a:r>
              <a:rPr lang="en-US" dirty="0" smtClean="0">
                <a:latin typeface="Times"/>
                <a:cs typeface="Times"/>
              </a:rPr>
              <a:t>O is an ozone depleting gas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448315" y="2098655"/>
            <a:ext cx="423307" cy="400467"/>
          </a:xfrm>
          <a:prstGeom prst="ellipse">
            <a:avLst/>
          </a:prstGeom>
          <a:solidFill>
            <a:srgbClr val="FFFF00">
              <a:alpha val="26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746105" y="4604489"/>
            <a:ext cx="3404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"/>
                <a:cs typeface="Times"/>
              </a:rPr>
              <a:t>Climate forcing by N</a:t>
            </a:r>
            <a:r>
              <a:rPr lang="en-US" sz="2000" baseline="-25000" dirty="0" smtClean="0">
                <a:latin typeface="Times"/>
                <a:cs typeface="Times"/>
              </a:rPr>
              <a:t>2</a:t>
            </a:r>
            <a:r>
              <a:rPr lang="en-US" sz="2000" dirty="0" smtClean="0">
                <a:latin typeface="Times"/>
                <a:cs typeface="Times"/>
              </a:rPr>
              <a:t>O is ~10% of that by CO</a:t>
            </a:r>
            <a:r>
              <a:rPr lang="en-US" sz="2000" baseline="-25000" dirty="0" smtClean="0">
                <a:latin typeface="Times"/>
                <a:cs typeface="Times"/>
              </a:rPr>
              <a:t>2</a:t>
            </a:r>
            <a:r>
              <a:rPr lang="en-US" sz="2000" dirty="0" smtClean="0">
                <a:latin typeface="Times"/>
                <a:cs typeface="Times"/>
              </a:rPr>
              <a:t> in 2011</a:t>
            </a:r>
            <a:endParaRPr lang="en-US" sz="2000" dirty="0">
              <a:latin typeface="Times"/>
              <a:cs typeface="Time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16406" y="4568843"/>
            <a:ext cx="4209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"/>
                <a:cs typeface="Times"/>
              </a:rPr>
              <a:t>Ozone layer depletion by N</a:t>
            </a:r>
            <a:r>
              <a:rPr lang="en-US" sz="2000" baseline="-25000" dirty="0" smtClean="0">
                <a:latin typeface="Times"/>
                <a:cs typeface="Times"/>
              </a:rPr>
              <a:t>2</a:t>
            </a:r>
            <a:r>
              <a:rPr lang="en-US" sz="2000" dirty="0" smtClean="0">
                <a:latin typeface="Times"/>
                <a:cs typeface="Times"/>
              </a:rPr>
              <a:t>O is ~13% of that by ODSs (MP gases) in 1987</a:t>
            </a:r>
            <a:endParaRPr lang="en-US" sz="2000" dirty="0">
              <a:latin typeface="Times"/>
              <a:cs typeface="Time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6452" y="5298684"/>
            <a:ext cx="807985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Arial"/>
              <a:buChar char="•"/>
            </a:pPr>
            <a:r>
              <a:rPr lang="en-US" sz="2400" dirty="0" smtClean="0">
                <a:latin typeface="Times"/>
                <a:cs typeface="Times"/>
              </a:rPr>
              <a:t>Do we ignore N</a:t>
            </a:r>
            <a:r>
              <a:rPr lang="en-US" sz="2400" baseline="-25000" dirty="0" smtClean="0">
                <a:latin typeface="Times"/>
                <a:cs typeface="Times"/>
              </a:rPr>
              <a:t>2</a:t>
            </a:r>
            <a:r>
              <a:rPr lang="en-US" sz="2400" dirty="0" smtClean="0">
                <a:latin typeface="Times"/>
                <a:cs typeface="Times"/>
              </a:rPr>
              <a:t>O?</a:t>
            </a:r>
          </a:p>
          <a:p>
            <a:pPr marL="285750" indent="-285750">
              <a:buClr>
                <a:srgbClr val="FF0000"/>
              </a:buClr>
              <a:buFont typeface="Arial"/>
              <a:buChar char="•"/>
            </a:pPr>
            <a:r>
              <a:rPr lang="en-US" sz="2400" dirty="0" smtClean="0">
                <a:latin typeface="Times"/>
                <a:cs typeface="Times"/>
              </a:rPr>
              <a:t>What makes it a “difficult” gas to deal with?</a:t>
            </a:r>
          </a:p>
          <a:p>
            <a:pPr marL="285750" indent="-285750">
              <a:buClr>
                <a:srgbClr val="FF0000"/>
              </a:buClr>
              <a:buFont typeface="Arial"/>
              <a:buChar char="•"/>
            </a:pPr>
            <a:r>
              <a:rPr lang="en-US" sz="2400" dirty="0" smtClean="0">
                <a:latin typeface="Times"/>
                <a:cs typeface="Times"/>
              </a:rPr>
              <a:t>What about the future?  Way in the future?  </a:t>
            </a:r>
            <a:endParaRPr lang="en-US" sz="2400" dirty="0">
              <a:latin typeface="Times"/>
              <a:cs typeface="Times"/>
            </a:endParaRPr>
          </a:p>
        </p:txBody>
      </p:sp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10</a:t>
            </a:fld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97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5216489" y="1482254"/>
            <a:ext cx="3678998" cy="2848846"/>
            <a:chOff x="1851064" y="1361553"/>
            <a:chExt cx="5152993" cy="3990239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6206434" y="1361553"/>
              <a:ext cx="0" cy="3472934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139"/>
            <a:stretch/>
          </p:blipFill>
          <p:spPr>
            <a:xfrm>
              <a:off x="1851064" y="1361553"/>
              <a:ext cx="5152993" cy="36576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976223" y="4834487"/>
              <a:ext cx="3735537" cy="5173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Years since emission</a:t>
              </a:r>
              <a:endParaRPr lang="en-US" dirty="0">
                <a:latin typeface="Times"/>
                <a:cs typeface="Times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30319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Global warming potential of N</a:t>
            </a:r>
            <a:r>
              <a:rPr lang="en-US" sz="3600" baseline="-25000" dirty="0" smtClean="0">
                <a:solidFill>
                  <a:srgbClr val="0000FF"/>
                </a:solidFill>
                <a:latin typeface="Times"/>
                <a:cs typeface="Times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O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607" y="5628239"/>
            <a:ext cx="8711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"/>
                <a:cs typeface="Times"/>
              </a:rPr>
              <a:t>Current CO</a:t>
            </a:r>
            <a:r>
              <a:rPr lang="en-US" sz="2800" baseline="-25000" dirty="0" smtClean="0">
                <a:latin typeface="Times"/>
                <a:cs typeface="Times"/>
              </a:rPr>
              <a:t>2</a:t>
            </a:r>
            <a:r>
              <a:rPr lang="en-US" sz="2800" dirty="0" smtClean="0">
                <a:latin typeface="Times"/>
                <a:cs typeface="Times"/>
              </a:rPr>
              <a:t> </a:t>
            </a:r>
            <a:r>
              <a:rPr lang="en-US" sz="2800" dirty="0" err="1" smtClean="0">
                <a:latin typeface="Times"/>
                <a:cs typeface="Times"/>
              </a:rPr>
              <a:t>eq</a:t>
            </a:r>
            <a:r>
              <a:rPr lang="en-US" sz="2800" dirty="0" smtClean="0">
                <a:latin typeface="Times"/>
                <a:cs typeface="Times"/>
              </a:rPr>
              <a:t> emission of N</a:t>
            </a:r>
            <a:r>
              <a:rPr lang="en-US" sz="2800" baseline="-25000" dirty="0" smtClean="0">
                <a:latin typeface="Times"/>
                <a:cs typeface="Times"/>
              </a:rPr>
              <a:t>2</a:t>
            </a:r>
            <a:r>
              <a:rPr lang="en-US" sz="2800" dirty="0" smtClean="0">
                <a:latin typeface="Times"/>
                <a:cs typeface="Times"/>
              </a:rPr>
              <a:t>O is = emissions x GWP (100) ~ 2.5 GT/</a:t>
            </a:r>
            <a:r>
              <a:rPr lang="en-US" sz="2800" dirty="0" err="1" smtClean="0">
                <a:latin typeface="Times"/>
                <a:cs typeface="Times"/>
              </a:rPr>
              <a:t>yr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607" y="5155284"/>
            <a:ext cx="871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"/>
                <a:cs typeface="Times"/>
              </a:rPr>
              <a:t>GWP (100) of N</a:t>
            </a:r>
            <a:r>
              <a:rPr lang="en-US" sz="2800" baseline="-25000" dirty="0" smtClean="0">
                <a:latin typeface="Times"/>
                <a:cs typeface="Times"/>
              </a:rPr>
              <a:t>2</a:t>
            </a:r>
            <a:r>
              <a:rPr lang="en-US" sz="2800" dirty="0" smtClean="0">
                <a:latin typeface="Times"/>
                <a:cs typeface="Times"/>
              </a:rPr>
              <a:t>O = 310; GWP(20) </a:t>
            </a:r>
            <a:r>
              <a:rPr lang="en-US" sz="2800" dirty="0">
                <a:latin typeface="Times"/>
                <a:cs typeface="Times"/>
              </a:rPr>
              <a:t>of N</a:t>
            </a:r>
            <a:r>
              <a:rPr lang="en-US" sz="2800" baseline="-25000" dirty="0">
                <a:latin typeface="Times"/>
                <a:cs typeface="Times"/>
              </a:rPr>
              <a:t>2</a:t>
            </a:r>
            <a:r>
              <a:rPr lang="en-US" sz="2800" dirty="0">
                <a:latin typeface="Times"/>
                <a:cs typeface="Times"/>
              </a:rPr>
              <a:t>O </a:t>
            </a:r>
            <a:r>
              <a:rPr lang="en-US" sz="2800" dirty="0" smtClean="0">
                <a:latin typeface="Times"/>
                <a:cs typeface="Times"/>
              </a:rPr>
              <a:t>is 280</a:t>
            </a:r>
            <a:endParaRPr lang="en-US" sz="2800" dirty="0">
              <a:latin typeface="Times"/>
              <a:cs typeface="Times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11</a:t>
            </a:fld>
            <a:endParaRPr lang="en-US"/>
          </a:p>
        </p:txBody>
      </p:sp>
      <p:pic>
        <p:nvPicPr>
          <p:cNvPr id="22" name="Picture 19" descr="LEANN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2" r="11689"/>
          <a:stretch/>
        </p:blipFill>
        <p:spPr bwMode="auto">
          <a:xfrm>
            <a:off x="183607" y="1482254"/>
            <a:ext cx="478907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409325" y="2269258"/>
            <a:ext cx="673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CO</a:t>
            </a:r>
            <a:r>
              <a:rPr lang="en-US" baseline="-25000" dirty="0" smtClean="0">
                <a:solidFill>
                  <a:srgbClr val="FF0000"/>
                </a:solidFill>
                <a:latin typeface="Times"/>
                <a:cs typeface="Times"/>
              </a:rPr>
              <a:t>2</a:t>
            </a:r>
            <a:endParaRPr lang="en-US" baseline="-25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8419" y="2484522"/>
            <a:ext cx="4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"/>
                <a:cs typeface="Times"/>
              </a:rPr>
              <a:t>O</a:t>
            </a:r>
            <a:r>
              <a:rPr lang="en-US" baseline="-25000" dirty="0" smtClean="0">
                <a:solidFill>
                  <a:srgbClr val="FF0000"/>
                </a:solidFill>
                <a:latin typeface="Times"/>
                <a:cs typeface="Times"/>
              </a:rPr>
              <a:t>3</a:t>
            </a:r>
            <a:endParaRPr lang="en-US" baseline="-25000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227329" y="2269258"/>
            <a:ext cx="2601096" cy="805941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590565" y="1790539"/>
            <a:ext cx="3304922" cy="2126630"/>
          </a:xfrm>
          <a:custGeom>
            <a:avLst/>
            <a:gdLst>
              <a:gd name="connsiteX0" fmla="*/ 15300 w 3304922"/>
              <a:gd name="connsiteY0" fmla="*/ 0 h 2126630"/>
              <a:gd name="connsiteX1" fmla="*/ 321311 w 3304922"/>
              <a:gd name="connsiteY1" fmla="*/ 321289 h 2126630"/>
              <a:gd name="connsiteX2" fmla="*/ 612022 w 3304922"/>
              <a:gd name="connsiteY2" fmla="*/ 520183 h 2126630"/>
              <a:gd name="connsiteX3" fmla="*/ 979236 w 3304922"/>
              <a:gd name="connsiteY3" fmla="*/ 734376 h 2126630"/>
              <a:gd name="connsiteX4" fmla="*/ 1407652 w 3304922"/>
              <a:gd name="connsiteY4" fmla="*/ 902670 h 2126630"/>
              <a:gd name="connsiteX5" fmla="*/ 1836067 w 3304922"/>
              <a:gd name="connsiteY5" fmla="*/ 994467 h 2126630"/>
              <a:gd name="connsiteX6" fmla="*/ 2218581 w 3304922"/>
              <a:gd name="connsiteY6" fmla="*/ 1070965 h 2126630"/>
              <a:gd name="connsiteX7" fmla="*/ 2570494 w 3304922"/>
              <a:gd name="connsiteY7" fmla="*/ 1116863 h 2126630"/>
              <a:gd name="connsiteX8" fmla="*/ 2937708 w 3304922"/>
              <a:gd name="connsiteY8" fmla="*/ 1178061 h 2126630"/>
              <a:gd name="connsiteX9" fmla="*/ 3304922 w 3304922"/>
              <a:gd name="connsiteY9" fmla="*/ 1239259 h 2126630"/>
              <a:gd name="connsiteX10" fmla="*/ 3274320 w 3304922"/>
              <a:gd name="connsiteY10" fmla="*/ 2126630 h 2126630"/>
              <a:gd name="connsiteX11" fmla="*/ 0 w 3304922"/>
              <a:gd name="connsiteY11" fmla="*/ 2096031 h 2126630"/>
              <a:gd name="connsiteX12" fmla="*/ 15300 w 3304922"/>
              <a:gd name="connsiteY12" fmla="*/ 0 h 212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04922" h="2126630">
                <a:moveTo>
                  <a:pt x="15300" y="0"/>
                </a:moveTo>
                <a:lnTo>
                  <a:pt x="321311" y="321289"/>
                </a:lnTo>
                <a:lnTo>
                  <a:pt x="612022" y="520183"/>
                </a:lnTo>
                <a:lnTo>
                  <a:pt x="979236" y="734376"/>
                </a:lnTo>
                <a:lnTo>
                  <a:pt x="1407652" y="902670"/>
                </a:lnTo>
                <a:lnTo>
                  <a:pt x="1836067" y="994467"/>
                </a:lnTo>
                <a:lnTo>
                  <a:pt x="2218581" y="1070965"/>
                </a:lnTo>
                <a:lnTo>
                  <a:pt x="2570494" y="1116863"/>
                </a:lnTo>
                <a:lnTo>
                  <a:pt x="2937708" y="1178061"/>
                </a:lnTo>
                <a:lnTo>
                  <a:pt x="3304922" y="1239259"/>
                </a:lnTo>
                <a:lnTo>
                  <a:pt x="3274320" y="2126630"/>
                </a:lnTo>
                <a:lnTo>
                  <a:pt x="0" y="2096031"/>
                </a:lnTo>
                <a:lnTo>
                  <a:pt x="15300" y="0"/>
                </a:lnTo>
                <a:close/>
              </a:path>
            </a:pathLst>
          </a:custGeom>
          <a:pattFill prst="wdDnDiag">
            <a:fgClr>
              <a:srgbClr val="0000FF"/>
            </a:fgClr>
            <a:bgClr>
              <a:srgbClr val="FFFF00"/>
            </a:bgClr>
          </a:patt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 smtClean="0">
              <a:solidFill>
                <a:srgbClr val="FF0000"/>
              </a:solidFill>
              <a:latin typeface="Times"/>
              <a:cs typeface="Times"/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"/>
                <a:cs typeface="Times"/>
              </a:rPr>
              <a:t>N</a:t>
            </a:r>
            <a:r>
              <a:rPr lang="en-US" sz="2800" b="1" baseline="-25000" dirty="0" smtClean="0">
                <a:solidFill>
                  <a:srgbClr val="FF0000"/>
                </a:solidFill>
                <a:latin typeface="Times"/>
                <a:cs typeface="Times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Times"/>
                <a:cs typeface="Times"/>
              </a:rPr>
              <a:t>O</a:t>
            </a:r>
            <a:endParaRPr lang="en-US" sz="2800" b="1" dirty="0">
              <a:solidFill>
                <a:srgbClr val="FF0000"/>
              </a:solidFill>
              <a:latin typeface="Times"/>
              <a:cs typeface="Times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590565" y="3625102"/>
            <a:ext cx="3304922" cy="289888"/>
          </a:xfrm>
          <a:custGeom>
            <a:avLst/>
            <a:gdLst>
              <a:gd name="connsiteX0" fmla="*/ 0 w 3304922"/>
              <a:gd name="connsiteY0" fmla="*/ 0 h 336588"/>
              <a:gd name="connsiteX1" fmla="*/ 0 w 3304922"/>
              <a:gd name="connsiteY1" fmla="*/ 0 h 336588"/>
              <a:gd name="connsiteX2" fmla="*/ 229508 w 3304922"/>
              <a:gd name="connsiteY2" fmla="*/ 107096 h 336588"/>
              <a:gd name="connsiteX3" fmla="*/ 489618 w 3304922"/>
              <a:gd name="connsiteY3" fmla="*/ 137695 h 336588"/>
              <a:gd name="connsiteX4" fmla="*/ 734427 w 3304922"/>
              <a:gd name="connsiteY4" fmla="*/ 152995 h 336588"/>
              <a:gd name="connsiteX5" fmla="*/ 979236 w 3304922"/>
              <a:gd name="connsiteY5" fmla="*/ 152995 h 336588"/>
              <a:gd name="connsiteX6" fmla="*/ 1269946 w 3304922"/>
              <a:gd name="connsiteY6" fmla="*/ 152995 h 336588"/>
              <a:gd name="connsiteX7" fmla="*/ 1575958 w 3304922"/>
              <a:gd name="connsiteY7" fmla="*/ 168294 h 336588"/>
              <a:gd name="connsiteX8" fmla="*/ 1912570 w 3304922"/>
              <a:gd name="connsiteY8" fmla="*/ 168294 h 336588"/>
              <a:gd name="connsiteX9" fmla="*/ 2157379 w 3304922"/>
              <a:gd name="connsiteY9" fmla="*/ 168294 h 336588"/>
              <a:gd name="connsiteX10" fmla="*/ 2478691 w 3304922"/>
              <a:gd name="connsiteY10" fmla="*/ 168294 h 336588"/>
              <a:gd name="connsiteX11" fmla="*/ 2723500 w 3304922"/>
              <a:gd name="connsiteY11" fmla="*/ 183594 h 336588"/>
              <a:gd name="connsiteX12" fmla="*/ 3060113 w 3304922"/>
              <a:gd name="connsiteY12" fmla="*/ 183594 h 336588"/>
              <a:gd name="connsiteX13" fmla="*/ 3304922 w 3304922"/>
              <a:gd name="connsiteY13" fmla="*/ 183594 h 336588"/>
              <a:gd name="connsiteX14" fmla="*/ 3304922 w 3304922"/>
              <a:gd name="connsiteY14" fmla="*/ 183594 h 336588"/>
              <a:gd name="connsiteX15" fmla="*/ 3304922 w 3304922"/>
              <a:gd name="connsiteY15" fmla="*/ 183594 h 336588"/>
              <a:gd name="connsiteX16" fmla="*/ 3304922 w 3304922"/>
              <a:gd name="connsiteY16" fmla="*/ 183594 h 336588"/>
              <a:gd name="connsiteX17" fmla="*/ 3304922 w 3304922"/>
              <a:gd name="connsiteY17" fmla="*/ 183594 h 336588"/>
              <a:gd name="connsiteX18" fmla="*/ 3304922 w 3304922"/>
              <a:gd name="connsiteY18" fmla="*/ 336588 h 336588"/>
              <a:gd name="connsiteX19" fmla="*/ 0 w 3304922"/>
              <a:gd name="connsiteY19" fmla="*/ 336588 h 336588"/>
              <a:gd name="connsiteX20" fmla="*/ 0 w 3304922"/>
              <a:gd name="connsiteY20" fmla="*/ 0 h 33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04922" h="336588">
                <a:moveTo>
                  <a:pt x="0" y="0"/>
                </a:moveTo>
                <a:lnTo>
                  <a:pt x="0" y="0"/>
                </a:lnTo>
                <a:lnTo>
                  <a:pt x="229508" y="107096"/>
                </a:lnTo>
                <a:lnTo>
                  <a:pt x="489618" y="137695"/>
                </a:lnTo>
                <a:lnTo>
                  <a:pt x="734427" y="152995"/>
                </a:lnTo>
                <a:lnTo>
                  <a:pt x="979236" y="152995"/>
                </a:lnTo>
                <a:lnTo>
                  <a:pt x="1269946" y="152995"/>
                </a:lnTo>
                <a:lnTo>
                  <a:pt x="1575958" y="168294"/>
                </a:lnTo>
                <a:lnTo>
                  <a:pt x="1912570" y="168294"/>
                </a:lnTo>
                <a:lnTo>
                  <a:pt x="2157379" y="168294"/>
                </a:lnTo>
                <a:lnTo>
                  <a:pt x="2478691" y="168294"/>
                </a:lnTo>
                <a:lnTo>
                  <a:pt x="2723500" y="183594"/>
                </a:lnTo>
                <a:lnTo>
                  <a:pt x="3060113" y="183594"/>
                </a:lnTo>
                <a:lnTo>
                  <a:pt x="3304922" y="183594"/>
                </a:lnTo>
                <a:lnTo>
                  <a:pt x="3304922" y="183594"/>
                </a:lnTo>
                <a:lnTo>
                  <a:pt x="3304922" y="183594"/>
                </a:lnTo>
                <a:lnTo>
                  <a:pt x="3304922" y="183594"/>
                </a:lnTo>
                <a:lnTo>
                  <a:pt x="3304922" y="183594"/>
                </a:lnTo>
                <a:lnTo>
                  <a:pt x="3304922" y="336588"/>
                </a:lnTo>
                <a:lnTo>
                  <a:pt x="0" y="33658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latin typeface="Times"/>
                <a:cs typeface="Times"/>
              </a:rPr>
              <a:t>CO</a:t>
            </a:r>
            <a:r>
              <a:rPr lang="en-US" b="1" baseline="-25000" dirty="0" smtClean="0">
                <a:latin typeface="Times"/>
                <a:cs typeface="Times"/>
              </a:rPr>
              <a:t>2</a:t>
            </a:r>
            <a:endParaRPr lang="en-US" b="1" baseline="-25000" dirty="0">
              <a:latin typeface="Times"/>
              <a:cs typeface="Time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9731" y="2484522"/>
            <a:ext cx="719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652118" y="1181459"/>
            <a:ext cx="3884549" cy="2780309"/>
            <a:chOff x="652118" y="1181459"/>
            <a:chExt cx="3884549" cy="2780309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3549731" y="1181459"/>
              <a:ext cx="0" cy="273353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1390361" y="1228237"/>
              <a:ext cx="0" cy="273353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652118" y="1181459"/>
              <a:ext cx="100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17 </a:t>
              </a:r>
              <a:r>
                <a:rPr lang="en-US" dirty="0" smtClean="0">
                  <a:latin typeface="Symbol" charset="2"/>
                  <a:cs typeface="Symbol" charset="2"/>
                </a:rPr>
                <a:t>m</a:t>
              </a:r>
              <a:r>
                <a:rPr lang="en-US" dirty="0" smtClean="0">
                  <a:latin typeface="Times"/>
                  <a:cs typeface="Times"/>
                </a:rPr>
                <a:t>m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534965" y="1274787"/>
              <a:ext cx="100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7.9 </a:t>
              </a:r>
              <a:r>
                <a:rPr lang="en-US" dirty="0" smtClean="0">
                  <a:latin typeface="Symbol" charset="2"/>
                  <a:cs typeface="Symbol" charset="2"/>
                </a:rPr>
                <a:t>m</a:t>
              </a:r>
              <a:r>
                <a:rPr lang="en-US" dirty="0" smtClean="0">
                  <a:latin typeface="Times"/>
                  <a:cs typeface="Times"/>
                </a:rPr>
                <a:t>m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53820" y="1230483"/>
              <a:ext cx="1757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N</a:t>
              </a:r>
              <a:r>
                <a:rPr lang="en-US" baseline="-25000" dirty="0" smtClean="0">
                  <a:latin typeface="Times"/>
                  <a:cs typeface="Times"/>
                </a:rPr>
                <a:t>2</a:t>
              </a:r>
              <a:r>
                <a:rPr lang="en-US" dirty="0" smtClean="0">
                  <a:latin typeface="Times"/>
                  <a:cs typeface="Times"/>
                </a:rPr>
                <a:t>O vibrations</a:t>
              </a:r>
              <a:endParaRPr lang="en-US" dirty="0">
                <a:latin typeface="Times"/>
                <a:cs typeface="Times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83607" y="4226361"/>
            <a:ext cx="87118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"/>
                <a:cs typeface="Times"/>
              </a:rPr>
              <a:t>N</a:t>
            </a:r>
            <a:r>
              <a:rPr lang="en-US" sz="2800" baseline="-25000" dirty="0" smtClean="0">
                <a:latin typeface="Times"/>
                <a:cs typeface="Times"/>
              </a:rPr>
              <a:t>2</a:t>
            </a:r>
            <a:r>
              <a:rPr lang="en-US" sz="2800" dirty="0" smtClean="0">
                <a:latin typeface="Times"/>
                <a:cs typeface="Times"/>
              </a:rPr>
              <a:t>O: a strong IR absorber; absorbs in the “window” region (not saturated)</a:t>
            </a:r>
            <a:endParaRPr lang="en-US" sz="2800" dirty="0">
              <a:latin typeface="Times"/>
              <a:cs typeface="Times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668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1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Title 1"/>
          <p:cNvSpPr>
            <a:spLocks noGrp="1"/>
          </p:cNvSpPr>
          <p:nvPr>
            <p:ph type="title"/>
          </p:nvPr>
        </p:nvSpPr>
        <p:spPr>
          <a:xfrm>
            <a:off x="457200" y="-1587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Ozone Depletion Potential (ODP) </a:t>
            </a:r>
            <a:r>
              <a:rPr lang="en-US" altLang="ja-JP" sz="36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of N</a:t>
            </a:r>
            <a:r>
              <a:rPr lang="en-US" altLang="ja-JP" sz="3600" baseline="-250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2</a:t>
            </a:r>
            <a:r>
              <a:rPr lang="en-US" altLang="ja-JP" sz="36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O </a:t>
            </a:r>
            <a:endParaRPr lang="en-US" sz="3600" dirty="0">
              <a:solidFill>
                <a:srgbClr val="0000FF"/>
              </a:solidFill>
              <a:latin typeface="Times" charset="0"/>
              <a:ea typeface="ＭＳ Ｐゴシック" charset="0"/>
              <a:cs typeface="Times" charset="0"/>
            </a:endParaRPr>
          </a:p>
        </p:txBody>
      </p:sp>
      <p:sp>
        <p:nvSpPr>
          <p:cNvPr id="88067" name="TextBox 4"/>
          <p:cNvSpPr txBox="1">
            <a:spLocks noChangeArrowheads="1"/>
          </p:cNvSpPr>
          <p:nvPr/>
        </p:nvSpPr>
        <p:spPr bwMode="auto">
          <a:xfrm>
            <a:off x="301625" y="3663421"/>
            <a:ext cx="8470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7663" indent="-347663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0000FF"/>
              </a:buClr>
              <a:buFont typeface="Wingdings" charset="0"/>
              <a:buChar char="q"/>
            </a:pPr>
            <a:r>
              <a:rPr lang="en-US" sz="1800" dirty="0">
                <a:cs typeface="Times" charset="0"/>
              </a:rPr>
              <a:t>The Ozone Depletion Potential (ODP) is defined by the time-integrated change of global ozone due to a unit mass emission of the ODS relative to that of CFC-11. 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151063" y="2383376"/>
            <a:ext cx="4300537" cy="1035050"/>
            <a:chOff x="2150532" y="2858020"/>
            <a:chExt cx="4301067" cy="1035050"/>
          </a:xfrm>
        </p:grpSpPr>
        <p:graphicFrame>
          <p:nvGraphicFramePr>
            <p:cNvPr id="142347" name="Object 2"/>
            <p:cNvGraphicFramePr>
              <a:graphicFrameLocks noChangeAspect="1"/>
            </p:cNvGraphicFramePr>
            <p:nvPr/>
          </p:nvGraphicFramePr>
          <p:xfrm>
            <a:off x="2301875" y="3008313"/>
            <a:ext cx="4025900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5" name="Equation" r:id="rId3" imgW="4025900" imgH="685800" progId="Equation.3">
                    <p:embed/>
                  </p:oleObj>
                </mc:Choice>
                <mc:Fallback>
                  <p:oleObj name="Equation" r:id="rId3" imgW="4025900" imgH="685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1875" y="3008313"/>
                          <a:ext cx="4025900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Rounded Rectangle 6"/>
            <p:cNvSpPr/>
            <p:nvPr/>
          </p:nvSpPr>
          <p:spPr>
            <a:xfrm>
              <a:off x="2150532" y="2858020"/>
              <a:ext cx="4301067" cy="103505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2824162" y="5060421"/>
            <a:ext cx="3195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cs typeface="Times" charset="0"/>
              </a:rPr>
              <a:t>ODP of N</a:t>
            </a:r>
            <a:r>
              <a:rPr lang="en-US" sz="2800" baseline="-25000" dirty="0">
                <a:cs typeface="Times" charset="0"/>
              </a:rPr>
              <a:t>2</a:t>
            </a:r>
            <a:r>
              <a:rPr lang="en-US" sz="2800" dirty="0">
                <a:cs typeface="Times" charset="0"/>
              </a:rPr>
              <a:t>O = 0.017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1423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fld id="{3537A692-5D3B-1942-8D5C-8AFC25A2EC4B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12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graphicFrame>
        <p:nvGraphicFramePr>
          <p:cNvPr id="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206340"/>
              </p:ext>
            </p:extLst>
          </p:nvPr>
        </p:nvGraphicFramePr>
        <p:xfrm>
          <a:off x="952500" y="1576905"/>
          <a:ext cx="6743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Equation" r:id="rId5" imgW="6743700" imgH="647700" progId="Equation.3">
                  <p:embed/>
                </p:oleObj>
              </mc:Choice>
              <mc:Fallback>
                <p:oleObj name="Equation" r:id="rId5" imgW="6743700" imgH="647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576905"/>
                        <a:ext cx="6743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1939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Title 1"/>
          <p:cNvSpPr>
            <a:spLocks noGrp="1"/>
          </p:cNvSpPr>
          <p:nvPr>
            <p:ph type="title"/>
          </p:nvPr>
        </p:nvSpPr>
        <p:spPr>
          <a:xfrm>
            <a:off x="457200" y="31750"/>
            <a:ext cx="8229600" cy="7080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ODP </a:t>
            </a:r>
            <a:r>
              <a:rPr lang="en-US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weighted emissions of N</a:t>
            </a:r>
            <a:r>
              <a:rPr lang="en-US" sz="3600" baseline="-250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O are large</a:t>
            </a:r>
            <a:endParaRPr lang="en-US" sz="3600" dirty="0">
              <a:solidFill>
                <a:srgbClr val="0000FF"/>
              </a:solidFill>
              <a:latin typeface="Times" charset="0"/>
              <a:ea typeface="ＭＳ Ｐゴシック" charset="0"/>
              <a:cs typeface="Times" charset="0"/>
            </a:endParaRPr>
          </a:p>
        </p:txBody>
      </p:sp>
      <p:sp>
        <p:nvSpPr>
          <p:cNvPr id="146434" name="TextBox 3"/>
          <p:cNvSpPr txBox="1">
            <a:spLocks noChangeArrowheads="1"/>
          </p:cNvSpPr>
          <p:nvPr/>
        </p:nvSpPr>
        <p:spPr bwMode="auto">
          <a:xfrm>
            <a:off x="465138" y="1229775"/>
            <a:ext cx="8221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dirty="0" smtClean="0">
                <a:cs typeface="Times" charset="0"/>
              </a:rPr>
              <a:t>Comparison of </a:t>
            </a:r>
            <a:r>
              <a:rPr lang="en-US" sz="2000" dirty="0">
                <a:cs typeface="Times" charset="0"/>
              </a:rPr>
              <a:t>the ODP-weighted anthropogenic N</a:t>
            </a:r>
            <a:r>
              <a:rPr lang="en-US" sz="2000" baseline="-25000" dirty="0">
                <a:cs typeface="Times" charset="0"/>
              </a:rPr>
              <a:t>2</a:t>
            </a:r>
            <a:r>
              <a:rPr lang="en-US" sz="2000" dirty="0">
                <a:cs typeface="Times" charset="0"/>
              </a:rPr>
              <a:t>O emissions- not ODP- with those of CFCs and other ozone-depleting substances</a:t>
            </a:r>
          </a:p>
        </p:txBody>
      </p:sp>
      <p:pic>
        <p:nvPicPr>
          <p:cNvPr id="146435" name="Picture 4" descr="Fig. 1_Ravishankara et al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38" y="1937800"/>
            <a:ext cx="385437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6" name="TextBox 5"/>
          <p:cNvSpPr txBox="1">
            <a:spLocks noChangeArrowheads="1"/>
          </p:cNvSpPr>
          <p:nvPr/>
        </p:nvSpPr>
        <p:spPr bwMode="auto">
          <a:xfrm>
            <a:off x="241300" y="4460871"/>
            <a:ext cx="8902700" cy="1928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marL="0" indent="0"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cs typeface="Times" charset="0"/>
              </a:rPr>
              <a:t>ODP</a:t>
            </a:r>
            <a:r>
              <a:rPr lang="en-US" sz="2000" dirty="0">
                <a:cs typeface="Times" charset="0"/>
              </a:rPr>
              <a:t>-weighted-emissions </a:t>
            </a:r>
            <a:r>
              <a:rPr lang="en-US" sz="2000" dirty="0" smtClean="0">
                <a:cs typeface="Times" charset="0"/>
              </a:rPr>
              <a:t>of anthropogenic N</a:t>
            </a:r>
            <a:r>
              <a:rPr lang="en-US" sz="2000" baseline="-25000" dirty="0" smtClean="0">
                <a:cs typeface="Times" charset="0"/>
              </a:rPr>
              <a:t>2</a:t>
            </a:r>
            <a:r>
              <a:rPr lang="en-US" sz="2000" dirty="0" smtClean="0">
                <a:cs typeface="Times" charset="0"/>
              </a:rPr>
              <a:t>O </a:t>
            </a:r>
            <a:r>
              <a:rPr lang="en-US" sz="2000" dirty="0">
                <a:cs typeface="Times" charset="0"/>
              </a:rPr>
              <a:t>were the </a:t>
            </a:r>
            <a:r>
              <a:rPr lang="en-US" sz="2000" b="1" u="sng" dirty="0">
                <a:cs typeface="Times" charset="0"/>
              </a:rPr>
              <a:t>fourth</a:t>
            </a:r>
            <a:r>
              <a:rPr lang="en-US" sz="2000" dirty="0">
                <a:cs typeface="Times" charset="0"/>
              </a:rPr>
              <a:t> largest ODS emissions even in </a:t>
            </a:r>
            <a:r>
              <a:rPr lang="en-US" sz="2000" dirty="0" smtClean="0">
                <a:cs typeface="Times" charset="0"/>
              </a:rPr>
              <a:t>1987.</a:t>
            </a:r>
          </a:p>
          <a:p>
            <a:pPr marL="0" indent="0"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cs typeface="Times" charset="0"/>
              </a:rPr>
              <a:t> Now, Anthropogenic </a:t>
            </a:r>
            <a:r>
              <a:rPr lang="en-US" sz="2000" dirty="0">
                <a:cs typeface="Times" charset="0"/>
              </a:rPr>
              <a:t>N</a:t>
            </a:r>
            <a:r>
              <a:rPr lang="en-US" sz="2000" baseline="-25000" dirty="0">
                <a:cs typeface="Times" charset="0"/>
              </a:rPr>
              <a:t>2</a:t>
            </a:r>
            <a:r>
              <a:rPr lang="en-US" sz="2000" dirty="0">
                <a:cs typeface="Times" charset="0"/>
              </a:rPr>
              <a:t>O is </a:t>
            </a:r>
            <a:r>
              <a:rPr lang="en-US" sz="2000" dirty="0" smtClean="0">
                <a:cs typeface="Times" charset="0"/>
              </a:rPr>
              <a:t>the </a:t>
            </a:r>
            <a:r>
              <a:rPr lang="en-US" sz="2000" dirty="0">
                <a:cs typeface="Times" charset="0"/>
              </a:rPr>
              <a:t>largest ozone depletion gas </a:t>
            </a:r>
            <a:r>
              <a:rPr lang="en-US" sz="2000" b="1" u="sng" dirty="0">
                <a:cs typeface="Times" charset="0"/>
              </a:rPr>
              <a:t>emission</a:t>
            </a:r>
            <a:r>
              <a:rPr lang="en-US" sz="2000" dirty="0">
                <a:cs typeface="Times" charset="0"/>
              </a:rPr>
              <a:t>; </a:t>
            </a:r>
            <a:r>
              <a:rPr lang="en-US" sz="2000" dirty="0" smtClean="0">
                <a:cs typeface="Times" charset="0"/>
              </a:rPr>
              <a:t>(Main reason- CFC emissions went down!)</a:t>
            </a:r>
          </a:p>
          <a:p>
            <a:pPr marL="0" indent="0"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cs typeface="Times" charset="0"/>
              </a:rPr>
              <a:t>N</a:t>
            </a:r>
            <a:r>
              <a:rPr lang="en-US" sz="2000" baseline="-25000" dirty="0" smtClean="0">
                <a:cs typeface="Times" charset="0"/>
              </a:rPr>
              <a:t>2</a:t>
            </a:r>
            <a:r>
              <a:rPr lang="en-US" sz="2000" dirty="0" smtClean="0">
                <a:cs typeface="Times" charset="0"/>
              </a:rPr>
              <a:t>O has a significant effect in the return of the ozone layer to its pre-1980 values.</a:t>
            </a:r>
            <a:endParaRPr lang="en-US" sz="2000" dirty="0">
              <a:cs typeface="Times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14643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fld id="{1808C620-102F-2E4D-8F95-27B90CAAB80F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13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481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Title 1"/>
          <p:cNvSpPr>
            <a:spLocks noGrp="1"/>
          </p:cNvSpPr>
          <p:nvPr>
            <p:ph type="title"/>
          </p:nvPr>
        </p:nvSpPr>
        <p:spPr>
          <a:xfrm>
            <a:off x="-118533" y="68258"/>
            <a:ext cx="9448800" cy="1143001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Significant human contributions to N</a:t>
            </a:r>
            <a:r>
              <a:rPr lang="en-US" sz="3600" baseline="-250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O</a:t>
            </a:r>
            <a:endParaRPr lang="en-US" sz="3600" dirty="0">
              <a:solidFill>
                <a:srgbClr val="0000FF"/>
              </a:solidFill>
              <a:latin typeface="Times" charset="0"/>
              <a:ea typeface="ＭＳ Ｐゴシック" charset="0"/>
              <a:cs typeface="Times" charset="0"/>
            </a:endParaRPr>
          </a:p>
        </p:txBody>
      </p:sp>
      <p:sp>
        <p:nvSpPr>
          <p:cNvPr id="14029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fld id="{F183837C-0B8B-8848-932D-09CFF8838BCC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14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pic>
        <p:nvPicPr>
          <p:cNvPr id="140295" name="Picture 15" descr="CO2 v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1047750"/>
            <a:ext cx="1555750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Oval 16"/>
          <p:cNvSpPr/>
          <p:nvPr/>
        </p:nvSpPr>
        <p:spPr>
          <a:xfrm>
            <a:off x="2266950" y="1119188"/>
            <a:ext cx="114300" cy="754062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0297" name="Picture 17" descr="NO2 v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0" y="2286000"/>
            <a:ext cx="15494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298" name="Picture 18" descr="MacFarling Graph Bottom v1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2300288"/>
            <a:ext cx="3074988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299" name="Picture 19" descr="MacFarling Graph Top V1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163" y="987425"/>
            <a:ext cx="3087687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300" name="Picture 20" descr="N2O_combined_no_logo_no_internal_labeling.png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942975"/>
            <a:ext cx="2843212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Oval 21"/>
          <p:cNvSpPr/>
          <p:nvPr/>
        </p:nvSpPr>
        <p:spPr>
          <a:xfrm>
            <a:off x="5502275" y="2309813"/>
            <a:ext cx="100013" cy="234950"/>
          </a:xfrm>
          <a:prstGeom prst="ellipse">
            <a:avLst/>
          </a:prstGeom>
          <a:solidFill>
            <a:srgbClr val="FFFF00">
              <a:alpha val="23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298700" y="2565400"/>
            <a:ext cx="101600" cy="6350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2992438" y="2989263"/>
            <a:ext cx="2616200" cy="0"/>
          </a:xfrm>
          <a:prstGeom prst="line">
            <a:avLst/>
          </a:prstGeom>
          <a:ln w="2857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2" idx="4"/>
          </p:cNvCxnSpPr>
          <p:nvPr/>
        </p:nvCxnSpPr>
        <p:spPr>
          <a:xfrm>
            <a:off x="5553075" y="2544763"/>
            <a:ext cx="431800" cy="8461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2" idx="0"/>
          </p:cNvCxnSpPr>
          <p:nvPr/>
        </p:nvCxnSpPr>
        <p:spPr>
          <a:xfrm flipV="1">
            <a:off x="5553075" y="1054100"/>
            <a:ext cx="431800" cy="12557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0306" name="Rectangle 26"/>
          <p:cNvSpPr>
            <a:spLocks noChangeArrowheads="1"/>
          </p:cNvSpPr>
          <p:nvPr/>
        </p:nvSpPr>
        <p:spPr bwMode="auto">
          <a:xfrm rot="-5400000">
            <a:off x="352425" y="1443038"/>
            <a:ext cx="904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/>
              <a:t>CO</a:t>
            </a:r>
            <a:r>
              <a:rPr lang="en-US" sz="1200" baseline="-25000"/>
              <a:t>2</a:t>
            </a:r>
            <a:r>
              <a:rPr lang="en-US" sz="1200"/>
              <a:t>  (ppm)</a:t>
            </a:r>
          </a:p>
        </p:txBody>
      </p:sp>
      <p:sp>
        <p:nvSpPr>
          <p:cNvPr id="140307" name="Rectangle 27"/>
          <p:cNvSpPr>
            <a:spLocks noChangeArrowheads="1"/>
          </p:cNvSpPr>
          <p:nvPr/>
        </p:nvSpPr>
        <p:spPr bwMode="auto">
          <a:xfrm>
            <a:off x="998538" y="120015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340</a:t>
            </a:r>
          </a:p>
        </p:txBody>
      </p:sp>
      <p:sp>
        <p:nvSpPr>
          <p:cNvPr id="140308" name="Rectangle 28"/>
          <p:cNvSpPr>
            <a:spLocks noChangeArrowheads="1"/>
          </p:cNvSpPr>
          <p:nvPr/>
        </p:nvSpPr>
        <p:spPr bwMode="auto">
          <a:xfrm>
            <a:off x="1000125" y="1057275"/>
            <a:ext cx="341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380</a:t>
            </a:r>
          </a:p>
        </p:txBody>
      </p:sp>
      <p:sp>
        <p:nvSpPr>
          <p:cNvPr id="140309" name="Rectangle 29"/>
          <p:cNvSpPr>
            <a:spLocks noChangeArrowheads="1"/>
          </p:cNvSpPr>
          <p:nvPr/>
        </p:nvSpPr>
        <p:spPr bwMode="auto">
          <a:xfrm>
            <a:off x="996950" y="1962150"/>
            <a:ext cx="34131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240</a:t>
            </a:r>
          </a:p>
        </p:txBody>
      </p:sp>
      <p:sp>
        <p:nvSpPr>
          <p:cNvPr id="140310" name="Rectangle 30"/>
          <p:cNvSpPr>
            <a:spLocks noChangeArrowheads="1"/>
          </p:cNvSpPr>
          <p:nvPr/>
        </p:nvSpPr>
        <p:spPr bwMode="auto">
          <a:xfrm>
            <a:off x="998538" y="180975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260</a:t>
            </a:r>
          </a:p>
        </p:txBody>
      </p:sp>
      <p:sp>
        <p:nvSpPr>
          <p:cNvPr id="140311" name="Rectangle 31"/>
          <p:cNvSpPr>
            <a:spLocks noChangeArrowheads="1"/>
          </p:cNvSpPr>
          <p:nvPr/>
        </p:nvSpPr>
        <p:spPr bwMode="auto">
          <a:xfrm>
            <a:off x="998538" y="166370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280</a:t>
            </a:r>
          </a:p>
        </p:txBody>
      </p:sp>
      <p:sp>
        <p:nvSpPr>
          <p:cNvPr id="140312" name="Rectangle 32"/>
          <p:cNvSpPr>
            <a:spLocks noChangeArrowheads="1"/>
          </p:cNvSpPr>
          <p:nvPr/>
        </p:nvSpPr>
        <p:spPr bwMode="auto">
          <a:xfrm>
            <a:off x="998538" y="151130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300</a:t>
            </a:r>
          </a:p>
        </p:txBody>
      </p:sp>
      <p:sp>
        <p:nvSpPr>
          <p:cNvPr id="140313" name="Rectangle 33"/>
          <p:cNvSpPr>
            <a:spLocks noChangeArrowheads="1"/>
          </p:cNvSpPr>
          <p:nvPr/>
        </p:nvSpPr>
        <p:spPr bwMode="auto">
          <a:xfrm>
            <a:off x="1000125" y="1346200"/>
            <a:ext cx="3397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320</a:t>
            </a:r>
          </a:p>
        </p:txBody>
      </p:sp>
      <p:sp>
        <p:nvSpPr>
          <p:cNvPr id="140314" name="Rectangle 34"/>
          <p:cNvSpPr>
            <a:spLocks noChangeArrowheads="1"/>
          </p:cNvSpPr>
          <p:nvPr/>
        </p:nvSpPr>
        <p:spPr bwMode="auto">
          <a:xfrm rot="-5400000">
            <a:off x="369888" y="2662237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t-BR" sz="1200"/>
              <a:t>N</a:t>
            </a:r>
            <a:r>
              <a:rPr lang="pt-BR" sz="1200" baseline="-25000"/>
              <a:t>2</a:t>
            </a:r>
            <a:r>
              <a:rPr lang="pt-BR" sz="1200"/>
              <a:t>O  (ppb)</a:t>
            </a:r>
            <a:endParaRPr lang="en-US" sz="1200"/>
          </a:p>
        </p:txBody>
      </p:sp>
      <p:sp>
        <p:nvSpPr>
          <p:cNvPr id="140315" name="Rectangle 35"/>
          <p:cNvSpPr>
            <a:spLocks noChangeArrowheads="1"/>
          </p:cNvSpPr>
          <p:nvPr/>
        </p:nvSpPr>
        <p:spPr bwMode="auto">
          <a:xfrm>
            <a:off x="2251075" y="3430588"/>
            <a:ext cx="2365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0</a:t>
            </a:r>
          </a:p>
        </p:txBody>
      </p:sp>
      <p:sp>
        <p:nvSpPr>
          <p:cNvPr id="140316" name="Rectangle 36"/>
          <p:cNvSpPr>
            <a:spLocks noChangeArrowheads="1"/>
          </p:cNvSpPr>
          <p:nvPr/>
        </p:nvSpPr>
        <p:spPr bwMode="auto">
          <a:xfrm>
            <a:off x="1641475" y="3430588"/>
            <a:ext cx="3937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5000</a:t>
            </a:r>
          </a:p>
        </p:txBody>
      </p:sp>
      <p:sp>
        <p:nvSpPr>
          <p:cNvPr id="140317" name="Rectangle 37"/>
          <p:cNvSpPr>
            <a:spLocks noChangeArrowheads="1"/>
          </p:cNvSpPr>
          <p:nvPr/>
        </p:nvSpPr>
        <p:spPr bwMode="auto">
          <a:xfrm>
            <a:off x="1082675" y="3430588"/>
            <a:ext cx="4445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10000</a:t>
            </a:r>
          </a:p>
        </p:txBody>
      </p:sp>
      <p:sp>
        <p:nvSpPr>
          <p:cNvPr id="140318" name="Rectangle 38"/>
          <p:cNvSpPr>
            <a:spLocks noChangeArrowheads="1"/>
          </p:cNvSpPr>
          <p:nvPr/>
        </p:nvSpPr>
        <p:spPr bwMode="auto">
          <a:xfrm>
            <a:off x="985838" y="320675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250</a:t>
            </a:r>
          </a:p>
        </p:txBody>
      </p:sp>
      <p:sp>
        <p:nvSpPr>
          <p:cNvPr id="140319" name="Rectangle 39"/>
          <p:cNvSpPr>
            <a:spLocks noChangeArrowheads="1"/>
          </p:cNvSpPr>
          <p:nvPr/>
        </p:nvSpPr>
        <p:spPr bwMode="auto">
          <a:xfrm>
            <a:off x="985838" y="271145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300</a:t>
            </a:r>
          </a:p>
        </p:txBody>
      </p:sp>
      <p:sp>
        <p:nvSpPr>
          <p:cNvPr id="140320" name="Rectangle 40"/>
          <p:cNvSpPr>
            <a:spLocks noChangeArrowheads="1"/>
          </p:cNvSpPr>
          <p:nvPr/>
        </p:nvSpPr>
        <p:spPr bwMode="auto">
          <a:xfrm>
            <a:off x="985838" y="2241550"/>
            <a:ext cx="3413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 b="1"/>
              <a:t>350</a:t>
            </a:r>
          </a:p>
        </p:txBody>
      </p:sp>
      <p:sp>
        <p:nvSpPr>
          <p:cNvPr id="140321" name="Rectangle 41"/>
          <p:cNvSpPr>
            <a:spLocks noChangeArrowheads="1"/>
          </p:cNvSpPr>
          <p:nvPr/>
        </p:nvSpPr>
        <p:spPr bwMode="auto">
          <a:xfrm>
            <a:off x="1133475" y="3530600"/>
            <a:ext cx="14176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/>
              <a:t>Years before Present</a:t>
            </a:r>
          </a:p>
        </p:txBody>
      </p:sp>
      <p:cxnSp>
        <p:nvCxnSpPr>
          <p:cNvPr id="43" name="Straight Connector 42"/>
          <p:cNvCxnSpPr>
            <a:stCxn id="17" idx="0"/>
          </p:cNvCxnSpPr>
          <p:nvPr/>
        </p:nvCxnSpPr>
        <p:spPr>
          <a:xfrm flipV="1">
            <a:off x="2324100" y="1041400"/>
            <a:ext cx="698500" cy="777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7" idx="4"/>
          </p:cNvCxnSpPr>
          <p:nvPr/>
        </p:nvCxnSpPr>
        <p:spPr>
          <a:xfrm>
            <a:off x="2324100" y="1873250"/>
            <a:ext cx="685800" cy="2603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23" idx="0"/>
          </p:cNvCxnSpPr>
          <p:nvPr/>
        </p:nvCxnSpPr>
        <p:spPr>
          <a:xfrm flipV="1">
            <a:off x="2349500" y="2298700"/>
            <a:ext cx="654050" cy="2667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23" idx="4"/>
          </p:cNvCxnSpPr>
          <p:nvPr/>
        </p:nvCxnSpPr>
        <p:spPr>
          <a:xfrm>
            <a:off x="2349500" y="3200400"/>
            <a:ext cx="654050" cy="1333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UNEP Nitrous Oxide figures 2_ 4.eps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8" t="61938" r="11154" b="18376"/>
          <a:stretch/>
        </p:blipFill>
        <p:spPr>
          <a:xfrm>
            <a:off x="439390" y="784225"/>
            <a:ext cx="8424933" cy="27432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337778" y="2309813"/>
            <a:ext cx="120932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"/>
                <a:cs typeface="Times"/>
              </a:rPr>
              <a:t>NOAA, ESRL/GMD</a:t>
            </a:r>
            <a:endParaRPr lang="en-US" sz="1600" dirty="0">
              <a:latin typeface="Times"/>
              <a:cs typeface="Times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oup 22"/>
          <p:cNvGrpSpPr>
            <a:grpSpLocks/>
          </p:cNvGrpSpPr>
          <p:nvPr/>
        </p:nvGrpSpPr>
        <p:grpSpPr bwMode="auto">
          <a:xfrm>
            <a:off x="762006" y="3713642"/>
            <a:ext cx="8229600" cy="2419350"/>
            <a:chOff x="914400" y="1038225"/>
            <a:chExt cx="8229600" cy="2418751"/>
          </a:xfrm>
        </p:grpSpPr>
        <p:graphicFrame>
          <p:nvGraphicFramePr>
            <p:cNvPr id="47" name="Chart 46"/>
            <p:cNvGraphicFramePr/>
            <p:nvPr/>
          </p:nvGraphicFramePr>
          <p:xfrm>
            <a:off x="1411816" y="1402265"/>
            <a:ext cx="2730500" cy="1879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48" name="Chart 47"/>
            <p:cNvGraphicFramePr/>
            <p:nvPr>
              <p:extLst>
                <p:ext uri="{D42A27DB-BD31-4B8C-83A1-F6EECF244321}">
                  <p14:modId xmlns:p14="http://schemas.microsoft.com/office/powerpoint/2010/main" val="3265493493"/>
                </p:ext>
              </p:extLst>
            </p:nvPr>
          </p:nvGraphicFramePr>
          <p:xfrm>
            <a:off x="5221817" y="1461527"/>
            <a:ext cx="2730500" cy="1879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cxnSp>
          <p:nvCxnSpPr>
            <p:cNvPr id="49" name="Straight Arrow Connector 48"/>
            <p:cNvCxnSpPr/>
            <p:nvPr/>
          </p:nvCxnSpPr>
          <p:spPr>
            <a:xfrm rot="10800000" flipV="1">
              <a:off x="2430463" y="1292162"/>
              <a:ext cx="1066800" cy="42375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4995863" y="1284227"/>
              <a:ext cx="922337" cy="52374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14"/>
            <p:cNvSpPr txBox="1">
              <a:spLocks noChangeArrowheads="1"/>
            </p:cNvSpPr>
            <p:nvPr/>
          </p:nvSpPr>
          <p:spPr bwMode="auto">
            <a:xfrm>
              <a:off x="914400" y="2816225"/>
              <a:ext cx="3128963" cy="36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cs typeface="Times" charset="0"/>
                </a:rPr>
                <a:t>Current Emissions</a:t>
              </a:r>
            </a:p>
          </p:txBody>
        </p:sp>
        <p:sp>
          <p:nvSpPr>
            <p:cNvPr id="52" name="TextBox 15"/>
            <p:cNvSpPr txBox="1">
              <a:spLocks noChangeArrowheads="1"/>
            </p:cNvSpPr>
            <p:nvPr/>
          </p:nvSpPr>
          <p:spPr bwMode="auto">
            <a:xfrm>
              <a:off x="5275263" y="2913063"/>
              <a:ext cx="38687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cs typeface="Times" charset="0"/>
                </a:rPr>
                <a:t>Current Atmospheric Concentrations</a:t>
              </a: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 rot="10800000">
              <a:off x="3200400" y="2782456"/>
              <a:ext cx="635000" cy="49835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 flipV="1">
              <a:off x="4749800" y="2747540"/>
              <a:ext cx="812800" cy="53326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20"/>
            <p:cNvSpPr txBox="1">
              <a:spLocks noChangeArrowheads="1"/>
            </p:cNvSpPr>
            <p:nvPr/>
          </p:nvSpPr>
          <p:spPr bwMode="auto">
            <a:xfrm>
              <a:off x="3200400" y="1038225"/>
              <a:ext cx="2032000" cy="36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0000"/>
                  </a:solidFill>
                  <a:cs typeface="Times" charset="0"/>
                </a:rPr>
                <a:t>Anthropogenic</a:t>
              </a:r>
            </a:p>
          </p:txBody>
        </p:sp>
        <p:sp>
          <p:nvSpPr>
            <p:cNvPr id="56" name="TextBox 21"/>
            <p:cNvSpPr txBox="1">
              <a:spLocks noChangeArrowheads="1"/>
            </p:cNvSpPr>
            <p:nvPr/>
          </p:nvSpPr>
          <p:spPr bwMode="auto">
            <a:xfrm>
              <a:off x="3657600" y="3087688"/>
              <a:ext cx="1524000" cy="36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00FF"/>
                  </a:solidFill>
                  <a:cs typeface="Times" charset="0"/>
                </a:rPr>
                <a:t>Natural</a:t>
              </a:r>
            </a:p>
          </p:txBody>
        </p:sp>
        <p:sp>
          <p:nvSpPr>
            <p:cNvPr id="57" name="TextBox 16"/>
            <p:cNvSpPr txBox="1">
              <a:spLocks noChangeArrowheads="1"/>
            </p:cNvSpPr>
            <p:nvPr/>
          </p:nvSpPr>
          <p:spPr bwMode="auto">
            <a:xfrm>
              <a:off x="914400" y="1676400"/>
              <a:ext cx="15605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cs typeface="Times" charset="0"/>
                </a:rPr>
                <a:t>6.7 TgN/yr</a:t>
              </a:r>
            </a:p>
          </p:txBody>
        </p:sp>
        <p:sp>
          <p:nvSpPr>
            <p:cNvPr id="58" name="TextBox 18"/>
            <p:cNvSpPr txBox="1">
              <a:spLocks noChangeArrowheads="1"/>
            </p:cNvSpPr>
            <p:nvPr/>
          </p:nvSpPr>
          <p:spPr bwMode="auto">
            <a:xfrm>
              <a:off x="2209800" y="2114490"/>
              <a:ext cx="18383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rgbClr val="FF0000"/>
                  </a:solidFill>
                  <a:cs typeface="Times" charset="0"/>
                </a:rPr>
                <a:t>11 TgN/yr</a:t>
              </a:r>
            </a:p>
          </p:txBody>
        </p:sp>
        <p:sp>
          <p:nvSpPr>
            <p:cNvPr id="59" name="TextBox 20"/>
            <p:cNvSpPr txBox="1">
              <a:spLocks noChangeArrowheads="1"/>
            </p:cNvSpPr>
            <p:nvPr/>
          </p:nvSpPr>
          <p:spPr bwMode="auto">
            <a:xfrm>
              <a:off x="5715000" y="1524000"/>
              <a:ext cx="1473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dirty="0" smtClean="0">
                  <a:cs typeface="Times" charset="0"/>
                </a:rPr>
                <a:t>56 </a:t>
              </a:r>
              <a:r>
                <a:rPr lang="en-US" sz="1800" dirty="0" err="1">
                  <a:cs typeface="Times" charset="0"/>
                </a:rPr>
                <a:t>ppbv</a:t>
              </a:r>
              <a:endParaRPr lang="en-US" sz="1800" dirty="0">
                <a:cs typeface="Times" charset="0"/>
              </a:endParaRPr>
            </a:p>
          </p:txBody>
        </p:sp>
        <p:sp>
          <p:nvSpPr>
            <p:cNvPr id="60" name="TextBox 21"/>
            <p:cNvSpPr txBox="1">
              <a:spLocks noChangeArrowheads="1"/>
            </p:cNvSpPr>
            <p:nvPr/>
          </p:nvSpPr>
          <p:spPr bwMode="auto">
            <a:xfrm>
              <a:off x="5753100" y="2200275"/>
              <a:ext cx="1668463" cy="369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0000"/>
                  </a:solidFill>
                  <a:cs typeface="Times" charset="0"/>
                </a:rPr>
                <a:t>270 ppbv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835400" y="1973031"/>
              <a:ext cx="306388" cy="6411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Times"/>
                <a:cs typeface="Times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645400" y="2020645"/>
              <a:ext cx="306388" cy="6411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Times"/>
                <a:cs typeface="Times"/>
              </a:endParaRPr>
            </a:p>
          </p:txBody>
        </p:sp>
      </p:grpSp>
      <p:sp>
        <p:nvSpPr>
          <p:cNvPr id="63" name="Title 1"/>
          <p:cNvSpPr txBox="1">
            <a:spLocks/>
          </p:cNvSpPr>
          <p:nvPr/>
        </p:nvSpPr>
        <p:spPr>
          <a:xfrm>
            <a:off x="-86246" y="1626881"/>
            <a:ext cx="89947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3600" dirty="0" smtClean="0">
              <a:solidFill>
                <a:srgbClr val="0000FF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319737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EP Nitrous Oxide figures 2_Page_0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0" r="12421" b="68003"/>
          <a:stretch/>
        </p:blipFill>
        <p:spPr>
          <a:xfrm>
            <a:off x="640680" y="642299"/>
            <a:ext cx="8046119" cy="44509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517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Parsing</a:t>
            </a:r>
            <a:r>
              <a:rPr lang="en-US" sz="3600" baseline="0" dirty="0" smtClean="0">
                <a:solidFill>
                  <a:srgbClr val="0000FF"/>
                </a:solidFill>
                <a:latin typeface="Times"/>
                <a:cs typeface="Times"/>
              </a:rPr>
              <a:t> between “natural” and anthropogenic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15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3476978" y="2650083"/>
            <a:ext cx="3450114" cy="945596"/>
            <a:chOff x="3476978" y="2650083"/>
            <a:chExt cx="3450114" cy="945596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5566154" y="2777548"/>
              <a:ext cx="907292" cy="9179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3476978" y="2952506"/>
              <a:ext cx="1902641" cy="64317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>
              <a:off x="6019800" y="2650083"/>
              <a:ext cx="907292" cy="9179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39082" y="4233333"/>
            <a:ext cx="8232387" cy="1719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567260" y="4207318"/>
            <a:ext cx="8458207" cy="1080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1800" dirty="0" smtClean="0">
                <a:cs typeface="Times" charset="0"/>
              </a:rPr>
              <a:t>Key Point:</a:t>
            </a:r>
            <a:endParaRPr lang="en-US" sz="1800" dirty="0">
              <a:cs typeface="Times" charset="0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1800" dirty="0" smtClean="0">
                <a:latin typeface="Times"/>
                <a:cs typeface="Times"/>
              </a:rPr>
              <a:t>Can </a:t>
            </a:r>
            <a:r>
              <a:rPr lang="en-US" sz="1800" dirty="0">
                <a:latin typeface="Times"/>
                <a:cs typeface="Times"/>
              </a:rPr>
              <a:t>we quantify how humans influence and enhances (or suppresses) natural processes</a:t>
            </a:r>
            <a:r>
              <a:rPr lang="en-US" sz="1800" dirty="0" smtClean="0">
                <a:latin typeface="Times"/>
                <a:cs typeface="Times"/>
              </a:rPr>
              <a:t>?</a:t>
            </a:r>
            <a:r>
              <a:rPr lang="en-US" sz="1800" dirty="0" smtClean="0">
                <a:cs typeface="Times" charset="0"/>
              </a:rPr>
              <a:t> 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1800" dirty="0" smtClean="0">
                <a:cs typeface="Times" charset="0"/>
              </a:rPr>
              <a:t>Examples of natural + Anthropogenic emissions: CO</a:t>
            </a:r>
            <a:r>
              <a:rPr lang="en-US" sz="1800" baseline="-25000" dirty="0" smtClean="0">
                <a:cs typeface="Times" charset="0"/>
              </a:rPr>
              <a:t>2</a:t>
            </a:r>
            <a:r>
              <a:rPr lang="en-US" sz="1800" dirty="0" smtClean="0">
                <a:cs typeface="Times" charset="0"/>
              </a:rPr>
              <a:t>, CH</a:t>
            </a:r>
            <a:r>
              <a:rPr lang="en-US" sz="1800" baseline="-25000" dirty="0" smtClean="0">
                <a:cs typeface="Times" charset="0"/>
              </a:rPr>
              <a:t>4</a:t>
            </a:r>
            <a:r>
              <a:rPr lang="en-US" sz="1800" dirty="0" smtClean="0">
                <a:cs typeface="Times" charset="0"/>
              </a:rPr>
              <a:t>, CH</a:t>
            </a:r>
            <a:r>
              <a:rPr lang="en-US" sz="1800" baseline="-25000" dirty="0" smtClean="0">
                <a:cs typeface="Times" charset="0"/>
              </a:rPr>
              <a:t>3</a:t>
            </a:r>
            <a:r>
              <a:rPr lang="en-US" sz="1800" dirty="0" smtClean="0">
                <a:cs typeface="Times" charset="0"/>
              </a:rPr>
              <a:t>Br,.. </a:t>
            </a:r>
            <a:endParaRPr lang="en-US" sz="1800" dirty="0">
              <a:cs typeface="Time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658" y="5525353"/>
            <a:ext cx="7755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charset="2"/>
              <a:buChar char="Ø"/>
            </a:pP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Key Need: </a:t>
            </a:r>
          </a:p>
          <a:p>
            <a:pPr>
              <a:buClr>
                <a:srgbClr val="FF0000"/>
              </a:buClr>
            </a:pPr>
            <a:r>
              <a:rPr lang="en-US" sz="2400" dirty="0">
                <a:solidFill>
                  <a:srgbClr val="FF0000"/>
                </a:solidFill>
                <a:latin typeface="Times"/>
                <a:cs typeface="Times"/>
              </a:rPr>
              <a:t>	</a:t>
            </a: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Continue monitoring of N2O. Obtain emission estimates.</a:t>
            </a:r>
            <a:endParaRPr lang="en-US" sz="2400" dirty="0">
              <a:solidFill>
                <a:srgbClr val="FF0000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403326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2584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N</a:t>
            </a:r>
            <a:r>
              <a:rPr lang="en-US" sz="3600" baseline="-25000" dirty="0" smtClean="0">
                <a:solidFill>
                  <a:srgbClr val="0000FF"/>
                </a:solidFill>
                <a:latin typeface="Times"/>
                <a:cs typeface="Times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O: An unintentional byproduct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pic>
        <p:nvPicPr>
          <p:cNvPr id="5" name="Picture 4" descr="UNEP Nitrous Oxide figures 2_ 1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2" t="14378" r="16568" b="53402"/>
          <a:stretch/>
        </p:blipFill>
        <p:spPr>
          <a:xfrm>
            <a:off x="1501423" y="705556"/>
            <a:ext cx="5051777" cy="3429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2223" y="4015145"/>
            <a:ext cx="8743244" cy="171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Wingdings" charset="2"/>
              <a:buChar char="§"/>
            </a:pPr>
            <a:r>
              <a:rPr lang="en-US" sz="2400" dirty="0" smtClean="0">
                <a:latin typeface="Times"/>
                <a:cs typeface="Times"/>
              </a:rPr>
              <a:t>NH</a:t>
            </a:r>
            <a:r>
              <a:rPr lang="en-US" sz="2400" baseline="-25000" dirty="0" smtClean="0">
                <a:latin typeface="Times"/>
                <a:cs typeface="Times"/>
              </a:rPr>
              <a:t>3</a:t>
            </a:r>
            <a:r>
              <a:rPr lang="en-US" sz="2400" dirty="0" smtClean="0">
                <a:latin typeface="Times"/>
                <a:cs typeface="Times"/>
              </a:rPr>
              <a:t> is a key chemical for agriculture</a:t>
            </a:r>
          </a:p>
          <a:p>
            <a:pPr marL="285750" indent="-285750">
              <a:lnSpc>
                <a:spcPct val="110000"/>
              </a:lnSpc>
              <a:buFont typeface="Wingdings" charset="2"/>
              <a:buChar char="§"/>
            </a:pPr>
            <a:r>
              <a:rPr lang="en-US" sz="2400" dirty="0" smtClean="0">
                <a:latin typeface="Times"/>
                <a:cs typeface="Times"/>
              </a:rPr>
              <a:t>It is the feedstock for HNO</a:t>
            </a:r>
            <a:r>
              <a:rPr lang="en-US" sz="2400" baseline="-25000" dirty="0" smtClean="0">
                <a:latin typeface="Times"/>
                <a:cs typeface="Times"/>
              </a:rPr>
              <a:t>3</a:t>
            </a:r>
            <a:r>
              <a:rPr lang="en-US" sz="2400" dirty="0" smtClean="0">
                <a:latin typeface="Times"/>
                <a:cs typeface="Times"/>
              </a:rPr>
              <a:t> production</a:t>
            </a:r>
          </a:p>
          <a:p>
            <a:pPr marL="285750" indent="-285750">
              <a:lnSpc>
                <a:spcPct val="110000"/>
              </a:lnSpc>
              <a:buFont typeface="Wingdings" charset="2"/>
              <a:buChar char="§"/>
            </a:pPr>
            <a:r>
              <a:rPr lang="en-US" sz="2400" dirty="0" smtClean="0">
                <a:latin typeface="Times"/>
                <a:cs typeface="Times"/>
              </a:rPr>
              <a:t>HNO</a:t>
            </a:r>
            <a:r>
              <a:rPr lang="en-US" sz="2400" baseline="-25000" dirty="0" smtClean="0">
                <a:latin typeface="Times"/>
                <a:cs typeface="Times"/>
              </a:rPr>
              <a:t>3</a:t>
            </a:r>
            <a:r>
              <a:rPr lang="en-US" sz="2400" dirty="0">
                <a:latin typeface="Times"/>
                <a:cs typeface="Times"/>
              </a:rPr>
              <a:t>-</a:t>
            </a:r>
            <a:r>
              <a:rPr lang="en-US" sz="2400" dirty="0" smtClean="0">
                <a:latin typeface="Times"/>
                <a:cs typeface="Times"/>
              </a:rPr>
              <a:t> a feedstock for </a:t>
            </a:r>
            <a:r>
              <a:rPr lang="en-US" sz="2400" dirty="0" err="1" smtClean="0">
                <a:latin typeface="Times"/>
                <a:cs typeface="Times"/>
              </a:rPr>
              <a:t>adipic</a:t>
            </a:r>
            <a:r>
              <a:rPr lang="en-US" sz="2400" dirty="0" smtClean="0">
                <a:latin typeface="Times"/>
                <a:cs typeface="Times"/>
              </a:rPr>
              <a:t> acid (nylon, plasticizers, etc…)</a:t>
            </a:r>
          </a:p>
          <a:p>
            <a:pPr marL="285750" indent="-285750">
              <a:lnSpc>
                <a:spcPct val="110000"/>
              </a:lnSpc>
              <a:buFont typeface="Wingdings" charset="2"/>
              <a:buChar char="§"/>
            </a:pPr>
            <a:r>
              <a:rPr lang="en-US" sz="2400" dirty="0" smtClean="0">
                <a:latin typeface="Times"/>
                <a:cs typeface="Times"/>
              </a:rPr>
              <a:t>N</a:t>
            </a:r>
            <a:r>
              <a:rPr lang="en-US" sz="2400" baseline="-25000" dirty="0" smtClean="0">
                <a:latin typeface="Times"/>
                <a:cs typeface="Times"/>
              </a:rPr>
              <a:t>2</a:t>
            </a:r>
            <a:r>
              <a:rPr lang="en-US" sz="2400" dirty="0" smtClean="0">
                <a:latin typeface="Times"/>
                <a:cs typeface="Times"/>
              </a:rPr>
              <a:t>O is a byproduct in all these productions</a:t>
            </a:r>
            <a:endParaRPr lang="en-US" sz="2400" dirty="0"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221" y="5728045"/>
            <a:ext cx="8861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"/>
                <a:cs typeface="Times"/>
              </a:rPr>
              <a:t>N</a:t>
            </a:r>
            <a:r>
              <a:rPr lang="en-US" sz="2400" baseline="-25000" dirty="0" smtClean="0">
                <a:latin typeface="Times"/>
                <a:cs typeface="Times"/>
              </a:rPr>
              <a:t>2</a:t>
            </a:r>
            <a:r>
              <a:rPr lang="en-US" sz="2400" dirty="0" smtClean="0">
                <a:latin typeface="Times"/>
                <a:cs typeface="Times"/>
              </a:rPr>
              <a:t>O increases due to food production: agriculture, animal growth, etc.</a:t>
            </a:r>
            <a:endParaRPr lang="en-US" sz="2400" dirty="0">
              <a:latin typeface="Times"/>
              <a:cs typeface="Time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553200" y="1123244"/>
            <a:ext cx="1939636" cy="2743200"/>
            <a:chOff x="6330071" y="1557131"/>
            <a:chExt cx="1939636" cy="2743200"/>
          </a:xfrm>
        </p:grpSpPr>
        <p:pic>
          <p:nvPicPr>
            <p:cNvPr id="7" name="Picture 6" descr="Fritz_Hab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0071" y="1557131"/>
              <a:ext cx="1939636" cy="27432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977129" y="3866444"/>
              <a:ext cx="1292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Times"/>
                  <a:cs typeface="Times"/>
                </a:rPr>
                <a:t>Fritz Haber</a:t>
              </a:r>
              <a:endParaRPr lang="en-US" dirty="0">
                <a:solidFill>
                  <a:schemeClr val="bg1"/>
                </a:solidFill>
                <a:latin typeface="Times"/>
                <a:cs typeface="Times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1352" y="1377239"/>
            <a:ext cx="3358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An un-intentional byproduct of various human activities related mostly to food production- an essential human activity</a:t>
            </a:r>
            <a:endParaRPr lang="en-US" dirty="0">
              <a:latin typeface="Times"/>
              <a:cs typeface="Time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0271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Where do these emissions come from?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pic>
        <p:nvPicPr>
          <p:cNvPr id="3" name="Picture 2" descr="UNEP Nitrous Oxide figures 2_Page_0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3" t="4940" r="4979" b="50724"/>
          <a:stretch/>
        </p:blipFill>
        <p:spPr>
          <a:xfrm>
            <a:off x="0" y="1220082"/>
            <a:ext cx="5692683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813778" y="1524000"/>
            <a:ext cx="30197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Note:</a:t>
            </a:r>
          </a:p>
          <a:p>
            <a:r>
              <a:rPr lang="en-US" dirty="0" smtClean="0">
                <a:latin typeface="Times"/>
                <a:cs typeface="Times"/>
              </a:rPr>
              <a:t>Agriculture from highly populated area and food production areas.</a:t>
            </a:r>
          </a:p>
          <a:p>
            <a:endParaRPr lang="en-US" dirty="0">
              <a:latin typeface="Times"/>
              <a:cs typeface="Times"/>
            </a:endParaRPr>
          </a:p>
          <a:p>
            <a:r>
              <a:rPr lang="en-US" dirty="0" smtClean="0">
                <a:latin typeface="Times"/>
                <a:cs typeface="Times"/>
              </a:rPr>
              <a:t>Biomass burning is mostly in the tropics and in Siberia</a:t>
            </a:r>
          </a:p>
          <a:p>
            <a:endParaRPr lang="en-US" dirty="0">
              <a:latin typeface="Times"/>
              <a:cs typeface="Times"/>
            </a:endParaRPr>
          </a:p>
          <a:p>
            <a:r>
              <a:rPr lang="en-US" dirty="0" smtClean="0">
                <a:latin typeface="Times"/>
                <a:cs typeface="Times"/>
              </a:rPr>
              <a:t>Industrial production is very small; likely to increase in developing countries.</a:t>
            </a:r>
            <a:endParaRPr lang="en-US" dirty="0">
              <a:latin typeface="Times"/>
              <a:cs typeface="Times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797778" y="2032000"/>
            <a:ext cx="28222" cy="3527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979334" y="2286000"/>
            <a:ext cx="409222" cy="987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231444" y="1902178"/>
            <a:ext cx="338668" cy="3838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4487334" y="3115734"/>
            <a:ext cx="409222" cy="987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020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4251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“Industrial” emissions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pic>
        <p:nvPicPr>
          <p:cNvPr id="3" name="Picture 2" descr="UNEP Nitrous Oxide figures 2_Page_1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9" t="5296" r="43766" b="71050"/>
          <a:stretch/>
        </p:blipFill>
        <p:spPr>
          <a:xfrm>
            <a:off x="704639" y="1551970"/>
            <a:ext cx="3772321" cy="303682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5074" r="23785" b="13961"/>
          <a:stretch/>
        </p:blipFill>
        <p:spPr>
          <a:xfrm>
            <a:off x="4540347" y="1298142"/>
            <a:ext cx="4146453" cy="26443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82444" y="3942462"/>
            <a:ext cx="3626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Ten times smaller than waste treatment- but easy to reduce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556" y="4769556"/>
            <a:ext cx="8108244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 smtClean="0">
                <a:latin typeface="Times"/>
                <a:cs typeface="Times"/>
              </a:rPr>
              <a:t>These emissions are small and can be avoided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latin typeface="Times"/>
                <a:cs typeface="Times"/>
              </a:rPr>
              <a:t>Clearly shows action can lead to reductions</a:t>
            </a:r>
            <a:endParaRPr lang="en-US" sz="2400" dirty="0">
              <a:latin typeface="Times"/>
              <a:cs typeface="Time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837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What does the future hold?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938" r="12881" b="3144"/>
          <a:stretch/>
        </p:blipFill>
        <p:spPr>
          <a:xfrm>
            <a:off x="112888" y="1066800"/>
            <a:ext cx="6307667" cy="456353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19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265332" y="1417638"/>
            <a:ext cx="2878667" cy="4039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 smtClean="0">
                <a:latin typeface="Times"/>
                <a:cs typeface="Times"/>
              </a:rPr>
              <a:t>Note:</a:t>
            </a:r>
          </a:p>
          <a:p>
            <a:pPr marL="285750" indent="-285750"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dirty="0" smtClean="0">
                <a:latin typeface="Times"/>
                <a:cs typeface="Times"/>
              </a:rPr>
              <a:t>None of the scenarios lead to zero emissions!</a:t>
            </a:r>
          </a:p>
          <a:p>
            <a:pPr marL="285750" indent="-285750"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dirty="0" smtClean="0">
                <a:latin typeface="Times"/>
                <a:cs typeface="Times"/>
              </a:rPr>
              <a:t>Scenarios beyond 2050?</a:t>
            </a:r>
          </a:p>
          <a:p>
            <a:pPr marL="285750" indent="-285750"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dirty="0" smtClean="0">
                <a:latin typeface="Times"/>
                <a:cs typeface="Times"/>
              </a:rPr>
              <a:t>Concerted mitigation depend on actions by developing countries (with increasing populations)</a:t>
            </a:r>
          </a:p>
          <a:p>
            <a:pPr marL="285750" indent="-285750"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dirty="0" smtClean="0">
                <a:latin typeface="Times"/>
                <a:cs typeface="Times"/>
              </a:rPr>
              <a:t>Should stabilization be the goal?</a:t>
            </a:r>
            <a:endParaRPr lang="en-US" dirty="0">
              <a:latin typeface="Times"/>
              <a:cs typeface="Time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370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ctrTitle"/>
          </p:nvPr>
        </p:nvSpPr>
        <p:spPr>
          <a:xfrm>
            <a:off x="685800" y="4763"/>
            <a:ext cx="7772400" cy="1322387"/>
          </a:xfrm>
        </p:spPr>
        <p:txBody>
          <a:bodyPr/>
          <a:lstStyle/>
          <a:p>
            <a:r>
              <a:rPr lang="en-US" sz="36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HFCs </a:t>
            </a:r>
            <a:r>
              <a:rPr lang="en-US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and the atmosphere</a:t>
            </a:r>
            <a:endParaRPr lang="en-US" sz="3600" dirty="0">
              <a:solidFill>
                <a:srgbClr val="0000FF"/>
              </a:solidFill>
              <a:latin typeface="Times" charset="0"/>
              <a:ea typeface="ＭＳ Ｐゴシック" charset="0"/>
              <a:cs typeface="Times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1300" y="1325622"/>
            <a:ext cx="8736013" cy="468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Ozone layer depletion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ODP </a:t>
            </a:r>
            <a:r>
              <a:rPr lang="en-US" sz="2000" dirty="0">
                <a:latin typeface="Times" charset="0"/>
                <a:cs typeface="Times" charset="0"/>
              </a:rPr>
              <a:t>of HFCs are very small </a:t>
            </a:r>
            <a:r>
              <a:rPr lang="en-US" sz="2000" dirty="0" smtClean="0">
                <a:latin typeface="Times" charset="0"/>
                <a:cs typeface="Times" charset="0"/>
              </a:rPr>
              <a:t>(&lt;10</a:t>
            </a:r>
            <a:r>
              <a:rPr lang="en-US" sz="2000" baseline="30000" dirty="0" smtClean="0">
                <a:latin typeface="Times" charset="0"/>
                <a:cs typeface="Times" charset="0"/>
              </a:rPr>
              <a:t>-4</a:t>
            </a:r>
            <a:r>
              <a:rPr lang="en-US" sz="2000" dirty="0" smtClean="0">
                <a:latin typeface="Times" charset="0"/>
                <a:cs typeface="Times" charset="0"/>
              </a:rPr>
              <a:t>) and </a:t>
            </a:r>
            <a:r>
              <a:rPr lang="en-US" sz="2000" dirty="0">
                <a:latin typeface="Times" charset="0"/>
                <a:cs typeface="Times" charset="0"/>
              </a:rPr>
              <a:t>can be taken to be zero 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 smtClean="0">
                <a:latin typeface="Times" charset="0"/>
                <a:cs typeface="Times" charset="0"/>
              </a:rPr>
              <a:t>	- HFCs degrade to stable chemicals that do not destroy ozone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HFCs </a:t>
            </a:r>
            <a:r>
              <a:rPr lang="en-US" sz="2000" dirty="0">
                <a:latin typeface="Times" charset="0"/>
                <a:cs typeface="Times" charset="0"/>
              </a:rPr>
              <a:t>are </a:t>
            </a:r>
            <a:r>
              <a:rPr lang="en-US" sz="2000" dirty="0" smtClean="0">
                <a:latin typeface="Times" charset="0"/>
                <a:cs typeface="Times" charset="0"/>
              </a:rPr>
              <a:t>safe for the ozone layer!</a:t>
            </a:r>
            <a:endParaRPr lang="en-US" sz="2000" dirty="0">
              <a:latin typeface="Times" charset="0"/>
              <a:cs typeface="Times" charset="0"/>
            </a:endParaRPr>
          </a:p>
          <a:p>
            <a:pPr eaLnBrk="1" hangingPunct="1">
              <a:lnSpc>
                <a:spcPct val="15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Climate Change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HFCs are GHGs; they strongly absorb outgoing IR (window region) 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Longer lived HFCs are potent GHGs, e.g., HFC-134a has GWP= 1380</a:t>
            </a:r>
          </a:p>
          <a:p>
            <a:pPr eaLnBrk="1" hangingPunct="1">
              <a:lnSpc>
                <a:spcPct val="15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Other potential effects of HFCs? </a:t>
            </a:r>
            <a:endParaRPr lang="en-US" sz="2000" dirty="0">
              <a:latin typeface="Times" charset="0"/>
              <a:cs typeface="Times" charset="0"/>
            </a:endParaRP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Can they be local pollutants (ozone production)?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Can the produce toxic chemicals?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AA9B-8EED-8743-AC0C-5DA1C4FEB28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10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9973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Improving Nitrogen use efficiency and decreasing emissions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pic>
        <p:nvPicPr>
          <p:cNvPr id="3" name="Picture 2" descr="UNEP Nitrous Oxide figures 2_Page_14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6" t="10259" r="13020" b="49421"/>
          <a:stretch/>
        </p:blipFill>
        <p:spPr>
          <a:xfrm>
            <a:off x="96385" y="1417638"/>
            <a:ext cx="7315200" cy="516573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20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19800" y="1735667"/>
            <a:ext cx="3279422" cy="3369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>
                <a:latin typeface="Times"/>
                <a:cs typeface="Times"/>
              </a:rPr>
              <a:t>Ecologists view of the world!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>
                <a:latin typeface="Times"/>
                <a:cs typeface="Times"/>
              </a:rPr>
              <a:t>Roughly to scale.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ü"/>
            </a:pPr>
            <a:r>
              <a:rPr lang="en-US" sz="2000" dirty="0" smtClean="0">
                <a:latin typeface="Times"/>
                <a:cs typeface="Times"/>
              </a:rPr>
              <a:t>Making food production more efficient is a key approach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ü"/>
            </a:pPr>
            <a:endParaRPr lang="en-US" sz="2000" dirty="0">
              <a:latin typeface="Times"/>
              <a:cs typeface="Times"/>
            </a:endParaRPr>
          </a:p>
          <a:p>
            <a:pPr>
              <a:lnSpc>
                <a:spcPct val="120000"/>
              </a:lnSpc>
            </a:pPr>
            <a:r>
              <a:rPr lang="en-US" dirty="0" smtClean="0">
                <a:latin typeface="Times"/>
                <a:cs typeface="Times"/>
              </a:rPr>
              <a:t>NUE = Nitrogen Use Efficiency</a:t>
            </a:r>
          </a:p>
          <a:p>
            <a:pPr marL="285750" indent="-285750">
              <a:lnSpc>
                <a:spcPct val="120000"/>
              </a:lnSpc>
              <a:buFont typeface="Wingdings" charset="2"/>
              <a:buChar char="ü"/>
            </a:pPr>
            <a:endParaRPr lang="en-US" sz="2000" dirty="0">
              <a:latin typeface="Times"/>
              <a:cs typeface="Time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6385" y="5367867"/>
            <a:ext cx="9047615" cy="988483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"/>
                <a:cs typeface="Times"/>
              </a:rPr>
              <a:t>Needs:</a:t>
            </a:r>
          </a:p>
          <a:p>
            <a:pPr algn="ctr"/>
            <a:r>
              <a:rPr lang="en-US" dirty="0" smtClean="0">
                <a:latin typeface="Times"/>
                <a:cs typeface="Times"/>
              </a:rPr>
              <a:t>Cost effective ways to reduce nitrogen usage and increase food production efficiency</a:t>
            </a:r>
          </a:p>
          <a:p>
            <a:pPr algn="ctr"/>
            <a:r>
              <a:rPr lang="en-US" dirty="0" smtClean="0">
                <a:latin typeface="Times"/>
                <a:cs typeface="Times"/>
              </a:rPr>
              <a:t>Quantification of emissions of N2O from agricultural practices </a:t>
            </a:r>
            <a:endParaRPr lang="en-US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11835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Summary of N</a:t>
            </a:r>
            <a:r>
              <a:rPr lang="en-US" sz="3600" baseline="-25000" dirty="0" smtClean="0">
                <a:solidFill>
                  <a:srgbClr val="0000FF"/>
                </a:solidFill>
                <a:latin typeface="Times"/>
                <a:cs typeface="Times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O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4198"/>
            <a:ext cx="8229600" cy="3021717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sz="2800" dirty="0" smtClean="0">
                <a:latin typeface="Times"/>
                <a:cs typeface="Times"/>
              </a:rPr>
              <a:t>N</a:t>
            </a:r>
            <a:r>
              <a:rPr lang="en-US" sz="2800" baseline="-25000" dirty="0" smtClean="0">
                <a:latin typeface="Times"/>
                <a:cs typeface="Times"/>
              </a:rPr>
              <a:t>2</a:t>
            </a:r>
            <a:r>
              <a:rPr lang="en-US" sz="2800" dirty="0" smtClean="0">
                <a:latin typeface="Times"/>
                <a:cs typeface="Times"/>
              </a:rPr>
              <a:t>O is a climate gas and an ozone depleting gas</a:t>
            </a: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sz="2800" dirty="0" smtClean="0">
                <a:latin typeface="Times"/>
                <a:cs typeface="Times"/>
              </a:rPr>
              <a:t>Its total emission is reasonably well known, but individual source strengths need improvement.</a:t>
            </a: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sz="2800" dirty="0">
                <a:latin typeface="Times"/>
                <a:cs typeface="Times"/>
              </a:rPr>
              <a:t>M</a:t>
            </a:r>
            <a:r>
              <a:rPr lang="en-US" sz="2800" dirty="0" smtClean="0">
                <a:latin typeface="Times"/>
                <a:cs typeface="Times"/>
              </a:rPr>
              <a:t>ajor source of N</a:t>
            </a:r>
            <a:r>
              <a:rPr lang="en-US" sz="2800" baseline="-25000" dirty="0" smtClean="0">
                <a:latin typeface="Times"/>
                <a:cs typeface="Times"/>
              </a:rPr>
              <a:t>2</a:t>
            </a:r>
            <a:r>
              <a:rPr lang="en-US" sz="2800" dirty="0" smtClean="0">
                <a:latin typeface="Times"/>
                <a:cs typeface="Times"/>
              </a:rPr>
              <a:t>O is as an “un-intentional” byproduct of food production</a:t>
            </a: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sz="2800" dirty="0" smtClean="0">
                <a:latin typeface="Times"/>
                <a:cs typeface="Times"/>
              </a:rPr>
              <a:t>Various approaches exist to deal with </a:t>
            </a:r>
            <a:r>
              <a:rPr lang="en-US" sz="2800" dirty="0">
                <a:latin typeface="Times"/>
                <a:cs typeface="Times"/>
              </a:rPr>
              <a:t>N</a:t>
            </a:r>
            <a:r>
              <a:rPr lang="en-US" sz="2800" baseline="-25000" dirty="0">
                <a:latin typeface="Times"/>
                <a:cs typeface="Times"/>
              </a:rPr>
              <a:t>2</a:t>
            </a:r>
            <a:r>
              <a:rPr lang="en-US" sz="2800" dirty="0">
                <a:latin typeface="Times"/>
                <a:cs typeface="Times"/>
              </a:rPr>
              <a:t>O</a:t>
            </a:r>
            <a:r>
              <a:rPr lang="en-US" sz="2800" dirty="0" smtClean="0">
                <a:latin typeface="Times"/>
                <a:cs typeface="Times"/>
              </a:rPr>
              <a:t>, but it is a difficult problem because of its connection to human food production.</a:t>
            </a: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charset="2"/>
              <a:buChar char="Ø"/>
            </a:pPr>
            <a:endParaRPr lang="en-US" sz="2800" dirty="0">
              <a:latin typeface="Times"/>
              <a:cs typeface="Time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21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630811" y="5231679"/>
            <a:ext cx="2610556" cy="1536700"/>
            <a:chOff x="3124200" y="4459111"/>
            <a:chExt cx="2610556" cy="1536700"/>
          </a:xfrm>
        </p:grpSpPr>
        <p:pic>
          <p:nvPicPr>
            <p:cNvPr id="7" name="Picture 6" descr="Unknown-1.jpe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4200" y="4459111"/>
              <a:ext cx="2044700" cy="15367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124200" y="5221111"/>
              <a:ext cx="649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Food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50456" y="5036445"/>
              <a:ext cx="1384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Environment</a:t>
              </a:r>
              <a:endParaRPr lang="en-US" dirty="0">
                <a:latin typeface="Times"/>
                <a:cs typeface="Times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643946" y="6196037"/>
            <a:ext cx="2253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"/>
                <a:cs typeface="Times"/>
              </a:rPr>
              <a:t>Food + Environment?</a:t>
            </a:r>
            <a:endParaRPr lang="en-US" dirty="0">
              <a:latin typeface="Times"/>
              <a:cs typeface="Times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96333" y="4183348"/>
            <a:ext cx="868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charset="2"/>
              <a:buChar char="Ø"/>
            </a:pPr>
            <a:r>
              <a:rPr lang="en-US" sz="2000" dirty="0">
                <a:solidFill>
                  <a:srgbClr val="FF0000"/>
                </a:solidFill>
                <a:latin typeface="Times"/>
                <a:cs typeface="Times"/>
              </a:rPr>
              <a:t>Key Need: </a:t>
            </a:r>
          </a:p>
          <a:p>
            <a:pPr marL="342900" indent="-342900">
              <a:buClr>
                <a:srgbClr val="FF0000"/>
              </a:buClr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Continue </a:t>
            </a:r>
            <a:r>
              <a:rPr lang="en-US" sz="2000" dirty="0">
                <a:solidFill>
                  <a:srgbClr val="FF0000"/>
                </a:solidFill>
                <a:latin typeface="Times"/>
                <a:cs typeface="Times"/>
              </a:rPr>
              <a:t>monitoring of N2O. Obtain emission </a:t>
            </a:r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estimates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"/>
                <a:cs typeface="Times"/>
              </a:rPr>
              <a:t>Cost effective ways to reduce nitrogen usage and increase food production </a:t>
            </a:r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efficiency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  <a:latin typeface="Times"/>
                <a:cs typeface="Times"/>
              </a:rPr>
              <a:t>Monitor N2O in the stratosphere</a:t>
            </a: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  <a:latin typeface="Times"/>
                <a:cs typeface="Times"/>
              </a:rPr>
              <a:t>Quantification of emissions of N2O from agricultural practices </a:t>
            </a:r>
            <a:endParaRPr lang="en-US" sz="2000" dirty="0" smtClean="0">
              <a:solidFill>
                <a:srgbClr val="FF0000"/>
              </a:solidFill>
              <a:latin typeface="Times"/>
              <a:cs typeface="Times"/>
            </a:endParaRPr>
          </a:p>
          <a:p>
            <a:pPr marL="342900" indent="-342900">
              <a:buFont typeface="+mj-lt"/>
              <a:buAutoNum type="arabicPeriod"/>
            </a:pPr>
            <a:endParaRPr lang="en-US" sz="2000" dirty="0">
              <a:solidFill>
                <a:srgbClr val="FF0000"/>
              </a:solidFill>
              <a:latin typeface="Times"/>
              <a:cs typeface="Times"/>
            </a:endParaRPr>
          </a:p>
          <a:p>
            <a:pPr>
              <a:buClr>
                <a:srgbClr val="FF0000"/>
              </a:buClr>
            </a:pP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105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283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"/>
                <a:cs typeface="Times"/>
              </a:rPr>
              <a:t>Thank you for your attention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FBB7B-748D-514D-ACBC-86EE580D39B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66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 descr="HFCs_launch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4" r="59183" b="5032"/>
          <a:stretch>
            <a:fillRect/>
          </a:stretch>
        </p:blipFill>
        <p:spPr bwMode="auto">
          <a:xfrm>
            <a:off x="5480050" y="1253888"/>
            <a:ext cx="27432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67160" y="-7621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HFCs: A Critical Link in Protecting Climate and the Ozone Layer </a:t>
            </a:r>
          </a:p>
        </p:txBody>
      </p:sp>
      <p:pic>
        <p:nvPicPr>
          <p:cNvPr id="37891" name="Picture 4" descr="Author te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7" r="1476"/>
          <a:stretch>
            <a:fillRect/>
          </a:stretch>
        </p:blipFill>
        <p:spPr bwMode="auto">
          <a:xfrm>
            <a:off x="625475" y="1253888"/>
            <a:ext cx="43307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TextBox 2"/>
          <p:cNvSpPr txBox="1">
            <a:spLocks noChangeArrowheads="1"/>
          </p:cNvSpPr>
          <p:nvPr/>
        </p:nvSpPr>
        <p:spPr bwMode="auto">
          <a:xfrm>
            <a:off x="5522913" y="1823800"/>
            <a:ext cx="2700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800000"/>
                </a:solidFill>
                <a:latin typeface="Times" charset="0"/>
                <a:cs typeface="Times" charset="0"/>
              </a:rPr>
              <a:t>A. R. Ravishankara,</a:t>
            </a:r>
          </a:p>
          <a:p>
            <a:pPr eaLnBrk="1" hangingPunct="1"/>
            <a:r>
              <a:rPr lang="en-US" sz="1800" dirty="0" err="1">
                <a:solidFill>
                  <a:srgbClr val="800000"/>
                </a:solidFill>
                <a:latin typeface="Times" charset="0"/>
                <a:cs typeface="Times" charset="0"/>
              </a:rPr>
              <a:t>Guus</a:t>
            </a:r>
            <a:r>
              <a:rPr lang="en-US" sz="1800" dirty="0">
                <a:solidFill>
                  <a:srgbClr val="800000"/>
                </a:solidFill>
                <a:latin typeface="Times" charset="0"/>
                <a:cs typeface="Times" charset="0"/>
              </a:rPr>
              <a:t> </a:t>
            </a:r>
            <a:r>
              <a:rPr lang="en-US" sz="1800" dirty="0" err="1">
                <a:solidFill>
                  <a:srgbClr val="800000"/>
                </a:solidFill>
                <a:latin typeface="Times" charset="0"/>
                <a:cs typeface="Times" charset="0"/>
              </a:rPr>
              <a:t>Velders</a:t>
            </a:r>
            <a:r>
              <a:rPr lang="en-US" sz="1800" dirty="0">
                <a:solidFill>
                  <a:srgbClr val="800000"/>
                </a:solidFill>
                <a:latin typeface="Times" charset="0"/>
                <a:cs typeface="Times" charset="0"/>
              </a:rPr>
              <a:t>, </a:t>
            </a:r>
          </a:p>
          <a:p>
            <a:pPr eaLnBrk="1" hangingPunct="1"/>
            <a:r>
              <a:rPr lang="en-US" sz="1800" dirty="0">
                <a:solidFill>
                  <a:srgbClr val="800000"/>
                </a:solidFill>
                <a:latin typeface="Times" charset="0"/>
                <a:cs typeface="Times" charset="0"/>
              </a:rPr>
              <a:t>Melanie Miller,</a:t>
            </a:r>
          </a:p>
          <a:p>
            <a:pPr eaLnBrk="1" hangingPunct="1"/>
            <a:r>
              <a:rPr lang="en-US" sz="1800" dirty="0">
                <a:solidFill>
                  <a:srgbClr val="800000"/>
                </a:solidFill>
                <a:latin typeface="Times" charset="0"/>
                <a:cs typeface="Times" charset="0"/>
              </a:rPr>
              <a:t>Mario Molina</a:t>
            </a:r>
          </a:p>
        </p:txBody>
      </p:sp>
      <p:sp>
        <p:nvSpPr>
          <p:cNvPr id="37894" name="TextBox 5"/>
          <p:cNvSpPr txBox="1">
            <a:spLocks noChangeArrowheads="1"/>
          </p:cNvSpPr>
          <p:nvPr/>
        </p:nvSpPr>
        <p:spPr bwMode="auto">
          <a:xfrm>
            <a:off x="625475" y="4844813"/>
            <a:ext cx="771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Times" charset="0"/>
                <a:cs typeface="Times" charset="0"/>
              </a:rPr>
              <a:t>Velders, Ravishankara, Miller, Molina, Alcamo et al., </a:t>
            </a:r>
            <a:r>
              <a:rPr lang="en-US" sz="1800" i="1">
                <a:latin typeface="Times" charset="0"/>
                <a:cs typeface="Times" charset="0"/>
              </a:rPr>
              <a:t>Science</a:t>
            </a:r>
            <a:r>
              <a:rPr lang="en-US" sz="1800">
                <a:latin typeface="Times" charset="0"/>
                <a:cs typeface="Times" charset="0"/>
              </a:rPr>
              <a:t>, 2012</a:t>
            </a:r>
          </a:p>
        </p:txBody>
      </p:sp>
      <p:pic>
        <p:nvPicPr>
          <p:cNvPr id="3789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945155"/>
            <a:ext cx="9144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Box 3"/>
          <p:cNvSpPr txBox="1">
            <a:spLocks noChangeArrowheads="1"/>
          </p:cNvSpPr>
          <p:nvPr/>
        </p:nvSpPr>
        <p:spPr bwMode="auto">
          <a:xfrm>
            <a:off x="3505200" y="3997088"/>
            <a:ext cx="4198938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i="1" u="sng">
                <a:solidFill>
                  <a:schemeClr val="bg1"/>
                </a:solidFill>
              </a:rPr>
              <a:t>Science</a:t>
            </a:r>
            <a:r>
              <a:rPr lang="en-US">
                <a:solidFill>
                  <a:schemeClr val="bg1"/>
                </a:solidFill>
              </a:rPr>
              <a:t>, 335, 922-923, 2012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3789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57A61E8-25A3-0144-85E2-E28482C91727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3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12700" y="105091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772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Title 1"/>
          <p:cNvSpPr>
            <a:spLocks noGrp="1"/>
          </p:cNvSpPr>
          <p:nvPr>
            <p:ph type="ctrTitle"/>
          </p:nvPr>
        </p:nvSpPr>
        <p:spPr>
          <a:xfrm>
            <a:off x="685800" y="-51937"/>
            <a:ext cx="7772400" cy="1046147"/>
          </a:xfrm>
        </p:spPr>
        <p:txBody>
          <a:bodyPr/>
          <a:lstStyle/>
          <a:p>
            <a:r>
              <a:rPr lang="en-US" sz="3600" dirty="0">
                <a:solidFill>
                  <a:srgbClr val="0000FF"/>
                </a:solidFill>
                <a:latin typeface="Times"/>
                <a:ea typeface="ＭＳ Ｐゴシック" charset="0"/>
                <a:cs typeface="Times"/>
              </a:rPr>
              <a:t>Montreal Protocol “led” to HFC use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1300" y="4038600"/>
            <a:ext cx="8736013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/>
                <a:cs typeface="Times"/>
              </a:rPr>
              <a:t>MP successfully phased out CFCs and is phasing out HCFCs. 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/>
                <a:cs typeface="Times"/>
              </a:rPr>
              <a:t>Phase out done via use of substitute chemicals or other approaches</a:t>
            </a:r>
          </a:p>
        </p:txBody>
      </p:sp>
      <p:pic>
        <p:nvPicPr>
          <p:cNvPr id="3" name="Picture 2" descr="Fig 1.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282700"/>
            <a:ext cx="445293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Figure 1.4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1143000"/>
            <a:ext cx="51308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2563" y="5029200"/>
            <a:ext cx="883285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/>
                <a:cs typeface="Times"/>
              </a:rPr>
              <a:t>HFCs are the main replacements in many ODS applications, i.e., HFCs are here </a:t>
            </a:r>
            <a:r>
              <a:rPr lang="en-US" i="1" dirty="0">
                <a:latin typeface="Times"/>
                <a:cs typeface="Times"/>
              </a:rPr>
              <a:t>because</a:t>
            </a:r>
            <a:r>
              <a:rPr lang="en-US" dirty="0">
                <a:latin typeface="Times"/>
                <a:cs typeface="Times"/>
              </a:rPr>
              <a:t> of MP. </a:t>
            </a:r>
            <a:endParaRPr lang="en-US" dirty="0" smtClean="0">
              <a:latin typeface="Times"/>
              <a:cs typeface="Times"/>
            </a:endParaRPr>
          </a:p>
          <a:p>
            <a:pPr eaLnBrk="1" hangingPunct="1">
              <a:buClr>
                <a:srgbClr val="FF0000"/>
              </a:buClr>
              <a:buFont typeface="Wingdings" charset="0"/>
              <a:buChar char="Ø"/>
            </a:pPr>
            <a:r>
              <a:rPr lang="en-US" dirty="0" smtClean="0">
                <a:latin typeface="Times"/>
                <a:cs typeface="Times"/>
              </a:rPr>
              <a:t>The use of HFCs are projected to increase rapidly</a:t>
            </a:r>
            <a:endParaRPr lang="en-US" dirty="0">
              <a:latin typeface="Times"/>
              <a:cs typeface="Time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477000"/>
            <a:ext cx="1905000" cy="45720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Times"/>
                <a:cs typeface="Times"/>
              </a:rPr>
              <a:t>5/14/14</a:t>
            </a:r>
            <a:endParaRPr lang="en-US" sz="1100" dirty="0">
              <a:latin typeface="Times"/>
              <a:cs typeface="Time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z="1100" smtClean="0">
                <a:latin typeface="Times"/>
                <a:cs typeface="Times"/>
              </a:rPr>
              <a:t>ORM meeting Geneva 2014</a:t>
            </a:r>
            <a:endParaRPr lang="en-US" sz="1100" dirty="0">
              <a:latin typeface="Times"/>
              <a:cs typeface="Time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1905000" cy="457200"/>
          </a:xfrm>
        </p:spPr>
        <p:txBody>
          <a:bodyPr/>
          <a:lstStyle/>
          <a:p>
            <a:pPr>
              <a:defRPr/>
            </a:pPr>
            <a:fld id="{CA954D57-C212-BE4E-B57D-DFC5284CB0B9}" type="slidenum">
              <a:rPr lang="en-US" sz="1100" smtClean="0">
                <a:latin typeface="Times"/>
                <a:cs typeface="Times"/>
              </a:rPr>
              <a:pPr>
                <a:defRPr/>
              </a:pPr>
              <a:t>4</a:t>
            </a:fld>
            <a:endParaRPr lang="en-US" sz="1100" dirty="0">
              <a:latin typeface="Times"/>
              <a:cs typeface="Times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28600" y="2590800"/>
            <a:ext cx="4648200" cy="1295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rgbClr val="000000"/>
                </a:solidFill>
                <a:latin typeface="Times"/>
                <a:cs typeface="Times"/>
              </a:rPr>
              <a:t>Some HFCs are potent greenhouse gases.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"/>
              <a:ea typeface="ＭＳ Ｐゴシック" charset="0"/>
              <a:cs typeface="Time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ＭＳ Ｐゴシック" charset="0"/>
                <a:cs typeface="Times"/>
              </a:rPr>
              <a:t>HCFC-134a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ＭＳ Ｐゴシック" charset="0"/>
                <a:cs typeface="Times"/>
              </a:rPr>
              <a:t> a common MAC</a:t>
            </a:r>
            <a:r>
              <a:rPr lang="en-US" sz="2000" dirty="0" smtClean="0">
                <a:solidFill>
                  <a:srgbClr val="000000"/>
                </a:solidFill>
                <a:latin typeface="Times"/>
                <a:cs typeface="Times"/>
              </a:rPr>
              <a:t>; GWP~1300 (</a:t>
            </a:r>
            <a:r>
              <a:rPr lang="en-US" sz="2000" dirty="0" err="1" smtClean="0">
                <a:solidFill>
                  <a:srgbClr val="000000"/>
                </a:solidFill>
                <a:latin typeface="Times"/>
                <a:cs typeface="Times"/>
              </a:rPr>
              <a:t>ca</a:t>
            </a:r>
            <a:r>
              <a:rPr lang="en-US" sz="2000" dirty="0" smtClean="0">
                <a:solidFill>
                  <a:srgbClr val="000000"/>
                </a:solidFill>
                <a:latin typeface="Times"/>
                <a:cs typeface="Times"/>
              </a:rPr>
              <a:t> CFC-12 has GWP ~8000)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"/>
              <a:ea typeface="ＭＳ Ｐゴシック" charset="0"/>
              <a:cs typeface="Times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057400" y="1828800"/>
            <a:ext cx="914400" cy="914400"/>
          </a:xfrm>
          <a:prstGeom prst="ellipse">
            <a:avLst/>
          </a:prstGeom>
          <a:solidFill>
            <a:srgbClr val="FFFF00">
              <a:alpha val="29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"/>
              <a:ea typeface="ＭＳ Ｐゴシック" charset="0"/>
              <a:cs typeface="Times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2700" y="105091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582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/>
          <p:cNvSpPr>
            <a:spLocks noGrp="1"/>
          </p:cNvSpPr>
          <p:nvPr>
            <p:ph type="ctrTitle"/>
          </p:nvPr>
        </p:nvSpPr>
        <p:spPr>
          <a:xfrm>
            <a:off x="685800" y="-53492"/>
            <a:ext cx="7772400" cy="1046147"/>
          </a:xfrm>
        </p:spPr>
        <p:txBody>
          <a:bodyPr/>
          <a:lstStyle/>
          <a:p>
            <a:r>
              <a:rPr lang="en-US" sz="36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HFCs are </a:t>
            </a:r>
            <a:r>
              <a:rPr lang="en-US" sz="36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increasing</a:t>
            </a:r>
          </a:p>
        </p:txBody>
      </p:sp>
      <p:pic>
        <p:nvPicPr>
          <p:cNvPr id="128004" name="Picture 3" descr="fig es 3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895600"/>
            <a:ext cx="3243714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5" name="Picture 9" descr="fig es 1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118" y="1066800"/>
            <a:ext cx="326718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6" name="TextBox 1"/>
          <p:cNvSpPr txBox="1">
            <a:spLocks noChangeArrowheads="1"/>
          </p:cNvSpPr>
          <p:nvPr/>
        </p:nvSpPr>
        <p:spPr bwMode="auto">
          <a:xfrm>
            <a:off x="9525000" y="7086600"/>
            <a:ext cx="358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cs typeface="Times" charset="0"/>
              </a:rPr>
              <a:t>NOAA, ESRL, GMD measurements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553200"/>
            <a:ext cx="1905000" cy="457200"/>
          </a:xfrm>
        </p:spPr>
        <p:txBody>
          <a:bodyPr/>
          <a:lstStyle/>
          <a:p>
            <a:pPr>
              <a:defRPr/>
            </a:pPr>
            <a:r>
              <a:rPr lang="en-US" sz="1100" smtClean="0"/>
              <a:t>5/14/14</a:t>
            </a:r>
            <a:endParaRPr lang="en-US" sz="11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z="1100" smtClean="0"/>
              <a:t>ORM meeting Geneva 2014</a:t>
            </a: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1905000" cy="457200"/>
          </a:xfrm>
        </p:spPr>
        <p:txBody>
          <a:bodyPr/>
          <a:lstStyle/>
          <a:p>
            <a:pPr>
              <a:defRPr/>
            </a:pPr>
            <a:fld id="{CA954D57-C212-BE4E-B57D-DFC5284CB0B9}" type="slidenum">
              <a:rPr lang="en-US" sz="1100" smtClean="0"/>
              <a:pPr>
                <a:defRPr/>
              </a:pPr>
              <a:t>5</a:t>
            </a:fld>
            <a:endParaRPr lang="en-US" sz="1100" dirty="0"/>
          </a:p>
        </p:txBody>
      </p:sp>
      <p:pic>
        <p:nvPicPr>
          <p:cNvPr id="11" name="Picture 10" descr="AC buildin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3069771" cy="4572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62000" y="1600200"/>
            <a:ext cx="2857316" cy="2057401"/>
            <a:chOff x="2044333" y="1871338"/>
            <a:chExt cx="2857316" cy="2057401"/>
          </a:xfrm>
        </p:grpSpPr>
        <p:sp>
          <p:nvSpPr>
            <p:cNvPr id="13" name="Oval 12"/>
            <p:cNvSpPr/>
            <p:nvPr/>
          </p:nvSpPr>
          <p:spPr>
            <a:xfrm>
              <a:off x="2044333" y="3242939"/>
              <a:ext cx="685800" cy="685800"/>
            </a:xfrm>
            <a:prstGeom prst="ellipse">
              <a:avLst/>
            </a:prstGeom>
            <a:solidFill>
              <a:schemeClr val="tx2">
                <a:lumMod val="40000"/>
                <a:lumOff val="60000"/>
                <a:alpha val="46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Picture 13" descr="AC City.pdf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70" t="32426" r="25328" b="32005"/>
            <a:stretch/>
          </p:blipFill>
          <p:spPr>
            <a:xfrm>
              <a:off x="2958733" y="1871338"/>
              <a:ext cx="1942916" cy="1828800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 flipV="1">
              <a:off x="2044333" y="1947538"/>
              <a:ext cx="944513" cy="15240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2577733" y="3700139"/>
              <a:ext cx="1066800" cy="22859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 bwMode="auto">
          <a:xfrm>
            <a:off x="0" y="4876800"/>
            <a:ext cx="9144000" cy="152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8002" name="TextBox 28"/>
          <p:cNvSpPr txBox="1">
            <a:spLocks noChangeArrowheads="1"/>
          </p:cNvSpPr>
          <p:nvPr/>
        </p:nvSpPr>
        <p:spPr bwMode="auto">
          <a:xfrm>
            <a:off x="152400" y="4806894"/>
            <a:ext cx="8763000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cs typeface="Times" charset="0"/>
              </a:rPr>
              <a:t>Consumption </a:t>
            </a:r>
            <a:r>
              <a:rPr lang="en-US" dirty="0" smtClean="0">
                <a:cs typeface="Times" charset="0"/>
              </a:rPr>
              <a:t>&amp; atmospheric abundance are </a:t>
            </a:r>
            <a:r>
              <a:rPr lang="en-US" dirty="0">
                <a:cs typeface="Times" charset="0"/>
              </a:rPr>
              <a:t>increasing </a:t>
            </a:r>
            <a:r>
              <a:rPr lang="en-US" dirty="0" smtClean="0">
                <a:cs typeface="Times" charset="0"/>
              </a:rPr>
              <a:t>rapidly (</a:t>
            </a:r>
            <a:r>
              <a:rPr lang="en-US" dirty="0">
                <a:cs typeface="Times" charset="0"/>
              </a:rPr>
              <a:t>some as much as 10% per year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 smtClean="0">
                <a:cs typeface="Times" charset="0"/>
              </a:rPr>
              <a:t>Now HFCs contribute little to </a:t>
            </a:r>
            <a:r>
              <a:rPr lang="en-US" dirty="0">
                <a:cs typeface="Times" charset="0"/>
              </a:rPr>
              <a:t>radiative forcing </a:t>
            </a:r>
            <a:r>
              <a:rPr lang="en-US" dirty="0" smtClean="0">
                <a:cs typeface="Times" charset="0"/>
              </a:rPr>
              <a:t>(</a:t>
            </a:r>
            <a:r>
              <a:rPr lang="en-US" dirty="0">
                <a:cs typeface="Times" charset="0"/>
              </a:rPr>
              <a:t>&lt;1% of GHGs</a:t>
            </a:r>
            <a:r>
              <a:rPr lang="en-US" dirty="0" smtClean="0">
                <a:cs typeface="Times" charset="0"/>
              </a:rPr>
              <a:t>)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 smtClean="0">
                <a:solidFill>
                  <a:srgbClr val="FF0000"/>
                </a:solidFill>
                <a:cs typeface="Times" charset="0"/>
              </a:rPr>
              <a:t>Key need: Continue monitoring of HFCs. Monitor “new” HFCs.</a:t>
            </a:r>
            <a:endParaRPr lang="en-US" dirty="0">
              <a:solidFill>
                <a:srgbClr val="FF0000"/>
              </a:solidFill>
              <a:cs typeface="Times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2700" y="105091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8826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410294" y="-4090"/>
            <a:ext cx="8229600" cy="93026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HFCs </a:t>
            </a:r>
            <a:r>
              <a:rPr lang="en-US" sz="4000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influence can be large- but alternatives exist</a:t>
            </a:r>
            <a:endParaRPr lang="en-US" sz="4000" dirty="0">
              <a:solidFill>
                <a:srgbClr val="0000FF"/>
              </a:solidFill>
              <a:latin typeface="Times" charset="0"/>
              <a:ea typeface="ＭＳ Ｐゴシック" charset="0"/>
              <a:cs typeface="Times" charset="0"/>
            </a:endParaRPr>
          </a:p>
        </p:txBody>
      </p:sp>
      <p:sp>
        <p:nvSpPr>
          <p:cNvPr id="41986" name="TextBox 5"/>
          <p:cNvSpPr txBox="1">
            <a:spLocks noChangeArrowheads="1"/>
          </p:cNvSpPr>
          <p:nvPr/>
        </p:nvSpPr>
        <p:spPr bwMode="auto">
          <a:xfrm>
            <a:off x="310892" y="3395357"/>
            <a:ext cx="868680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RF by </a:t>
            </a:r>
            <a:r>
              <a:rPr lang="en-US" sz="2000" dirty="0">
                <a:latin typeface="Times" charset="0"/>
                <a:cs typeface="Times" charset="0"/>
              </a:rPr>
              <a:t>future HFC emissions can be ~25% of that of CO</a:t>
            </a:r>
            <a:r>
              <a:rPr lang="en-US" sz="2000" baseline="-25000" dirty="0">
                <a:latin typeface="Times" charset="0"/>
                <a:cs typeface="Times" charset="0"/>
              </a:rPr>
              <a:t>2</a:t>
            </a:r>
            <a:r>
              <a:rPr lang="en-US" sz="2000" dirty="0">
                <a:latin typeface="Times" charset="0"/>
                <a:cs typeface="Times" charset="0"/>
              </a:rPr>
              <a:t> future emissions (scenarios from SRES).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>
                <a:latin typeface="Times" charset="0"/>
                <a:cs typeface="Times" charset="0"/>
              </a:rPr>
              <a:t>Future HFC emissions can significantly hinder the 450 ppm stabilization target</a:t>
            </a:r>
            <a:r>
              <a:rPr lang="en-US" sz="2000" dirty="0" smtClean="0">
                <a:latin typeface="Times" charset="0"/>
                <a:cs typeface="Times" charset="0"/>
              </a:rPr>
              <a:t>.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Future HFC emissions can undo the climate benefits of MP.</a:t>
            </a:r>
            <a:endParaRPr lang="en-US" sz="2000" dirty="0">
              <a:latin typeface="Times" charset="0"/>
              <a:cs typeface="Times" charset="0"/>
            </a:endParaRPr>
          </a:p>
        </p:txBody>
      </p:sp>
      <p:pic>
        <p:nvPicPr>
          <p:cNvPr id="41988" name="Picture 3" descr="Figure ES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1"/>
          <a:stretch>
            <a:fillRect/>
          </a:stretch>
        </p:blipFill>
        <p:spPr bwMode="auto">
          <a:xfrm>
            <a:off x="-241271" y="1070711"/>
            <a:ext cx="4566862" cy="24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4199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4A45152-1D32-9146-AEDB-A8E2AEF624A2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6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2700" y="105091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IG 3.4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4" y="1070689"/>
            <a:ext cx="4569688" cy="254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0892" y="4898180"/>
            <a:ext cx="868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Times" charset="0"/>
                <a:cs typeface="Times" charset="0"/>
              </a:rPr>
              <a:t>Possible to retain a &lt;1% contribution in 2050 if low-GWP HFCs (GWP &lt;20) </a:t>
            </a:r>
            <a:r>
              <a:rPr lang="en-US" sz="2400" b="1" u="sng" dirty="0">
                <a:solidFill>
                  <a:srgbClr val="0000FF"/>
                </a:solidFill>
                <a:latin typeface="Times" charset="0"/>
                <a:cs typeface="Times" charset="0"/>
              </a:rPr>
              <a:t>and other alternatives</a:t>
            </a:r>
            <a:r>
              <a:rPr lang="en-US" sz="2400" dirty="0">
                <a:solidFill>
                  <a:srgbClr val="0000FF"/>
                </a:solidFill>
                <a:latin typeface="Times" charset="0"/>
                <a:cs typeface="Times" charset="0"/>
              </a:rPr>
              <a:t>, are used….even for the upper range emissions Scenarios</a:t>
            </a:r>
            <a:r>
              <a:rPr lang="en-US" sz="2400" dirty="0" smtClean="0">
                <a:solidFill>
                  <a:srgbClr val="0000FF"/>
                </a:solidFill>
                <a:latin typeface="Times" charset="0"/>
                <a:cs typeface="Times" charset="0"/>
              </a:rPr>
              <a:t>.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" charset="0"/>
                <a:cs typeface="Times" charset="0"/>
              </a:rPr>
              <a:t>KEY NEED: Evaluate new low GWP substitutes for </a:t>
            </a:r>
            <a:r>
              <a:rPr lang="en-US" sz="24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t</a:t>
            </a:r>
            <a:r>
              <a:rPr lang="en-US" sz="2400" dirty="0" smtClean="0">
                <a:solidFill>
                  <a:srgbClr val="FF0000"/>
                </a:solidFill>
                <a:latin typeface="Times" charset="0"/>
                <a:cs typeface="Times" charset="0"/>
              </a:rPr>
              <a:t>, GWP, etc.</a:t>
            </a:r>
            <a:endParaRPr lang="en-US" sz="2400" dirty="0">
              <a:solidFill>
                <a:srgbClr val="FF0000"/>
              </a:solidFill>
              <a:latin typeface="Times" charset="0"/>
              <a:cs typeface="Times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0907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>
          <a:xfrm>
            <a:off x="290503" y="169863"/>
            <a:ext cx="8585200" cy="881047"/>
          </a:xfrm>
        </p:spPr>
        <p:txBody>
          <a:bodyPr/>
          <a:lstStyle/>
          <a:p>
            <a:r>
              <a:rPr lang="en-US" sz="3600" b="1" dirty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Low-GWP alternatives in current use</a:t>
            </a:r>
          </a:p>
        </p:txBody>
      </p:sp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250825" y="988489"/>
            <a:ext cx="87836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Clr>
                <a:srgbClr val="FF0000"/>
              </a:buClr>
              <a:buFont typeface="Wingdings" charset="0"/>
              <a:buChar char="Ø"/>
            </a:pPr>
            <a:r>
              <a:rPr lang="en-NZ" dirty="0">
                <a:latin typeface="Times" charset="0"/>
                <a:cs typeface="Times" charset="0"/>
              </a:rPr>
              <a:t>Low-GWP alternatives exist</a:t>
            </a:r>
          </a:p>
          <a:p>
            <a:pPr eaLnBrk="1" hangingPunct="1">
              <a:buClr>
                <a:srgbClr val="FF0000"/>
              </a:buClr>
              <a:buFont typeface="Wingdings" charset="0"/>
              <a:buChar char="Ø"/>
            </a:pPr>
            <a:r>
              <a:rPr lang="en-NZ" dirty="0">
                <a:latin typeface="Times" charset="0"/>
                <a:cs typeface="Times" charset="0"/>
              </a:rPr>
              <a:t>Further R&amp;D needed</a:t>
            </a:r>
          </a:p>
          <a:p>
            <a:pPr eaLnBrk="1" hangingPunct="1">
              <a:buClr>
                <a:srgbClr val="FF0000"/>
              </a:buClr>
              <a:buFont typeface="Wingdings" charset="0"/>
              <a:buChar char="Ø"/>
            </a:pPr>
            <a:r>
              <a:rPr lang="en-NZ" dirty="0">
                <a:latin typeface="Times" charset="0"/>
                <a:cs typeface="Times" charset="0"/>
              </a:rPr>
              <a:t>Alternatives comprise small % of market use</a:t>
            </a:r>
          </a:p>
          <a:p>
            <a:pPr eaLnBrk="1" hangingPunct="1">
              <a:buClr>
                <a:srgbClr val="FF0000"/>
              </a:buClr>
              <a:buFont typeface="Wingdings" charset="0"/>
              <a:buChar char="Ø"/>
            </a:pPr>
            <a:r>
              <a:rPr lang="en-NZ" dirty="0">
                <a:latin typeface="Times" charset="0"/>
                <a:cs typeface="Times" charset="0"/>
              </a:rPr>
              <a:t>Alternatives are significant % of global market in some sectors</a:t>
            </a:r>
          </a:p>
        </p:txBody>
      </p:sp>
      <p:sp>
        <p:nvSpPr>
          <p:cNvPr id="44036" name="TextBox 3"/>
          <p:cNvSpPr txBox="1">
            <a:spLocks noChangeArrowheads="1"/>
          </p:cNvSpPr>
          <p:nvPr/>
        </p:nvSpPr>
        <p:spPr bwMode="auto">
          <a:xfrm>
            <a:off x="9582150" y="80438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US" sz="1800"/>
          </a:p>
        </p:txBody>
      </p:sp>
      <p:pic>
        <p:nvPicPr>
          <p:cNvPr id="440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20804" r="20670" b="12769"/>
          <a:stretch>
            <a:fillRect/>
          </a:stretch>
        </p:blipFill>
        <p:spPr bwMode="auto">
          <a:xfrm>
            <a:off x="4732338" y="2582353"/>
            <a:ext cx="45085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5" descr="FIGURE 4.1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2628391"/>
            <a:ext cx="4719638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4404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3C9C79C-C767-3744-B41C-2B699483D9A3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7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700" y="105091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90503" y="5030814"/>
            <a:ext cx="8743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Key need: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Evaluate potential effects of substitutes  (e.g., TFA formation, trop O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"/>
                <a:cs typeface="Times"/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 production)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Evaluate alternate technologies for environmental issues </a:t>
            </a:r>
            <a:endParaRPr lang="en-US" sz="2000" b="1" dirty="0">
              <a:solidFill>
                <a:srgbClr val="FF0000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370925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236538" y="169863"/>
            <a:ext cx="8229600" cy="11176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00FF"/>
                </a:solidFill>
                <a:latin typeface="Times" charset="0"/>
                <a:ea typeface="ＭＳ Ｐゴシック" charset="0"/>
                <a:cs typeface="Times" charset="0"/>
              </a:rPr>
              <a:t>Summary of HFCs</a:t>
            </a:r>
            <a:endParaRPr lang="en-US" sz="4000" b="1" dirty="0">
              <a:solidFill>
                <a:srgbClr val="0000FF"/>
              </a:solidFill>
              <a:latin typeface="Times" charset="0"/>
              <a:ea typeface="ＭＳ Ｐゴシック" charset="0"/>
              <a:cs typeface="Times" charset="0"/>
            </a:endParaRPr>
          </a:p>
        </p:txBody>
      </p:sp>
      <p:sp>
        <p:nvSpPr>
          <p:cNvPr id="46082" name="TextBox 2"/>
          <p:cNvSpPr txBox="1">
            <a:spLocks noChangeArrowheads="1"/>
          </p:cNvSpPr>
          <p:nvPr/>
        </p:nvSpPr>
        <p:spPr bwMode="auto">
          <a:xfrm>
            <a:off x="457200" y="1276350"/>
            <a:ext cx="8364538" cy="318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 charset="0"/>
                <a:cs typeface="Times" charset="0"/>
              </a:rPr>
              <a:t>MP effectively protected climate.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 charset="0"/>
                <a:cs typeface="Times" charset="0"/>
              </a:rPr>
              <a:t>HFCs were introduced mostly because of MP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 charset="0"/>
                <a:cs typeface="Times" charset="0"/>
              </a:rPr>
              <a:t>Currently HFCs are not significant for climate forcing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 charset="0"/>
                <a:cs typeface="Times" charset="0"/>
              </a:rPr>
              <a:t>Future climate forcing by HFCs can be very large because of using high-GWP HFCs</a:t>
            </a:r>
          </a:p>
          <a:p>
            <a:pPr eaLnBrk="1" hangingPunct="1">
              <a:lnSpc>
                <a:spcPct val="12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dirty="0">
                <a:latin typeface="Times" charset="0"/>
                <a:cs typeface="Times" charset="0"/>
              </a:rPr>
              <a:t>There are many ways to reduce the climate influence of high-GWP HFCs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D8F74E6-779B-F245-B5C4-C6E6591AA430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8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43467" y="4458760"/>
            <a:ext cx="85005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"/>
                <a:cs typeface="Times"/>
              </a:rPr>
              <a:t>Key </a:t>
            </a: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needs: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Continue </a:t>
            </a:r>
            <a:r>
              <a:rPr lang="en-US" sz="2000" b="1" dirty="0">
                <a:solidFill>
                  <a:srgbClr val="FF0000"/>
                </a:solidFill>
                <a:latin typeface="Times"/>
                <a:cs typeface="Times"/>
              </a:rPr>
              <a:t>monitoring of HFCs. Monitor “new” HFCs</a:t>
            </a: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Evaluate </a:t>
            </a:r>
            <a:r>
              <a:rPr lang="en-US" sz="2000" b="1" dirty="0">
                <a:solidFill>
                  <a:srgbClr val="FF0000"/>
                </a:solidFill>
                <a:latin typeface="Times"/>
                <a:cs typeface="Times"/>
              </a:rPr>
              <a:t>new low GWP substitutes for t, GWP, </a:t>
            </a:r>
            <a:r>
              <a:rPr lang="en-US" sz="2000" b="1" dirty="0" err="1" smtClean="0">
                <a:solidFill>
                  <a:srgbClr val="FF0000"/>
                </a:solidFill>
                <a:latin typeface="Times"/>
                <a:cs typeface="Times"/>
              </a:rPr>
              <a:t>etc</a:t>
            </a:r>
            <a:endParaRPr lang="en-US" sz="2000" b="1" dirty="0" smtClean="0">
              <a:solidFill>
                <a:srgbClr val="FF0000"/>
              </a:solidFill>
              <a:latin typeface="Times"/>
              <a:cs typeface="Times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latin typeface="Times"/>
                <a:cs typeface="Times"/>
              </a:rPr>
              <a:t>Evaluate </a:t>
            </a:r>
            <a:r>
              <a:rPr lang="en-US" sz="2000" b="1" dirty="0">
                <a:solidFill>
                  <a:srgbClr val="FF0000"/>
                </a:solidFill>
                <a:latin typeface="Times"/>
                <a:cs typeface="Times"/>
              </a:rPr>
              <a:t>potential effects of substitutes  (e.g., TFA formation, trop O</a:t>
            </a:r>
            <a:r>
              <a:rPr lang="en-US" sz="2000" b="1" baseline="-25000" dirty="0">
                <a:solidFill>
                  <a:srgbClr val="FF0000"/>
                </a:solidFill>
                <a:latin typeface="Times"/>
                <a:cs typeface="Times"/>
              </a:rPr>
              <a:t>3</a:t>
            </a:r>
            <a:r>
              <a:rPr lang="en-US" sz="2000" b="1" dirty="0">
                <a:solidFill>
                  <a:srgbClr val="FF0000"/>
                </a:solidFill>
                <a:latin typeface="Times"/>
                <a:cs typeface="Times"/>
              </a:rPr>
              <a:t> production)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FF0000"/>
                </a:solidFill>
                <a:latin typeface="Times"/>
                <a:cs typeface="Times"/>
              </a:rPr>
              <a:t>Evaluate alternate technologies for environmental issues </a:t>
            </a:r>
          </a:p>
          <a:p>
            <a:endParaRPr lang="en-US" sz="2000" b="1" dirty="0"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60047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940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Nitrous Oxide (N</a:t>
            </a:r>
            <a:r>
              <a:rPr lang="en-US" sz="3600" baseline="-25000" dirty="0" smtClean="0">
                <a:solidFill>
                  <a:srgbClr val="0000FF"/>
                </a:solidFill>
                <a:latin typeface="Times"/>
                <a:cs typeface="Times"/>
              </a:rPr>
              <a:t>2</a:t>
            </a:r>
            <a:r>
              <a:rPr lang="en-US" sz="3600" dirty="0" smtClean="0">
                <a:solidFill>
                  <a:srgbClr val="0000FF"/>
                </a:solidFill>
                <a:latin typeface="Times"/>
                <a:cs typeface="Times"/>
              </a:rPr>
              <a:t>O) and the atmosphere</a:t>
            </a:r>
            <a:endParaRPr lang="en-US" sz="3600" dirty="0">
              <a:solidFill>
                <a:srgbClr val="0000FF"/>
              </a:solidFill>
              <a:latin typeface="Times"/>
              <a:cs typeface="Tim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089" b="10106"/>
          <a:stretch/>
        </p:blipFill>
        <p:spPr>
          <a:xfrm>
            <a:off x="0" y="1325622"/>
            <a:ext cx="4652139" cy="4942155"/>
          </a:xfrm>
          <a:prstGeom prst="rect">
            <a:avLst/>
          </a:prstGeom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5/14/14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ORM meeting Geneva 2014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57304-5F95-D242-AB5A-5EAB33557D7A}" type="slidenum">
              <a:rPr lang="en-US" smtClean="0"/>
              <a:t>9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33793" y="3436703"/>
            <a:ext cx="4218346" cy="2919647"/>
            <a:chOff x="-48353" y="3762434"/>
            <a:chExt cx="4218346" cy="2919647"/>
          </a:xfrm>
        </p:grpSpPr>
        <p:pic>
          <p:nvPicPr>
            <p:cNvPr id="5" name="Picture 4" descr="group picture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7" t="25376" r="18213" b="9471"/>
            <a:stretch/>
          </p:blipFill>
          <p:spPr>
            <a:xfrm>
              <a:off x="-48353" y="3762434"/>
              <a:ext cx="4218346" cy="2919647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3124200" y="4384260"/>
              <a:ext cx="519043" cy="48591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52163" y="1325622"/>
            <a:ext cx="4325151" cy="329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Ozone layer depletion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N</a:t>
            </a:r>
            <a:r>
              <a:rPr lang="en-US" sz="2000" baseline="-25000" dirty="0" smtClean="0">
                <a:latin typeface="Times" charset="0"/>
                <a:cs typeface="Times" charset="0"/>
              </a:rPr>
              <a:t>2</a:t>
            </a:r>
            <a:r>
              <a:rPr lang="en-US" sz="2000" dirty="0" smtClean="0">
                <a:latin typeface="Times" charset="0"/>
                <a:cs typeface="Times" charset="0"/>
              </a:rPr>
              <a:t>O is an ozone depleting gas</a:t>
            </a:r>
          </a:p>
          <a:p>
            <a:pPr eaLnBrk="1" hangingPunct="1">
              <a:lnSpc>
                <a:spcPct val="150000"/>
              </a:lnSpc>
              <a:buClr>
                <a:srgbClr val="FF0000"/>
              </a:buClr>
              <a:buFont typeface="Wingdings" charset="0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Climate Change</a:t>
            </a:r>
          </a:p>
          <a:p>
            <a:pPr marL="0" indent="0" eaLnBrk="1" hangingPunct="1">
              <a:lnSpc>
                <a:spcPct val="150000"/>
              </a:lnSpc>
              <a:buClr>
                <a:srgbClr val="FF0000"/>
              </a:buClr>
            </a:pPr>
            <a:r>
              <a:rPr lang="en-US" sz="2000" dirty="0">
                <a:latin typeface="Times" charset="0"/>
                <a:cs typeface="Times" charset="0"/>
              </a:rPr>
              <a:t>	</a:t>
            </a:r>
            <a:r>
              <a:rPr lang="en-US" sz="2000" dirty="0" smtClean="0">
                <a:latin typeface="Times" charset="0"/>
                <a:cs typeface="Times" charset="0"/>
              </a:rPr>
              <a:t>- N</a:t>
            </a:r>
            <a:r>
              <a:rPr lang="en-US" sz="2000" baseline="-25000" dirty="0" smtClean="0">
                <a:latin typeface="Times" charset="0"/>
                <a:cs typeface="Times" charset="0"/>
              </a:rPr>
              <a:t>2</a:t>
            </a:r>
            <a:r>
              <a:rPr lang="en-US" sz="2000" dirty="0" smtClean="0">
                <a:latin typeface="Times" charset="0"/>
                <a:cs typeface="Times" charset="0"/>
              </a:rPr>
              <a:t>O is a potent GHG with a 	GWP= 310</a:t>
            </a:r>
          </a:p>
          <a:p>
            <a:pPr eaLnBrk="1" hangingPunct="1">
              <a:lnSpc>
                <a:spcPct val="150000"/>
              </a:lnSpc>
              <a:buClr>
                <a:srgbClr val="FF0000"/>
              </a:buClr>
              <a:buFont typeface="Wingdings" charset="2"/>
              <a:buChar char="Ø"/>
            </a:pPr>
            <a:r>
              <a:rPr lang="en-US" sz="2000" dirty="0" smtClean="0">
                <a:latin typeface="Times" charset="0"/>
                <a:cs typeface="Times" charset="0"/>
              </a:rPr>
              <a:t>It is an unintended byproduct of various activities essential to humans</a:t>
            </a:r>
            <a:endParaRPr lang="en-US" sz="2000" dirty="0">
              <a:latin typeface="Times" charset="0"/>
              <a:cs typeface="Times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00" y="1289050"/>
            <a:ext cx="91313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911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C233B983B2EE4A93284E3EBD2C2B97" ma:contentTypeVersion="" ma:contentTypeDescription="Create a new document." ma:contentTypeScope="" ma:versionID="ec4442fa2502e68fa2547973b9265348">
  <xsd:schema xmlns:xsd="http://www.w3.org/2001/XMLSchema" xmlns:xs="http://www.w3.org/2001/XMLSchema" xmlns:p="http://schemas.microsoft.com/office/2006/metadata/properties" xmlns:ns2="E0431080-F408-4E9A-9A74-0BFDAADAAB79" targetNamespace="http://schemas.microsoft.com/office/2006/metadata/properties" ma:root="true" ma:fieldsID="1f008a9bb781e21eedf32ec8030b7618" ns2:_="">
    <xsd:import namespace="E0431080-F408-4E9A-9A74-0BFDAADAAB79"/>
    <xsd:element name="properties">
      <xsd:complexType>
        <xsd:sequence>
          <xsd:element name="documentManagement">
            <xsd:complexType>
              <xsd:all>
                <xsd:element ref="ns2:Document_x0020_Symbol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431080-F408-4E9A-9A74-0BFDAADAAB79" elementFormDefault="qualified">
    <xsd:import namespace="http://schemas.microsoft.com/office/2006/documentManagement/types"/>
    <xsd:import namespace="http://schemas.microsoft.com/office/infopath/2007/PartnerControls"/>
    <xsd:element name="Document_x0020_Symbol" ma:index="8" ma:displayName="Document Symbol" ma:internalName="Document_x0020_Symbol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Document_x0020_Symbol xmlns="E0431080-F408-4E9A-9A74-0BFDAADAAB79">*</Document_x0020_Symbol>
  </documentManagement>
</p:properties>
</file>

<file path=customXml/itemProps1.xml><?xml version="1.0" encoding="utf-8"?>
<ds:datastoreItem xmlns:ds="http://schemas.openxmlformats.org/officeDocument/2006/customXml" ds:itemID="{F7F27AB4-7BFD-447B-93CD-59EFCA296E0B}"/>
</file>

<file path=customXml/itemProps2.xml><?xml version="1.0" encoding="utf-8"?>
<ds:datastoreItem xmlns:ds="http://schemas.openxmlformats.org/officeDocument/2006/customXml" ds:itemID="{5D2AEAD8-BDA3-477E-9553-4AB3A08D6423}"/>
</file>

<file path=customXml/itemProps3.xml><?xml version="1.0" encoding="utf-8"?>
<ds:datastoreItem xmlns:ds="http://schemas.openxmlformats.org/officeDocument/2006/customXml" ds:itemID="{982A56CB-3E03-4D1E-9A06-D6EAEB97CEFC}"/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1712</Words>
  <Application>Microsoft Macintosh PowerPoint</Application>
  <PresentationFormat>On-screen Show (4:3)</PresentationFormat>
  <Paragraphs>269</Paragraphs>
  <Slides>22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Equation</vt:lpstr>
      <vt:lpstr>HFCs and N2O: Two potential issues</vt:lpstr>
      <vt:lpstr>HFCs and the atmosphere</vt:lpstr>
      <vt:lpstr>HFCs: A Critical Link in Protecting Climate and the Ozone Layer </vt:lpstr>
      <vt:lpstr>Montreal Protocol “led” to HFC use</vt:lpstr>
      <vt:lpstr>HFCs are increasing</vt:lpstr>
      <vt:lpstr>HFCs influence can be large- but alternatives exist</vt:lpstr>
      <vt:lpstr>Low-GWP alternatives in current use</vt:lpstr>
      <vt:lpstr>Summary of HFCs</vt:lpstr>
      <vt:lpstr>Nitrous Oxide (N2O) and the atmosphere</vt:lpstr>
      <vt:lpstr>N2O: A climate Gas and an Ozone Depleter</vt:lpstr>
      <vt:lpstr>Global warming potential of N2O</vt:lpstr>
      <vt:lpstr>Ozone Depletion Potential (ODP) of N2O </vt:lpstr>
      <vt:lpstr>ODP weighted emissions of N2O are large</vt:lpstr>
      <vt:lpstr>Significant human contributions to N2O</vt:lpstr>
      <vt:lpstr>Parsing between “natural” and anthropogenic</vt:lpstr>
      <vt:lpstr>N2O: An unintentional byproduct</vt:lpstr>
      <vt:lpstr>Where do these emissions come from?</vt:lpstr>
      <vt:lpstr>“Industrial” emissions</vt:lpstr>
      <vt:lpstr>What does the future hold?</vt:lpstr>
      <vt:lpstr>Improving Nitrogen use efficiency and decreasing emissions</vt:lpstr>
      <vt:lpstr>Summary of N2O</vt:lpstr>
      <vt:lpstr>Thank you for your attention</vt:lpstr>
    </vt:vector>
  </TitlesOfParts>
  <Company>CSU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HFCs and N2O</dc:title>
  <dc:creator>A.R. Ravishankara</dc:creator>
  <cp:lastModifiedBy>Kathy Thompson</cp:lastModifiedBy>
  <cp:revision>19</cp:revision>
  <dcterms:created xsi:type="dcterms:W3CDTF">2014-05-09T21:14:34Z</dcterms:created>
  <dcterms:modified xsi:type="dcterms:W3CDTF">2014-05-14T10:54:47Z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0x010100A1C233B983B2EE4A93284E3EBD2C2B97</vt:lpwstr>
  </property>
</Properties>
</file>