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Override1.xml" ContentType="application/vnd.openxmlformats-officedocument.themeOverride+xml"/>
  <Override PartName="/ppt/slideLayouts/slideLayout1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notesSlides/notesSlide3.xml" ContentType="application/vnd.openxmlformats-officedocument.presentationml.notesSlide+xml"/>
  <Override PartName="/customXml/itemProps2.xml" ContentType="application/vnd.openxmlformats-officedocument.customXmlProperties+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Default Extension="jpeg" ContentType="image/jpeg"/>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customXml/itemProps1.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5" r:id="rId4"/>
    <p:sldMasterId id="2147483697" r:id="rId5"/>
    <p:sldMasterId id="2147483709" r:id="rId6"/>
    <p:sldMasterId id="2147483721" r:id="rId7"/>
    <p:sldMasterId id="2147483733" r:id="rId8"/>
    <p:sldMasterId id="2147483745" r:id="rId9"/>
    <p:sldMasterId id="2147483758" r:id="rId10"/>
    <p:sldMasterId id="2147483770" r:id="rId11"/>
  </p:sldMasterIdLst>
  <p:notesMasterIdLst>
    <p:notesMasterId r:id="rId40"/>
  </p:notesMasterIdLst>
  <p:sldIdLst>
    <p:sldId id="282" r:id="rId12"/>
    <p:sldId id="256" r:id="rId13"/>
    <p:sldId id="278" r:id="rId14"/>
    <p:sldId id="267" r:id="rId15"/>
    <p:sldId id="258" r:id="rId16"/>
    <p:sldId id="281" r:id="rId17"/>
    <p:sldId id="280" r:id="rId18"/>
    <p:sldId id="301" r:id="rId19"/>
    <p:sldId id="302" r:id="rId20"/>
    <p:sldId id="259" r:id="rId21"/>
    <p:sldId id="260" r:id="rId22"/>
    <p:sldId id="261" r:id="rId23"/>
    <p:sldId id="283" r:id="rId24"/>
    <p:sldId id="284" r:id="rId25"/>
    <p:sldId id="285" r:id="rId26"/>
    <p:sldId id="286" r:id="rId27"/>
    <p:sldId id="287" r:id="rId28"/>
    <p:sldId id="289" r:id="rId29"/>
    <p:sldId id="290" r:id="rId30"/>
    <p:sldId id="303" r:id="rId31"/>
    <p:sldId id="304" r:id="rId32"/>
    <p:sldId id="305" r:id="rId33"/>
    <p:sldId id="306" r:id="rId34"/>
    <p:sldId id="307" r:id="rId35"/>
    <p:sldId id="297" r:id="rId36"/>
    <p:sldId id="308" r:id="rId37"/>
    <p:sldId id="309" r:id="rId38"/>
    <p:sldId id="299"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3333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8" autoAdjust="0"/>
    <p:restoredTop sz="81681" autoAdjust="0"/>
  </p:normalViewPr>
  <p:slideViewPr>
    <p:cSldViewPr snapToGrid="0">
      <p:cViewPr varScale="1">
        <p:scale>
          <a:sx n="59" d="100"/>
          <a:sy n="59" d="100"/>
        </p:scale>
        <p:origin x="-1344"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notesMaster" Target="notesMasters/notesMaster1.xml"/><Relationship Id="rId45"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21C881-36CE-4ACE-8DD2-ACE2F691D89F}" type="datetimeFigureOut">
              <a:rPr lang="en-US" smtClean="0"/>
              <a:t>5/15/2014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E2750C-CBFE-4CBF-9CCE-FDB751C18C00}" type="slidenum">
              <a:rPr lang="en-US" smtClean="0"/>
              <a:t>‹#›</a:t>
            </a:fld>
            <a:endParaRPr lang="en-US"/>
          </a:p>
        </p:txBody>
      </p:sp>
    </p:spTree>
    <p:extLst>
      <p:ext uri="{BB962C8B-B14F-4D97-AF65-F5344CB8AC3E}">
        <p14:creationId xmlns:p14="http://schemas.microsoft.com/office/powerpoint/2010/main" val="376823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2</a:t>
            </a:fld>
            <a:endParaRPr lang="en-US"/>
          </a:p>
        </p:txBody>
      </p:sp>
    </p:spTree>
    <p:extLst>
      <p:ext uri="{BB962C8B-B14F-4D97-AF65-F5344CB8AC3E}">
        <p14:creationId xmlns:p14="http://schemas.microsoft.com/office/powerpoint/2010/main" val="3194441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a:ln/>
        </p:spPr>
      </p:sp>
      <p:sp>
        <p:nvSpPr>
          <p:cNvPr id="1331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p>
        </p:txBody>
      </p:sp>
      <p:sp>
        <p:nvSpPr>
          <p:cNvPr id="13312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2400">
                <a:solidFill>
                  <a:schemeClr val="tx1"/>
                </a:solidFill>
                <a:latin typeface="Arial" charset="0"/>
                <a:ea typeface="ＭＳ Ｐゴシック" charset="0"/>
                <a:cs typeface="ＭＳ Ｐゴシック" charset="0"/>
              </a:defRPr>
            </a:lvl1pPr>
            <a:lvl2pPr marL="742950" indent="-285750" defTabSz="922338" eaLnBrk="0" hangingPunct="0">
              <a:defRPr sz="2400">
                <a:solidFill>
                  <a:schemeClr val="tx1"/>
                </a:solidFill>
                <a:latin typeface="Arial" charset="0"/>
                <a:ea typeface="ＭＳ Ｐゴシック" charset="0"/>
              </a:defRPr>
            </a:lvl2pPr>
            <a:lvl3pPr marL="1143000" indent="-228600" defTabSz="922338" eaLnBrk="0" hangingPunct="0">
              <a:defRPr sz="2400">
                <a:solidFill>
                  <a:schemeClr val="tx1"/>
                </a:solidFill>
                <a:latin typeface="Arial" charset="0"/>
                <a:ea typeface="ＭＳ Ｐゴシック" charset="0"/>
              </a:defRPr>
            </a:lvl3pPr>
            <a:lvl4pPr marL="1600200" indent="-228600" defTabSz="922338" eaLnBrk="0" hangingPunct="0">
              <a:defRPr sz="2400">
                <a:solidFill>
                  <a:schemeClr val="tx1"/>
                </a:solidFill>
                <a:latin typeface="Arial" charset="0"/>
                <a:ea typeface="ＭＳ Ｐゴシック" charset="0"/>
              </a:defRPr>
            </a:lvl4pPr>
            <a:lvl5pPr marL="2057400" indent="-228600" defTabSz="922338" eaLnBrk="0" hangingPunct="0">
              <a:defRPr sz="2400">
                <a:solidFill>
                  <a:schemeClr val="tx1"/>
                </a:solidFill>
                <a:latin typeface="Arial" charset="0"/>
                <a:ea typeface="ＭＳ Ｐゴシック" charset="0"/>
              </a:defRPr>
            </a:lvl5pPr>
            <a:lvl6pPr marL="2514600" indent="-228600" defTabSz="92233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2233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2233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2233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7F9225C-95F9-0B44-8699-834B423A085F}" type="slidenum">
              <a:rPr lang="en-US" sz="1200">
                <a:solidFill>
                  <a:srgbClr val="000000"/>
                </a:solidFill>
                <a:latin typeface="Calibri" charset="0"/>
              </a:rPr>
              <a:pPr eaLnBrk="1" hangingPunct="1"/>
              <a:t>17</a:t>
            </a:fld>
            <a:endParaRPr lang="en-US" sz="1200">
              <a:solidFill>
                <a:srgbClr val="000000"/>
              </a:solidFill>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a:ln/>
        </p:spPr>
      </p:sp>
      <p:sp>
        <p:nvSpPr>
          <p:cNvPr id="13926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a:t>Notes for David: If payload testing goes smoothly, there is a possibility of a range flight before Christmas break…but no commitment.  </a:t>
            </a:r>
          </a:p>
          <a:p>
            <a:r>
              <a:rPr lang="en-US" i="1"/>
              <a:t>Even if range flight is earlier, moving ferry flight into week of 6 January is not advised – lots of travel plan changes required and potential looming government shutdown </a:t>
            </a:r>
          </a:p>
          <a:p>
            <a:endParaRPr lang="en-US"/>
          </a:p>
        </p:txBody>
      </p:sp>
      <p:sp>
        <p:nvSpPr>
          <p:cNvPr id="13926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2400">
                <a:solidFill>
                  <a:schemeClr val="tx1"/>
                </a:solidFill>
                <a:latin typeface="Arial" charset="0"/>
                <a:ea typeface="ＭＳ Ｐゴシック" charset="0"/>
                <a:cs typeface="ＭＳ Ｐゴシック" charset="0"/>
              </a:defRPr>
            </a:lvl1pPr>
            <a:lvl2pPr marL="742950" indent="-285750" defTabSz="922338" eaLnBrk="0" hangingPunct="0">
              <a:defRPr sz="2400">
                <a:solidFill>
                  <a:schemeClr val="tx1"/>
                </a:solidFill>
                <a:latin typeface="Arial" charset="0"/>
                <a:ea typeface="ＭＳ Ｐゴシック" charset="0"/>
              </a:defRPr>
            </a:lvl2pPr>
            <a:lvl3pPr marL="1143000" indent="-228600" defTabSz="922338" eaLnBrk="0" hangingPunct="0">
              <a:defRPr sz="2400">
                <a:solidFill>
                  <a:schemeClr val="tx1"/>
                </a:solidFill>
                <a:latin typeface="Arial" charset="0"/>
                <a:ea typeface="ＭＳ Ｐゴシック" charset="0"/>
              </a:defRPr>
            </a:lvl3pPr>
            <a:lvl4pPr marL="1600200" indent="-228600" defTabSz="922338" eaLnBrk="0" hangingPunct="0">
              <a:defRPr sz="2400">
                <a:solidFill>
                  <a:schemeClr val="tx1"/>
                </a:solidFill>
                <a:latin typeface="Arial" charset="0"/>
                <a:ea typeface="ＭＳ Ｐゴシック" charset="0"/>
              </a:defRPr>
            </a:lvl4pPr>
            <a:lvl5pPr marL="2057400" indent="-228600" defTabSz="922338" eaLnBrk="0" hangingPunct="0">
              <a:defRPr sz="2400">
                <a:solidFill>
                  <a:schemeClr val="tx1"/>
                </a:solidFill>
                <a:latin typeface="Arial" charset="0"/>
                <a:ea typeface="ＭＳ Ｐゴシック" charset="0"/>
              </a:defRPr>
            </a:lvl5pPr>
            <a:lvl6pPr marL="2514600" indent="-228600" defTabSz="92233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2233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2233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2233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0886ABB-56C7-504E-B882-1AD79F58E07E}" type="slidenum">
              <a:rPr lang="en-US" sz="1200">
                <a:solidFill>
                  <a:srgbClr val="000000"/>
                </a:solidFill>
                <a:latin typeface="Calibri" charset="0"/>
              </a:rPr>
              <a:pPr eaLnBrk="1" hangingPunct="1"/>
              <a:t>20</a:t>
            </a:fld>
            <a:endParaRPr lang="en-US" sz="1200">
              <a:solidFill>
                <a:srgbClr val="000000"/>
              </a:solidFill>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a:ln/>
        </p:spPr>
      </p:sp>
      <p:sp>
        <p:nvSpPr>
          <p:cNvPr id="141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i="1"/>
              <a:t>Notes for David: If payload testing goes smoothly, there is a possibility of a range flight before Christmas break…but no commitment.  </a:t>
            </a:r>
          </a:p>
          <a:p>
            <a:r>
              <a:rPr lang="en-US" i="1"/>
              <a:t>Even if range flight is earlier, moving ferry flight into week of 6 January is not advised – lots of travel plan changes required and potential looming government shutdown </a:t>
            </a:r>
          </a:p>
          <a:p>
            <a:endParaRPr lang="en-US"/>
          </a:p>
        </p:txBody>
      </p:sp>
      <p:sp>
        <p:nvSpPr>
          <p:cNvPr id="141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2400">
                <a:solidFill>
                  <a:schemeClr val="tx1"/>
                </a:solidFill>
                <a:latin typeface="Arial" charset="0"/>
                <a:ea typeface="ＭＳ Ｐゴシック" charset="0"/>
                <a:cs typeface="ＭＳ Ｐゴシック" charset="0"/>
              </a:defRPr>
            </a:lvl1pPr>
            <a:lvl2pPr marL="742950" indent="-285750" defTabSz="922338" eaLnBrk="0" hangingPunct="0">
              <a:defRPr sz="2400">
                <a:solidFill>
                  <a:schemeClr val="tx1"/>
                </a:solidFill>
                <a:latin typeface="Arial" charset="0"/>
                <a:ea typeface="ＭＳ Ｐゴシック" charset="0"/>
              </a:defRPr>
            </a:lvl2pPr>
            <a:lvl3pPr marL="1143000" indent="-228600" defTabSz="922338" eaLnBrk="0" hangingPunct="0">
              <a:defRPr sz="2400">
                <a:solidFill>
                  <a:schemeClr val="tx1"/>
                </a:solidFill>
                <a:latin typeface="Arial" charset="0"/>
                <a:ea typeface="ＭＳ Ｐゴシック" charset="0"/>
              </a:defRPr>
            </a:lvl3pPr>
            <a:lvl4pPr marL="1600200" indent="-228600" defTabSz="922338" eaLnBrk="0" hangingPunct="0">
              <a:defRPr sz="2400">
                <a:solidFill>
                  <a:schemeClr val="tx1"/>
                </a:solidFill>
                <a:latin typeface="Arial" charset="0"/>
                <a:ea typeface="ＭＳ Ｐゴシック" charset="0"/>
              </a:defRPr>
            </a:lvl4pPr>
            <a:lvl5pPr marL="2057400" indent="-228600" defTabSz="922338" eaLnBrk="0" hangingPunct="0">
              <a:defRPr sz="2400">
                <a:solidFill>
                  <a:schemeClr val="tx1"/>
                </a:solidFill>
                <a:latin typeface="Arial" charset="0"/>
                <a:ea typeface="ＭＳ Ｐゴシック" charset="0"/>
              </a:defRPr>
            </a:lvl5pPr>
            <a:lvl6pPr marL="2514600" indent="-228600" defTabSz="922338"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22338"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22338"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22338"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345F8C4-9147-BB4A-87A7-22FD93C5EC9B}" type="slidenum">
              <a:rPr lang="en-US" sz="1200">
                <a:solidFill>
                  <a:srgbClr val="000000"/>
                </a:solidFill>
                <a:latin typeface="Calibri" charset="0"/>
              </a:rPr>
              <a:pPr eaLnBrk="1" hangingPunct="1"/>
              <a:t>21</a:t>
            </a:fld>
            <a:endParaRPr lang="en-US" sz="1200">
              <a:solidFill>
                <a:srgbClr val="000000"/>
              </a:solidFill>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marL="171450" indent="-171450">
              <a:buFont typeface="Arial"/>
              <a:buChar char="•"/>
              <a:defRPr/>
            </a:pPr>
            <a:r>
              <a:rPr lang="en-US" sz="1400" dirty="0" smtClean="0">
                <a:latin typeface="+mn-lt"/>
                <a:ea typeface="+mn-ea"/>
                <a:cs typeface="+mn-cs"/>
              </a:rPr>
              <a:t>Deep convection redistributes chemical trace gas species throughout the troposphere and strongly influences the chemical composition of air entering the stratosphere. </a:t>
            </a:r>
          </a:p>
          <a:p>
            <a:pPr marL="171450" indent="-171450">
              <a:buFont typeface="Arial"/>
              <a:buChar char="•"/>
              <a:defRPr/>
            </a:pPr>
            <a:r>
              <a:rPr lang="en-US" sz="1400" dirty="0" smtClean="0">
                <a:latin typeface="+mn-lt"/>
                <a:ea typeface="+mn-ea"/>
                <a:cs typeface="+mn-cs"/>
              </a:rPr>
              <a:t>To investigate the impact of deep convection on chemical composition and ozone photochemical budget, the </a:t>
            </a:r>
            <a:r>
              <a:rPr lang="en-US" sz="1400" dirty="0" err="1" smtClean="0">
                <a:latin typeface="+mn-lt"/>
                <a:ea typeface="+mn-ea"/>
                <a:cs typeface="+mn-cs"/>
              </a:rPr>
              <a:t>CONvective</a:t>
            </a:r>
            <a:r>
              <a:rPr lang="en-US" sz="1400" dirty="0" smtClean="0">
                <a:latin typeface="+mn-lt"/>
                <a:ea typeface="+mn-ea"/>
                <a:cs typeface="+mn-cs"/>
              </a:rPr>
              <a:t> </a:t>
            </a:r>
            <a:r>
              <a:rPr lang="en-US" sz="1400" dirty="0" err="1" smtClean="0">
                <a:latin typeface="+mn-lt"/>
                <a:ea typeface="+mn-ea"/>
                <a:cs typeface="+mn-cs"/>
              </a:rPr>
              <a:t>TRansport</a:t>
            </a:r>
            <a:r>
              <a:rPr lang="en-US" sz="1400" dirty="0" smtClean="0">
                <a:latin typeface="+mn-lt"/>
                <a:ea typeface="+mn-ea"/>
                <a:cs typeface="+mn-cs"/>
              </a:rPr>
              <a:t> of Active Species in the Tropics (CONTRAST) Experiment was conducted from Guam (13.5° N, 144.8° E) using the NSF/NCAR Gulfstream V (GV) research aircraft during January and February 2014. </a:t>
            </a:r>
          </a:p>
          <a:p>
            <a:pPr marL="171450" indent="-171450">
              <a:buFont typeface="Arial"/>
              <a:buChar char="•"/>
              <a:defRPr/>
            </a:pPr>
            <a:r>
              <a:rPr lang="en-US" sz="1400" dirty="0" smtClean="0">
                <a:latin typeface="+mn-lt"/>
                <a:ea typeface="+mn-ea"/>
                <a:cs typeface="+mn-cs"/>
              </a:rPr>
              <a:t>The experiment was part of three coordinated experiments to target the tropical Western Pacific during Northern Hemisphere winter, when and where the most extensive deep convection in Earth’s climate system develops. The partner missions were ATTREX (Airborne Tropical </a:t>
            </a:r>
            <a:r>
              <a:rPr lang="en-US" sz="1400" dirty="0" err="1" smtClean="0">
                <a:latin typeface="+mn-lt"/>
                <a:ea typeface="+mn-ea"/>
                <a:cs typeface="+mn-cs"/>
              </a:rPr>
              <a:t>Tropopause</a:t>
            </a:r>
            <a:r>
              <a:rPr lang="en-US" sz="1400" dirty="0" smtClean="0">
                <a:latin typeface="+mn-lt"/>
                <a:ea typeface="+mn-ea"/>
                <a:cs typeface="+mn-cs"/>
              </a:rPr>
              <a:t> Experiment), which deployed the high-altitude NASA Global Hawk, and CAST (Coordinated Airborne Studies in the Tropics), which used the UK FAAM </a:t>
            </a:r>
            <a:r>
              <a:rPr lang="en-US" sz="1400" dirty="0" err="1" smtClean="0">
                <a:latin typeface="+mn-lt"/>
                <a:ea typeface="+mn-ea"/>
                <a:cs typeface="+mn-cs"/>
              </a:rPr>
              <a:t>BAe</a:t>
            </a:r>
            <a:r>
              <a:rPr lang="en-US" sz="1400" dirty="0" smtClean="0">
                <a:latin typeface="+mn-lt"/>
                <a:ea typeface="+mn-ea"/>
                <a:cs typeface="+mn-cs"/>
              </a:rPr>
              <a:t> 146 research aircraft to investigate the lower to mid-troposphere of the Western Pacific. </a:t>
            </a:r>
          </a:p>
          <a:p>
            <a:pPr marL="171450" indent="-171450">
              <a:buFont typeface="Arial"/>
              <a:buChar char="•"/>
              <a:defRPr/>
            </a:pPr>
            <a:r>
              <a:rPr lang="en-US" sz="1400" dirty="0" smtClean="0">
                <a:latin typeface="+mn-lt"/>
                <a:ea typeface="+mn-ea"/>
                <a:cs typeface="+mn-cs"/>
              </a:rPr>
              <a:t>A total of 16 research flights were conducted using the GV, with measurement of ozone, CO, CH</a:t>
            </a:r>
            <a:r>
              <a:rPr lang="en-US" sz="1400" baseline="-25000" dirty="0" smtClean="0">
                <a:latin typeface="+mn-lt"/>
                <a:ea typeface="+mn-ea"/>
                <a:cs typeface="+mn-cs"/>
              </a:rPr>
              <a:t>4</a:t>
            </a:r>
            <a:r>
              <a:rPr lang="en-US" sz="1400" dirty="0" smtClean="0">
                <a:latin typeface="+mn-lt"/>
                <a:ea typeface="+mn-ea"/>
                <a:cs typeface="+mn-cs"/>
              </a:rPr>
              <a:t>, and CO</a:t>
            </a:r>
            <a:r>
              <a:rPr lang="en-US" sz="1400" baseline="-25000" dirty="0" smtClean="0">
                <a:latin typeface="+mn-lt"/>
                <a:ea typeface="+mn-ea"/>
                <a:cs typeface="+mn-cs"/>
              </a:rPr>
              <a:t>2, </a:t>
            </a:r>
            <a:r>
              <a:rPr lang="en-US" sz="1400" dirty="0" smtClean="0">
                <a:latin typeface="+mn-lt"/>
                <a:ea typeface="+mn-ea"/>
                <a:cs typeface="+mn-cs"/>
              </a:rPr>
              <a:t>as well as a large suite of chemical tracer measurements including organic and inorganic halogen species, NMHCs, and OVOCs.</a:t>
            </a:r>
            <a:r>
              <a:rPr lang="en-US" sz="1400" dirty="0" smtClean="0"/>
              <a:t> </a:t>
            </a:r>
          </a:p>
          <a:p>
            <a:pPr marL="171450" indent="-171450">
              <a:buFont typeface="Arial"/>
              <a:buChar char="•"/>
              <a:defRPr/>
            </a:pPr>
            <a:r>
              <a:rPr lang="en-US" sz="1400" dirty="0" smtClean="0">
                <a:latin typeface="+mn-lt"/>
                <a:ea typeface="+mn-ea"/>
                <a:cs typeface="+mn-cs"/>
              </a:rPr>
              <a:t>These airborne observations, especially in combination with the CAST and ATTREX data, provide key measurements and diagnostics for evaluating and constraining chemistry-climate models. </a:t>
            </a:r>
          </a:p>
          <a:p>
            <a:pPr marL="171450" indent="-171450">
              <a:buFont typeface="Arial"/>
              <a:buChar char="•"/>
              <a:defRPr/>
            </a:pPr>
            <a:r>
              <a:rPr lang="en-US" sz="1400" dirty="0" smtClean="0">
                <a:latin typeface="+mn-lt"/>
                <a:ea typeface="+mn-ea"/>
                <a:cs typeface="+mn-cs"/>
              </a:rPr>
              <a:t>The background of the slide used </a:t>
            </a:r>
            <a:r>
              <a:rPr lang="en-US" sz="1400" dirty="0" err="1" smtClean="0">
                <a:latin typeface="+mn-lt"/>
                <a:ea typeface="+mn-ea"/>
                <a:cs typeface="+mn-cs"/>
              </a:rPr>
              <a:t>sateliite</a:t>
            </a:r>
            <a:r>
              <a:rPr lang="en-US" sz="1400" dirty="0" smtClean="0">
                <a:latin typeface="+mn-lt"/>
                <a:ea typeface="+mn-ea"/>
                <a:cs typeface="+mn-cs"/>
              </a:rPr>
              <a:t> IR channel map during the experiment to indicate the active deep convection of the </a:t>
            </a:r>
            <a:r>
              <a:rPr lang="en-US" sz="1400" smtClean="0">
                <a:latin typeface="+mn-lt"/>
                <a:ea typeface="+mn-ea"/>
                <a:cs typeface="+mn-cs"/>
              </a:rPr>
              <a:t>western pacific. </a:t>
            </a:r>
            <a:endParaRPr lang="en-US" sz="1400" dirty="0" smtClean="0"/>
          </a:p>
          <a:p>
            <a:pPr marL="171450" indent="-171450">
              <a:buFont typeface="Arial"/>
              <a:buChar char="•"/>
              <a:defRPr/>
            </a:pPr>
            <a:endParaRPr lang="en-US" sz="1400" dirty="0" smtClean="0">
              <a:latin typeface="+mn-lt"/>
              <a:ea typeface="+mn-ea"/>
              <a:cs typeface="+mn-cs"/>
            </a:endParaRPr>
          </a:p>
          <a:p>
            <a:pPr marL="171450" indent="-171450">
              <a:buFont typeface="Arial"/>
              <a:buChar char="•"/>
              <a:defRPr/>
            </a:pPr>
            <a:endParaRPr lang="en-US" dirty="0" smtClean="0">
              <a:latin typeface="+mn-lt"/>
              <a:ea typeface="+mn-ea"/>
              <a:cs typeface="+mn-cs"/>
            </a:endParaRPr>
          </a:p>
          <a:p>
            <a:pPr marL="171450" indent="-171450">
              <a:buFont typeface="Arial"/>
              <a:buChar char="•"/>
              <a:defRPr/>
            </a:pPr>
            <a:endParaRPr lang="en-US" dirty="0" smtClean="0">
              <a:latin typeface="+mn-lt"/>
              <a:ea typeface="+mn-ea"/>
              <a:cs typeface="+mn-cs"/>
            </a:endParaRPr>
          </a:p>
          <a:p>
            <a:pPr marL="171450" indent="-171450">
              <a:buFont typeface="Arial"/>
              <a:buChar char="•"/>
              <a:defRPr/>
            </a:pPr>
            <a:endParaRPr lang="en-US" dirty="0"/>
          </a:p>
        </p:txBody>
      </p:sp>
      <p:sp>
        <p:nvSpPr>
          <p:cNvPr id="4" name="Slide Number Placeholder 3"/>
          <p:cNvSpPr>
            <a:spLocks noGrp="1"/>
          </p:cNvSpPr>
          <p:nvPr>
            <p:ph type="sldNum" sz="quarter" idx="5"/>
          </p:nvPr>
        </p:nvSpPr>
        <p:spPr/>
        <p:txBody>
          <a:bodyPr/>
          <a:lstStyle/>
          <a:p>
            <a:pPr>
              <a:defRPr/>
            </a:pPr>
            <a:fld id="{BD173F85-C24F-2F4B-AFF4-352D1E261689}" type="slidenum">
              <a:rPr lang="en-US" smtClean="0">
                <a:solidFill>
                  <a:prstClr val="black"/>
                </a:solidFill>
                <a:latin typeface="Calibri"/>
              </a:rPr>
              <a:pPr>
                <a:defRPr/>
              </a:pPr>
              <a:t>23</a:t>
            </a:fld>
            <a:endParaRPr lang="en-US" smtClean="0">
              <a:solidFill>
                <a:prstClr val="black"/>
              </a:solidFill>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3</a:t>
            </a:fld>
            <a:endParaRPr lang="en-US"/>
          </a:p>
        </p:txBody>
      </p:sp>
    </p:spTree>
    <p:extLst>
      <p:ext uri="{BB962C8B-B14F-4D97-AF65-F5344CB8AC3E}">
        <p14:creationId xmlns:p14="http://schemas.microsoft.com/office/powerpoint/2010/main" val="3698698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4</a:t>
            </a:fld>
            <a:endParaRPr lang="en-US"/>
          </a:p>
        </p:txBody>
      </p:sp>
    </p:spTree>
    <p:extLst>
      <p:ext uri="{BB962C8B-B14F-4D97-AF65-F5344CB8AC3E}">
        <p14:creationId xmlns:p14="http://schemas.microsoft.com/office/powerpoint/2010/main" val="4186648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5</a:t>
            </a:fld>
            <a:endParaRPr lang="en-US"/>
          </a:p>
        </p:txBody>
      </p:sp>
    </p:spTree>
    <p:extLst>
      <p:ext uri="{BB962C8B-B14F-4D97-AF65-F5344CB8AC3E}">
        <p14:creationId xmlns:p14="http://schemas.microsoft.com/office/powerpoint/2010/main" val="3499096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6</a:t>
            </a:fld>
            <a:endParaRPr lang="en-US"/>
          </a:p>
        </p:txBody>
      </p:sp>
    </p:spTree>
    <p:extLst>
      <p:ext uri="{BB962C8B-B14F-4D97-AF65-F5344CB8AC3E}">
        <p14:creationId xmlns:p14="http://schemas.microsoft.com/office/powerpoint/2010/main" val="3499096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8</a:t>
            </a:fld>
            <a:endParaRPr lang="en-US"/>
          </a:p>
        </p:txBody>
      </p:sp>
    </p:spTree>
    <p:extLst>
      <p:ext uri="{BB962C8B-B14F-4D97-AF65-F5344CB8AC3E}">
        <p14:creationId xmlns:p14="http://schemas.microsoft.com/office/powerpoint/2010/main" val="1856169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9</a:t>
            </a:fld>
            <a:endParaRPr lang="en-US"/>
          </a:p>
        </p:txBody>
      </p:sp>
    </p:spTree>
    <p:extLst>
      <p:ext uri="{BB962C8B-B14F-4D97-AF65-F5344CB8AC3E}">
        <p14:creationId xmlns:p14="http://schemas.microsoft.com/office/powerpoint/2010/main" val="584669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10</a:t>
            </a:fld>
            <a:endParaRPr lang="en-US"/>
          </a:p>
        </p:txBody>
      </p:sp>
    </p:spTree>
    <p:extLst>
      <p:ext uri="{BB962C8B-B14F-4D97-AF65-F5344CB8AC3E}">
        <p14:creationId xmlns:p14="http://schemas.microsoft.com/office/powerpoint/2010/main" val="1518578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2750C-CBFE-4CBF-9CCE-FDB751C18C00}" type="slidenum">
              <a:rPr lang="en-US" smtClean="0"/>
              <a:t>11</a:t>
            </a:fld>
            <a:endParaRPr lang="en-US"/>
          </a:p>
        </p:txBody>
      </p:sp>
    </p:spTree>
    <p:extLst>
      <p:ext uri="{BB962C8B-B14F-4D97-AF65-F5344CB8AC3E}">
        <p14:creationId xmlns:p14="http://schemas.microsoft.com/office/powerpoint/2010/main" val="974619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320772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162453477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E55DB64E-9ED8-C049-8591-B837DB6AF214}"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DA5B42D-2543-4D4C-B16D-5BC9CAADDD18}" type="slidenum">
              <a:rPr lang="en-US"/>
              <a:pPr>
                <a:defRPr/>
              </a:pPr>
              <a:t>‹#›</a:t>
            </a:fld>
            <a:endParaRPr lang="en-US"/>
          </a:p>
        </p:txBody>
      </p:sp>
    </p:spTree>
    <p:extLst>
      <p:ext uri="{BB962C8B-B14F-4D97-AF65-F5344CB8AC3E}">
        <p14:creationId xmlns:p14="http://schemas.microsoft.com/office/powerpoint/2010/main" val="262831470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D719DAD-AC77-6041-A488-8B9CCD4054D7}"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94126EA5-FC54-014E-96CB-A37DE005634A}" type="slidenum">
              <a:rPr lang="en-US"/>
              <a:pPr>
                <a:defRPr/>
              </a:pPr>
              <a:t>‹#›</a:t>
            </a:fld>
            <a:endParaRPr lang="en-US"/>
          </a:p>
        </p:txBody>
      </p:sp>
    </p:spTree>
    <p:extLst>
      <p:ext uri="{BB962C8B-B14F-4D97-AF65-F5344CB8AC3E}">
        <p14:creationId xmlns:p14="http://schemas.microsoft.com/office/powerpoint/2010/main" val="18648908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7068B23F-A4C7-D342-AA55-8A53498122D4}"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8863A654-0F8E-774E-B48C-99F60DEEC3A9}" type="slidenum">
              <a:rPr lang="en-US"/>
              <a:pPr>
                <a:defRPr/>
              </a:pPr>
              <a:t>‹#›</a:t>
            </a:fld>
            <a:endParaRPr lang="en-US"/>
          </a:p>
        </p:txBody>
      </p:sp>
    </p:spTree>
    <p:extLst>
      <p:ext uri="{BB962C8B-B14F-4D97-AF65-F5344CB8AC3E}">
        <p14:creationId xmlns:p14="http://schemas.microsoft.com/office/powerpoint/2010/main" val="15063845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7873F73-A224-E242-BC8E-3A3A56E028EA}"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7EAF562-71A7-AF43-A0BA-B7E8CB03CAF8}" type="slidenum">
              <a:rPr lang="en-US"/>
              <a:pPr>
                <a:defRPr/>
              </a:pPr>
              <a:t>‹#›</a:t>
            </a:fld>
            <a:endParaRPr lang="en-US"/>
          </a:p>
        </p:txBody>
      </p:sp>
    </p:spTree>
    <p:extLst>
      <p:ext uri="{BB962C8B-B14F-4D97-AF65-F5344CB8AC3E}">
        <p14:creationId xmlns:p14="http://schemas.microsoft.com/office/powerpoint/2010/main" val="322136341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9C87F80-A14F-A747-B438-CCBBFBD75776}"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B116928-1BA1-3F48-ADCD-FD2936CDCC63}" type="slidenum">
              <a:rPr lang="en-US"/>
              <a:pPr>
                <a:defRPr/>
              </a:pPr>
              <a:t>‹#›</a:t>
            </a:fld>
            <a:endParaRPr lang="en-US"/>
          </a:p>
        </p:txBody>
      </p:sp>
    </p:spTree>
    <p:extLst>
      <p:ext uri="{BB962C8B-B14F-4D97-AF65-F5344CB8AC3E}">
        <p14:creationId xmlns:p14="http://schemas.microsoft.com/office/powerpoint/2010/main" val="366097173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29CD3450-80A2-D147-9E9B-340EF42C40C2}"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168D039-017E-9E46-97EF-877AAFA3A8C7}" type="slidenum">
              <a:rPr lang="en-US"/>
              <a:pPr>
                <a:defRPr/>
              </a:pPr>
              <a:t>‹#›</a:t>
            </a:fld>
            <a:endParaRPr lang="en-US"/>
          </a:p>
        </p:txBody>
      </p:sp>
    </p:spTree>
    <p:extLst>
      <p:ext uri="{BB962C8B-B14F-4D97-AF65-F5344CB8AC3E}">
        <p14:creationId xmlns:p14="http://schemas.microsoft.com/office/powerpoint/2010/main" val="237407210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9B8CF440-7F2B-AB43-9CB6-EF8237BE9F77}" type="datetimeFigureOut">
              <a:rPr lang="en-US"/>
              <a:pPr>
                <a:defRPr/>
              </a:pPr>
              <a:t>5/15/2014</a:t>
            </a:fld>
            <a:endParaRPr lang="en-US"/>
          </a:p>
        </p:txBody>
      </p:sp>
      <p:sp>
        <p:nvSpPr>
          <p:cNvPr id="8" name="Footer Placeholder 7"/>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3E175C3-4126-3346-BF28-65F9E8B4E155}" type="slidenum">
              <a:rPr lang="en-US"/>
              <a:pPr>
                <a:defRPr/>
              </a:pPr>
              <a:t>‹#›</a:t>
            </a:fld>
            <a:endParaRPr lang="en-US"/>
          </a:p>
        </p:txBody>
      </p:sp>
    </p:spTree>
    <p:extLst>
      <p:ext uri="{BB962C8B-B14F-4D97-AF65-F5344CB8AC3E}">
        <p14:creationId xmlns:p14="http://schemas.microsoft.com/office/powerpoint/2010/main" val="8664591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780E462-CEA2-674A-B404-23B1E2FB8834}" type="datetimeFigureOut">
              <a:rPr lang="en-US"/>
              <a:pPr>
                <a:defRPr/>
              </a:pPr>
              <a:t>5/15/2014</a:t>
            </a:fld>
            <a:endParaRPr lang="en-US"/>
          </a:p>
        </p:txBody>
      </p:sp>
      <p:sp>
        <p:nvSpPr>
          <p:cNvPr id="4" name="Footer Placeholder 3"/>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F30E03C-802D-2A43-9577-2E0FD1C6A1EA}" type="slidenum">
              <a:rPr lang="en-US"/>
              <a:pPr>
                <a:defRPr/>
              </a:pPr>
              <a:t>‹#›</a:t>
            </a:fld>
            <a:endParaRPr lang="en-US"/>
          </a:p>
        </p:txBody>
      </p:sp>
    </p:spTree>
    <p:extLst>
      <p:ext uri="{BB962C8B-B14F-4D97-AF65-F5344CB8AC3E}">
        <p14:creationId xmlns:p14="http://schemas.microsoft.com/office/powerpoint/2010/main" val="319315704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6260385-A5CE-A24E-ABF3-BDC0389FA529}" type="datetimeFigureOut">
              <a:rPr lang="en-US"/>
              <a:pPr>
                <a:defRPr/>
              </a:pPr>
              <a:t>5/15/2014</a:t>
            </a:fld>
            <a:endParaRPr lang="en-US"/>
          </a:p>
        </p:txBody>
      </p:sp>
      <p:sp>
        <p:nvSpPr>
          <p:cNvPr id="3" name="Footer Placeholder 2"/>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E82CCBD8-7B49-F049-9457-7A88D4B726CB}" type="slidenum">
              <a:rPr lang="en-US"/>
              <a:pPr>
                <a:defRPr/>
              </a:pPr>
              <a:t>‹#›</a:t>
            </a:fld>
            <a:endParaRPr lang="en-US"/>
          </a:p>
        </p:txBody>
      </p:sp>
    </p:spTree>
    <p:extLst>
      <p:ext uri="{BB962C8B-B14F-4D97-AF65-F5344CB8AC3E}">
        <p14:creationId xmlns:p14="http://schemas.microsoft.com/office/powerpoint/2010/main" val="247947869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6D6FB7B-A832-1E44-9C04-42FD05E944E8}"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A108BA8F-B20A-F545-AC4A-F7066E1186F4}" type="slidenum">
              <a:rPr lang="en-US"/>
              <a:pPr>
                <a:defRPr/>
              </a:pPr>
              <a:t>‹#›</a:t>
            </a:fld>
            <a:endParaRPr lang="en-US"/>
          </a:p>
        </p:txBody>
      </p:sp>
    </p:spTree>
    <p:extLst>
      <p:ext uri="{BB962C8B-B14F-4D97-AF65-F5344CB8AC3E}">
        <p14:creationId xmlns:p14="http://schemas.microsoft.com/office/powerpoint/2010/main" val="204423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96181746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2BCA9505-70D1-C14B-A03B-5C697ADBCAB3}"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1C442F54-A1F2-5048-9C03-D73CAF64E71A}" type="slidenum">
              <a:rPr lang="en-US"/>
              <a:pPr>
                <a:defRPr/>
              </a:pPr>
              <a:t>‹#›</a:t>
            </a:fld>
            <a:endParaRPr lang="en-US"/>
          </a:p>
        </p:txBody>
      </p:sp>
    </p:spTree>
    <p:extLst>
      <p:ext uri="{BB962C8B-B14F-4D97-AF65-F5344CB8AC3E}">
        <p14:creationId xmlns:p14="http://schemas.microsoft.com/office/powerpoint/2010/main" val="19421870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217E79F-8343-6445-881A-2FE152FB6CD1}"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A06A53A8-A09C-9945-9F1D-5EFB85255298}" type="slidenum">
              <a:rPr lang="en-US"/>
              <a:pPr>
                <a:defRPr/>
              </a:pPr>
              <a:t>‹#›</a:t>
            </a:fld>
            <a:endParaRPr lang="en-US"/>
          </a:p>
        </p:txBody>
      </p:sp>
    </p:spTree>
    <p:extLst>
      <p:ext uri="{BB962C8B-B14F-4D97-AF65-F5344CB8AC3E}">
        <p14:creationId xmlns:p14="http://schemas.microsoft.com/office/powerpoint/2010/main" val="358819117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AA7D01C-F1B0-2740-BCE7-25A6F180D8BE}"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D841E957-A171-6143-A52D-50862042690B}" type="slidenum">
              <a:rPr lang="en-US"/>
              <a:pPr>
                <a:defRPr/>
              </a:pPr>
              <a:t>‹#›</a:t>
            </a:fld>
            <a:endParaRPr lang="en-US"/>
          </a:p>
        </p:txBody>
      </p:sp>
    </p:spTree>
    <p:extLst>
      <p:ext uri="{BB962C8B-B14F-4D97-AF65-F5344CB8AC3E}">
        <p14:creationId xmlns:p14="http://schemas.microsoft.com/office/powerpoint/2010/main" val="104330209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077273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449594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4930594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0347603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1470848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0796706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72677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CA87C28-7DDF-6C47-85FE-EA5E1A3DEE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562555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8247207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6015709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2453477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61817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786D2AD-6F74-4B44-B10B-C8575344D31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432929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D62010-77B6-124A-8041-4E81C0A4C2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991545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E042D05-7FE0-594F-8B30-98167C50510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0403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F539F67-59E6-2247-81E9-01D46124445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8753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BD81C28-EAA8-4D44-8AF1-CA9785DF29B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07990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5AA1792A-8E32-224D-8B3B-5AD2D028F0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644157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F4421FA-0F41-3D47-A5B5-16ADC272871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6867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EFF6F9-8573-4701-9C45-46879F2285AE}" type="datetimeFigureOut">
              <a:rPr lang="en-US" smtClean="0"/>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23449594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A37ECF3-2E04-FA4B-8605-6B5B6DF1B73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23934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0F444EF-8ABE-FC45-B726-58ACA87A3E4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805218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55E831A-CE1A-8F40-9391-37EB45521EE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84140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A2818CA-2D9B-C348-8F12-0B6220E48B7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66074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87A7048E-CB3E-BB49-908D-B40D4F31A1EC}"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2892A82F-D8B3-304D-9855-041F2AD7C77F}" type="slidenum">
              <a:rPr lang="en-US"/>
              <a:pPr>
                <a:defRPr/>
              </a:pPr>
              <a:t>‹#›</a:t>
            </a:fld>
            <a:endParaRPr lang="en-US"/>
          </a:p>
        </p:txBody>
      </p:sp>
    </p:spTree>
    <p:extLst>
      <p:ext uri="{BB962C8B-B14F-4D97-AF65-F5344CB8AC3E}">
        <p14:creationId xmlns:p14="http://schemas.microsoft.com/office/powerpoint/2010/main" val="15690541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AD1E145D-72C3-A94D-B896-38119016A3DD}"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1A1303B3-78D5-6448-B973-A33403DE1697}" type="slidenum">
              <a:rPr lang="en-US"/>
              <a:pPr>
                <a:defRPr/>
              </a:pPr>
              <a:t>‹#›</a:t>
            </a:fld>
            <a:endParaRPr lang="en-US"/>
          </a:p>
        </p:txBody>
      </p:sp>
    </p:spTree>
    <p:extLst>
      <p:ext uri="{BB962C8B-B14F-4D97-AF65-F5344CB8AC3E}">
        <p14:creationId xmlns:p14="http://schemas.microsoft.com/office/powerpoint/2010/main" val="20785323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C9703217-A63A-4546-8703-4A5E2DE3A898}"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F3E8EE9B-3B72-DB4F-BD04-B02B39E753A0}" type="slidenum">
              <a:rPr lang="en-US"/>
              <a:pPr>
                <a:defRPr/>
              </a:pPr>
              <a:t>‹#›</a:t>
            </a:fld>
            <a:endParaRPr lang="en-US"/>
          </a:p>
        </p:txBody>
      </p:sp>
    </p:spTree>
    <p:extLst>
      <p:ext uri="{BB962C8B-B14F-4D97-AF65-F5344CB8AC3E}">
        <p14:creationId xmlns:p14="http://schemas.microsoft.com/office/powerpoint/2010/main" val="7442353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B23C2322-15A2-244C-B184-713E9DB03A23}"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a:defRPr>
                <a:cs typeface="+mn-cs"/>
              </a:defRPr>
            </a:lvl1pPr>
          </a:lstStyle>
          <a:p>
            <a:pPr>
              <a:defRPr/>
            </a:pPr>
            <a:fld id="{7C6623F6-4380-024E-A13A-5FC91E906841}" type="slidenum">
              <a:rPr lang="en-US"/>
              <a:pPr>
                <a:defRPr/>
              </a:pPr>
              <a:t>‹#›</a:t>
            </a:fld>
            <a:endParaRPr lang="en-US"/>
          </a:p>
        </p:txBody>
      </p:sp>
    </p:spTree>
    <p:extLst>
      <p:ext uri="{BB962C8B-B14F-4D97-AF65-F5344CB8AC3E}">
        <p14:creationId xmlns:p14="http://schemas.microsoft.com/office/powerpoint/2010/main" val="42429343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CFADE1F0-4F2A-2D47-B4A6-A9ADF0E10CE9}"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a:defRPr>
                <a:cs typeface="+mn-cs"/>
              </a:defRPr>
            </a:lvl1pPr>
          </a:lstStyle>
          <a:p>
            <a:pPr>
              <a:defRPr/>
            </a:pPr>
            <a:fld id="{E7CCE997-FE8B-7947-9E7A-22B701C55333}" type="slidenum">
              <a:rPr lang="en-US"/>
              <a:pPr>
                <a:defRPr/>
              </a:pPr>
              <a:t>‹#›</a:t>
            </a:fld>
            <a:endParaRPr lang="en-US"/>
          </a:p>
        </p:txBody>
      </p:sp>
    </p:spTree>
    <p:extLst>
      <p:ext uri="{BB962C8B-B14F-4D97-AF65-F5344CB8AC3E}">
        <p14:creationId xmlns:p14="http://schemas.microsoft.com/office/powerpoint/2010/main" val="13182272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4C93084A-4528-0D49-B60A-3907576413A5}"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a:defRPr>
                <a:cs typeface="+mn-cs"/>
              </a:defRPr>
            </a:lvl1pPr>
          </a:lstStyle>
          <a:p>
            <a:pPr>
              <a:defRPr/>
            </a:pPr>
            <a:fld id="{3CF09CE0-6D22-3E48-9444-F5A5A5562133}" type="slidenum">
              <a:rPr lang="en-US"/>
              <a:pPr>
                <a:defRPr/>
              </a:pPr>
              <a:t>‹#›</a:t>
            </a:fld>
            <a:endParaRPr lang="en-US"/>
          </a:p>
        </p:txBody>
      </p:sp>
    </p:spTree>
    <p:extLst>
      <p:ext uri="{BB962C8B-B14F-4D97-AF65-F5344CB8AC3E}">
        <p14:creationId xmlns:p14="http://schemas.microsoft.com/office/powerpoint/2010/main" val="3129820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EFF6F9-8573-4701-9C45-46879F2285AE}" type="datetimeFigureOut">
              <a:rPr lang="en-US" smtClean="0"/>
              <a:t>5/15/2014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26493059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1068525A-7409-BE4A-A542-592BEA0F3EFB}"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a:defRPr>
                <a:cs typeface="+mn-cs"/>
              </a:defRPr>
            </a:lvl1pPr>
          </a:lstStyle>
          <a:p>
            <a:pPr>
              <a:defRPr/>
            </a:pPr>
            <a:fld id="{5BF8E51A-9032-2F49-A7F0-6BE4B6F0F9E0}" type="slidenum">
              <a:rPr lang="en-US"/>
              <a:pPr>
                <a:defRPr/>
              </a:pPr>
              <a:t>‹#›</a:t>
            </a:fld>
            <a:endParaRPr lang="en-US"/>
          </a:p>
        </p:txBody>
      </p:sp>
    </p:spTree>
    <p:extLst>
      <p:ext uri="{BB962C8B-B14F-4D97-AF65-F5344CB8AC3E}">
        <p14:creationId xmlns:p14="http://schemas.microsoft.com/office/powerpoint/2010/main" val="42090063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C2DA3C9E-404A-E746-8284-E9ED1D5D6F2D}"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a:defRPr>
                <a:cs typeface="+mn-cs"/>
              </a:defRPr>
            </a:lvl1pPr>
          </a:lstStyle>
          <a:p>
            <a:pPr>
              <a:defRPr/>
            </a:pPr>
            <a:fld id="{A5821583-736F-0A4A-B0D3-783E61ECDE0B}" type="slidenum">
              <a:rPr lang="en-US"/>
              <a:pPr>
                <a:defRPr/>
              </a:pPr>
              <a:t>‹#›</a:t>
            </a:fld>
            <a:endParaRPr lang="en-US"/>
          </a:p>
        </p:txBody>
      </p:sp>
    </p:spTree>
    <p:extLst>
      <p:ext uri="{BB962C8B-B14F-4D97-AF65-F5344CB8AC3E}">
        <p14:creationId xmlns:p14="http://schemas.microsoft.com/office/powerpoint/2010/main" val="21181866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C1DFD996-61D6-EF4E-8034-1D2351CAF7E5}"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a:defRPr>
                <a:cs typeface="+mn-cs"/>
              </a:defRPr>
            </a:lvl1pPr>
          </a:lstStyle>
          <a:p>
            <a:pPr>
              <a:defRPr/>
            </a:pPr>
            <a:fld id="{FE1E4A0E-76F3-3E4C-BA68-1F7E910517F1}" type="slidenum">
              <a:rPr lang="en-US"/>
              <a:pPr>
                <a:defRPr/>
              </a:pPr>
              <a:t>‹#›</a:t>
            </a:fld>
            <a:endParaRPr lang="en-US"/>
          </a:p>
        </p:txBody>
      </p:sp>
    </p:spTree>
    <p:extLst>
      <p:ext uri="{BB962C8B-B14F-4D97-AF65-F5344CB8AC3E}">
        <p14:creationId xmlns:p14="http://schemas.microsoft.com/office/powerpoint/2010/main" val="1903074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8976519E-3FDA-7E40-A19A-B020BA6F53CE}"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919DEC90-261F-1445-81EB-B12718FB3266}" type="slidenum">
              <a:rPr lang="en-US"/>
              <a:pPr>
                <a:defRPr/>
              </a:pPr>
              <a:t>‹#›</a:t>
            </a:fld>
            <a:endParaRPr lang="en-US"/>
          </a:p>
        </p:txBody>
      </p:sp>
    </p:spTree>
    <p:extLst>
      <p:ext uri="{BB962C8B-B14F-4D97-AF65-F5344CB8AC3E}">
        <p14:creationId xmlns:p14="http://schemas.microsoft.com/office/powerpoint/2010/main" val="35861887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819BD4A2-F609-F440-B3C9-775FAE4A1F52}"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9B54FEE3-5525-4649-B563-6BB87D8AA57D}" type="slidenum">
              <a:rPr lang="en-US"/>
              <a:pPr>
                <a:defRPr/>
              </a:pPr>
              <a:t>‹#›</a:t>
            </a:fld>
            <a:endParaRPr lang="en-US"/>
          </a:p>
        </p:txBody>
      </p:sp>
    </p:spTree>
    <p:extLst>
      <p:ext uri="{BB962C8B-B14F-4D97-AF65-F5344CB8AC3E}">
        <p14:creationId xmlns:p14="http://schemas.microsoft.com/office/powerpoint/2010/main" val="31098040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E5CF3D5C-813D-D744-A272-EFFFC76E752E}"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6EF0FD9E-1190-8C4C-B736-EB377CDF8BEF}" type="slidenum">
              <a:rPr lang="en-US"/>
              <a:pPr>
                <a:defRPr/>
              </a:pPr>
              <a:t>‹#›</a:t>
            </a:fld>
            <a:endParaRPr lang="en-US"/>
          </a:p>
        </p:txBody>
      </p:sp>
    </p:spTree>
    <p:extLst>
      <p:ext uri="{BB962C8B-B14F-4D97-AF65-F5344CB8AC3E}">
        <p14:creationId xmlns:p14="http://schemas.microsoft.com/office/powerpoint/2010/main" val="13253023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970E3E13-2D4E-7949-B173-7DA2CEC9A610}"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935DA781-48AC-BA4B-A401-3A9E8EF3F376}" type="slidenum">
              <a:rPr lang="en-US"/>
              <a:pPr>
                <a:defRPr/>
              </a:pPr>
              <a:t>‹#›</a:t>
            </a:fld>
            <a:endParaRPr lang="en-US"/>
          </a:p>
        </p:txBody>
      </p:sp>
    </p:spTree>
    <p:extLst>
      <p:ext uri="{BB962C8B-B14F-4D97-AF65-F5344CB8AC3E}">
        <p14:creationId xmlns:p14="http://schemas.microsoft.com/office/powerpoint/2010/main" val="32341720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5B75B670-772D-144F-AA9A-651042189424}"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94A53E59-3E1D-4543-A3F3-709520850A57}" type="slidenum">
              <a:rPr lang="en-US"/>
              <a:pPr>
                <a:defRPr/>
              </a:pPr>
              <a:t>‹#›</a:t>
            </a:fld>
            <a:endParaRPr lang="en-US"/>
          </a:p>
        </p:txBody>
      </p:sp>
    </p:spTree>
    <p:extLst>
      <p:ext uri="{BB962C8B-B14F-4D97-AF65-F5344CB8AC3E}">
        <p14:creationId xmlns:p14="http://schemas.microsoft.com/office/powerpoint/2010/main" val="6964587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F731E794-12DD-2945-A566-C8D2ED3EFA46}"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a:defRPr>
                <a:cs typeface="+mn-cs"/>
              </a:defRPr>
            </a:lvl1pPr>
          </a:lstStyle>
          <a:p>
            <a:pPr>
              <a:defRPr/>
            </a:pPr>
            <a:fld id="{181E57C7-0041-6244-90CD-3EB83D9128C6}" type="slidenum">
              <a:rPr lang="en-US"/>
              <a:pPr>
                <a:defRPr/>
              </a:pPr>
              <a:t>‹#›</a:t>
            </a:fld>
            <a:endParaRPr lang="en-US"/>
          </a:p>
        </p:txBody>
      </p:sp>
    </p:spTree>
    <p:extLst>
      <p:ext uri="{BB962C8B-B14F-4D97-AF65-F5344CB8AC3E}">
        <p14:creationId xmlns:p14="http://schemas.microsoft.com/office/powerpoint/2010/main" val="37380687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FA46C00E-BA02-0E41-A79B-9A8187913C37}"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a:defRPr>
                <a:cs typeface="+mn-cs"/>
              </a:defRPr>
            </a:lvl1pPr>
          </a:lstStyle>
          <a:p>
            <a:pPr>
              <a:defRPr/>
            </a:pPr>
            <a:fld id="{AD16C202-3060-1948-82D2-D42C8B0FE384}" type="slidenum">
              <a:rPr lang="en-US"/>
              <a:pPr>
                <a:defRPr/>
              </a:pPr>
              <a:t>‹#›</a:t>
            </a:fld>
            <a:endParaRPr lang="en-US"/>
          </a:p>
        </p:txBody>
      </p:sp>
    </p:spTree>
    <p:extLst>
      <p:ext uri="{BB962C8B-B14F-4D97-AF65-F5344CB8AC3E}">
        <p14:creationId xmlns:p14="http://schemas.microsoft.com/office/powerpoint/2010/main" val="2237482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EFF6F9-8573-4701-9C45-46879F2285AE}" type="datetimeFigureOut">
              <a:rPr lang="en-US" smtClean="0"/>
              <a:t>5/15/2014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32034760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722C2D4C-EAC0-A443-9AEB-AFBDCB759792}"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a:defRPr>
                <a:cs typeface="+mn-cs"/>
              </a:defRPr>
            </a:lvl1pPr>
          </a:lstStyle>
          <a:p>
            <a:pPr>
              <a:defRPr/>
            </a:pPr>
            <a:fld id="{E15870C1-09AB-4346-A902-3FA830F61F71}" type="slidenum">
              <a:rPr lang="en-US"/>
              <a:pPr>
                <a:defRPr/>
              </a:pPr>
              <a:t>‹#›</a:t>
            </a:fld>
            <a:endParaRPr lang="en-US"/>
          </a:p>
        </p:txBody>
      </p:sp>
    </p:spTree>
    <p:extLst>
      <p:ext uri="{BB962C8B-B14F-4D97-AF65-F5344CB8AC3E}">
        <p14:creationId xmlns:p14="http://schemas.microsoft.com/office/powerpoint/2010/main" val="3621455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F7674A5E-913A-6547-8811-FD27BEC9D7E8}"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a:defRPr>
                <a:cs typeface="+mn-cs"/>
              </a:defRPr>
            </a:lvl1pPr>
          </a:lstStyle>
          <a:p>
            <a:pPr>
              <a:defRPr/>
            </a:pPr>
            <a:fld id="{CFA6FEE1-4FA9-0645-B141-F89A8170852C}" type="slidenum">
              <a:rPr lang="en-US"/>
              <a:pPr>
                <a:defRPr/>
              </a:pPr>
              <a:t>‹#›</a:t>
            </a:fld>
            <a:endParaRPr lang="en-US"/>
          </a:p>
        </p:txBody>
      </p:sp>
    </p:spTree>
    <p:extLst>
      <p:ext uri="{BB962C8B-B14F-4D97-AF65-F5344CB8AC3E}">
        <p14:creationId xmlns:p14="http://schemas.microsoft.com/office/powerpoint/2010/main" val="3384378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DCC3973F-4C42-AF48-B5A0-C0F18533D300}"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a:defRPr>
                <a:cs typeface="+mn-cs"/>
              </a:defRPr>
            </a:lvl1pPr>
          </a:lstStyle>
          <a:p>
            <a:pPr>
              <a:defRPr/>
            </a:pPr>
            <a:fld id="{A217EF71-195C-A840-9AEC-86C3D749218B}" type="slidenum">
              <a:rPr lang="en-US"/>
              <a:pPr>
                <a:defRPr/>
              </a:pPr>
              <a:t>‹#›</a:t>
            </a:fld>
            <a:endParaRPr lang="en-US"/>
          </a:p>
        </p:txBody>
      </p:sp>
    </p:spTree>
    <p:extLst>
      <p:ext uri="{BB962C8B-B14F-4D97-AF65-F5344CB8AC3E}">
        <p14:creationId xmlns:p14="http://schemas.microsoft.com/office/powerpoint/2010/main" val="16033434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2CCEA61E-E776-9D4E-BE52-C6D859E4DED9}"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a:defRPr>
                <a:cs typeface="+mn-cs"/>
              </a:defRPr>
            </a:lvl1pPr>
          </a:lstStyle>
          <a:p>
            <a:pPr>
              <a:defRPr/>
            </a:pPr>
            <a:fld id="{66E14BB0-3505-EA42-B000-391C81CD1F4B}" type="slidenum">
              <a:rPr lang="en-US"/>
              <a:pPr>
                <a:defRPr/>
              </a:pPr>
              <a:t>‹#›</a:t>
            </a:fld>
            <a:endParaRPr lang="en-US"/>
          </a:p>
        </p:txBody>
      </p:sp>
    </p:spTree>
    <p:extLst>
      <p:ext uri="{BB962C8B-B14F-4D97-AF65-F5344CB8AC3E}">
        <p14:creationId xmlns:p14="http://schemas.microsoft.com/office/powerpoint/2010/main" val="19335639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FFAABC02-4E26-EE42-9EF6-6DDFD7EC2F25}"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16E4FD06-98FF-6848-B988-1C48C55FBF29}" type="slidenum">
              <a:rPr lang="en-US"/>
              <a:pPr>
                <a:defRPr/>
              </a:pPr>
              <a:t>‹#›</a:t>
            </a:fld>
            <a:endParaRPr lang="en-US"/>
          </a:p>
        </p:txBody>
      </p:sp>
    </p:spTree>
    <p:extLst>
      <p:ext uri="{BB962C8B-B14F-4D97-AF65-F5344CB8AC3E}">
        <p14:creationId xmlns:p14="http://schemas.microsoft.com/office/powerpoint/2010/main" val="28532888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defTabSz="457200">
              <a:defRPr>
                <a:solidFill>
                  <a:prstClr val="black"/>
                </a:solidFill>
                <a:latin typeface="Calibri" charset="0"/>
              </a:defRPr>
            </a:lvl1pPr>
          </a:lstStyle>
          <a:p>
            <a:pPr fontAlgn="base">
              <a:spcBef>
                <a:spcPct val="0"/>
              </a:spcBef>
              <a:spcAft>
                <a:spcPct val="0"/>
              </a:spcAft>
              <a:defRPr/>
            </a:pPr>
            <a:fld id="{7430A55B-3988-0B45-BEDF-6DA86F7C9384}" type="datetime1">
              <a:rPr lang="en-US">
                <a:ea typeface="ＭＳ Ｐゴシック" charset="0"/>
                <a:cs typeface="ＭＳ Ｐゴシック" charset="0"/>
              </a:rPr>
              <a:pPr fontAlgn="base">
                <a:spcBef>
                  <a:spcPct val="0"/>
                </a:spcBef>
                <a:spcAft>
                  <a:spcPct val="0"/>
                </a:spcAft>
                <a:defRPr/>
              </a:pPr>
              <a:t>5/15/2014</a:t>
            </a:fld>
            <a:endParaRPr lang="en-US">
              <a:ea typeface="ＭＳ Ｐゴシック" charset="0"/>
              <a:cs typeface="ＭＳ Ｐゴシック"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defTabSz="457200" fontAlgn="auto">
              <a:spcBef>
                <a:spcPts val="0"/>
              </a:spcBef>
              <a:spcAft>
                <a:spcPts val="0"/>
              </a:spcAft>
              <a:defRPr>
                <a:solidFill>
                  <a:prstClr val="black"/>
                </a:solidFill>
                <a:latin typeface="Calibri"/>
                <a:ea typeface="+mn-ea"/>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a:defRPr>
                <a:cs typeface="+mn-cs"/>
              </a:defRPr>
            </a:lvl1pPr>
          </a:lstStyle>
          <a:p>
            <a:pPr>
              <a:defRPr/>
            </a:pPr>
            <a:fld id="{A9BA5AF2-3462-AC4E-912B-AA7CC26698A7}" type="slidenum">
              <a:rPr lang="en-US"/>
              <a:pPr>
                <a:defRPr/>
              </a:pPr>
              <a:t>‹#›</a:t>
            </a:fld>
            <a:endParaRPr lang="en-US"/>
          </a:p>
        </p:txBody>
      </p:sp>
    </p:spTree>
    <p:extLst>
      <p:ext uri="{BB962C8B-B14F-4D97-AF65-F5344CB8AC3E}">
        <p14:creationId xmlns:p14="http://schemas.microsoft.com/office/powerpoint/2010/main" val="28559394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411BE2BF-55DC-BD49-AE4C-9EE19F7535EF}"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17453EE8-9F12-3B4B-ACA1-9D5EA44B36CF}" type="slidenum">
              <a:rPr lang="en-US"/>
              <a:pPr>
                <a:defRPr/>
              </a:pPr>
              <a:t>‹#›</a:t>
            </a:fld>
            <a:endParaRPr lang="en-US"/>
          </a:p>
        </p:txBody>
      </p:sp>
    </p:spTree>
    <p:extLst>
      <p:ext uri="{BB962C8B-B14F-4D97-AF65-F5344CB8AC3E}">
        <p14:creationId xmlns:p14="http://schemas.microsoft.com/office/powerpoint/2010/main" val="7218314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1FA61A3B-959E-F442-8F97-6D889B7AA82C}"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2C9FA88B-94DA-534A-8020-FAF62D4909C6}" type="slidenum">
              <a:rPr lang="en-US"/>
              <a:pPr>
                <a:defRPr/>
              </a:pPr>
              <a:t>‹#›</a:t>
            </a:fld>
            <a:endParaRPr lang="en-US"/>
          </a:p>
        </p:txBody>
      </p:sp>
    </p:spTree>
    <p:extLst>
      <p:ext uri="{BB962C8B-B14F-4D97-AF65-F5344CB8AC3E}">
        <p14:creationId xmlns:p14="http://schemas.microsoft.com/office/powerpoint/2010/main" val="30289167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4164DC47-F25D-684F-A244-0DCBFB58064C}"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E6FDE2BF-8992-2E49-94DF-97C225EB5A78}" type="slidenum">
              <a:rPr lang="en-US"/>
              <a:pPr>
                <a:defRPr/>
              </a:pPr>
              <a:t>‹#›</a:t>
            </a:fld>
            <a:endParaRPr lang="en-US"/>
          </a:p>
        </p:txBody>
      </p:sp>
    </p:spTree>
    <p:extLst>
      <p:ext uri="{BB962C8B-B14F-4D97-AF65-F5344CB8AC3E}">
        <p14:creationId xmlns:p14="http://schemas.microsoft.com/office/powerpoint/2010/main" val="14579678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53699FA0-5693-A04C-800A-59B9FD8EA38C}"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6103DAFD-B94F-6545-A516-397AF33BF35F}" type="slidenum">
              <a:rPr lang="en-US"/>
              <a:pPr>
                <a:defRPr/>
              </a:pPr>
              <a:t>‹#›</a:t>
            </a:fld>
            <a:endParaRPr lang="en-US"/>
          </a:p>
        </p:txBody>
      </p:sp>
    </p:spTree>
    <p:extLst>
      <p:ext uri="{BB962C8B-B14F-4D97-AF65-F5344CB8AC3E}">
        <p14:creationId xmlns:p14="http://schemas.microsoft.com/office/powerpoint/2010/main" val="1868018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EFF6F9-8573-4701-9C45-46879F2285AE}" type="datetimeFigureOut">
              <a:rPr lang="en-US" smtClean="0"/>
              <a:t>5/15/2014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19147084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5ED5BBD2-FE56-CE49-A2FA-0DC1351881A0}" type="datetimeFigureOut">
              <a:rPr lang="en-US"/>
              <a:pPr>
                <a:defRPr/>
              </a:pPr>
              <a:t>5/15/2014</a:t>
            </a:fld>
            <a:endParaRPr lang="en-US"/>
          </a:p>
        </p:txBody>
      </p:sp>
      <p:sp>
        <p:nvSpPr>
          <p:cNvPr id="8" name="Footer Placeholder 7"/>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3468F77F-5564-9146-8966-407B1F1E0DBE}" type="slidenum">
              <a:rPr lang="en-US"/>
              <a:pPr>
                <a:defRPr/>
              </a:pPr>
              <a:t>‹#›</a:t>
            </a:fld>
            <a:endParaRPr lang="en-US"/>
          </a:p>
        </p:txBody>
      </p:sp>
    </p:spTree>
    <p:extLst>
      <p:ext uri="{BB962C8B-B14F-4D97-AF65-F5344CB8AC3E}">
        <p14:creationId xmlns:p14="http://schemas.microsoft.com/office/powerpoint/2010/main" val="23860363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ADAC0A81-C632-944E-85B6-1190AF910B98}" type="datetimeFigureOut">
              <a:rPr lang="en-US"/>
              <a:pPr>
                <a:defRPr/>
              </a:pPr>
              <a:t>5/15/2014</a:t>
            </a:fld>
            <a:endParaRPr lang="en-US"/>
          </a:p>
        </p:txBody>
      </p:sp>
      <p:sp>
        <p:nvSpPr>
          <p:cNvPr id="4" name="Footer Placeholder 3"/>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E2976227-E417-1F42-B40B-8F66AE9A3B49}" type="slidenum">
              <a:rPr lang="en-US"/>
              <a:pPr>
                <a:defRPr/>
              </a:pPr>
              <a:t>‹#›</a:t>
            </a:fld>
            <a:endParaRPr lang="en-US"/>
          </a:p>
        </p:txBody>
      </p:sp>
    </p:spTree>
    <p:extLst>
      <p:ext uri="{BB962C8B-B14F-4D97-AF65-F5344CB8AC3E}">
        <p14:creationId xmlns:p14="http://schemas.microsoft.com/office/powerpoint/2010/main" val="27594567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42A495FA-F27B-384B-A91B-2FAA084C42ED}" type="datetimeFigureOut">
              <a:rPr lang="en-US"/>
              <a:pPr>
                <a:defRPr/>
              </a:pPr>
              <a:t>5/15/2014</a:t>
            </a:fld>
            <a:endParaRPr lang="en-US"/>
          </a:p>
        </p:txBody>
      </p:sp>
      <p:sp>
        <p:nvSpPr>
          <p:cNvPr id="3" name="Footer Placeholder 2"/>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5A0A8103-2B55-F44D-888E-85494A3EF4BF}" type="slidenum">
              <a:rPr lang="en-US"/>
              <a:pPr>
                <a:defRPr/>
              </a:pPr>
              <a:t>‹#›</a:t>
            </a:fld>
            <a:endParaRPr lang="en-US"/>
          </a:p>
        </p:txBody>
      </p:sp>
    </p:spTree>
    <p:extLst>
      <p:ext uri="{BB962C8B-B14F-4D97-AF65-F5344CB8AC3E}">
        <p14:creationId xmlns:p14="http://schemas.microsoft.com/office/powerpoint/2010/main" val="23852583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9A5C1833-58AF-1B48-BE95-CF985741E54B}"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3B06B043-BF35-2547-A4F2-88737B895FA7}" type="slidenum">
              <a:rPr lang="en-US"/>
              <a:pPr>
                <a:defRPr/>
              </a:pPr>
              <a:t>‹#›</a:t>
            </a:fld>
            <a:endParaRPr lang="en-US"/>
          </a:p>
        </p:txBody>
      </p:sp>
    </p:spTree>
    <p:extLst>
      <p:ext uri="{BB962C8B-B14F-4D97-AF65-F5344CB8AC3E}">
        <p14:creationId xmlns:p14="http://schemas.microsoft.com/office/powerpoint/2010/main" val="30125131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7DAD53A8-0FE2-2347-89EF-9EF064865390}"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FF7AE425-5691-3F46-BE56-F29C811A5C6C}" type="slidenum">
              <a:rPr lang="en-US"/>
              <a:pPr>
                <a:defRPr/>
              </a:pPr>
              <a:t>‹#›</a:t>
            </a:fld>
            <a:endParaRPr lang="en-US"/>
          </a:p>
        </p:txBody>
      </p:sp>
    </p:spTree>
    <p:extLst>
      <p:ext uri="{BB962C8B-B14F-4D97-AF65-F5344CB8AC3E}">
        <p14:creationId xmlns:p14="http://schemas.microsoft.com/office/powerpoint/2010/main" val="298317679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A4DD840D-5265-DC40-8CB8-110B01D3D094}"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2D58784E-3ECF-0743-B3B6-336F5F0E61E8}" type="slidenum">
              <a:rPr lang="en-US"/>
              <a:pPr>
                <a:defRPr/>
              </a:pPr>
              <a:t>‹#›</a:t>
            </a:fld>
            <a:endParaRPr lang="en-US"/>
          </a:p>
        </p:txBody>
      </p:sp>
    </p:spTree>
    <p:extLst>
      <p:ext uri="{BB962C8B-B14F-4D97-AF65-F5344CB8AC3E}">
        <p14:creationId xmlns:p14="http://schemas.microsoft.com/office/powerpoint/2010/main" val="2785054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defRPr>
            </a:lvl1pPr>
          </a:lstStyle>
          <a:p>
            <a:pPr>
              <a:defRPr/>
            </a:pPr>
            <a:fld id="{4B7C2D01-4BFE-914E-ADBB-1E4DA2551DF8}"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defRPr>
            </a:lvl1pPr>
          </a:lstStyle>
          <a:p>
            <a:pPr>
              <a:defRPr/>
            </a:pPr>
            <a:fld id="{7A45E7B6-C570-C844-BB3A-8C53C983E23A}" type="slidenum">
              <a:rPr lang="en-US"/>
              <a:pPr>
                <a:defRPr/>
              </a:pPr>
              <a:t>‹#›</a:t>
            </a:fld>
            <a:endParaRPr lang="en-US"/>
          </a:p>
        </p:txBody>
      </p:sp>
    </p:spTree>
    <p:extLst>
      <p:ext uri="{BB962C8B-B14F-4D97-AF65-F5344CB8AC3E}">
        <p14:creationId xmlns:p14="http://schemas.microsoft.com/office/powerpoint/2010/main" val="20835774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FBA91186-6575-EE47-8E8A-D03E36D33117}" type="datetimeFigureOut">
              <a:rPr lang="en-US"/>
              <a:pPr>
                <a:defRPr/>
              </a:pPr>
              <a:t>5/15/2014</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42A2BA00-B143-694C-B5C9-04CE0A6F4C5A}" type="slidenum">
              <a:rPr lang="en-US"/>
              <a:pPr>
                <a:defRPr/>
              </a:pPr>
              <a:t>‹#›</a:t>
            </a:fld>
            <a:endParaRPr lang="en-US"/>
          </a:p>
        </p:txBody>
      </p:sp>
    </p:spTree>
    <p:extLst>
      <p:ext uri="{BB962C8B-B14F-4D97-AF65-F5344CB8AC3E}">
        <p14:creationId xmlns:p14="http://schemas.microsoft.com/office/powerpoint/2010/main" val="35115153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3FC53653-32A9-C341-A22C-DF92D14E9A79}" type="datetimeFigureOut">
              <a:rPr lang="en-US"/>
              <a:pPr>
                <a:defRPr/>
              </a:pPr>
              <a:t>5/15/2014</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B93C1633-9A86-3A49-BB0A-B241F89BEDF3}" type="slidenum">
              <a:rPr lang="en-US"/>
              <a:pPr>
                <a:defRPr/>
              </a:pPr>
              <a:t>‹#›</a:t>
            </a:fld>
            <a:endParaRPr lang="en-US"/>
          </a:p>
        </p:txBody>
      </p:sp>
    </p:spTree>
    <p:extLst>
      <p:ext uri="{BB962C8B-B14F-4D97-AF65-F5344CB8AC3E}">
        <p14:creationId xmlns:p14="http://schemas.microsoft.com/office/powerpoint/2010/main" val="5708472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CE9CE13D-E4DD-A045-BF3D-2B486C6B27D6}" type="datetimeFigureOut">
              <a:rPr lang="en-US"/>
              <a:pPr>
                <a:defRPr/>
              </a:pPr>
              <a:t>5/15/2014</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17680F6C-D51E-1D4A-8EE2-26C7F3F588AA}" type="slidenum">
              <a:rPr lang="en-US"/>
              <a:pPr>
                <a:defRPr/>
              </a:pPr>
              <a:t>‹#›</a:t>
            </a:fld>
            <a:endParaRPr lang="en-US"/>
          </a:p>
        </p:txBody>
      </p:sp>
    </p:spTree>
    <p:extLst>
      <p:ext uri="{BB962C8B-B14F-4D97-AF65-F5344CB8AC3E}">
        <p14:creationId xmlns:p14="http://schemas.microsoft.com/office/powerpoint/2010/main" val="3503036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EFF6F9-8573-4701-9C45-46879F2285AE}" type="datetimeFigureOut">
              <a:rPr lang="en-US" smtClean="0"/>
              <a:t>5/15/2014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29079670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D12C455B-C241-BF4F-A297-041E232E1E5B}" type="datetimeFigureOut">
              <a:rPr lang="en-US"/>
              <a:pPr>
                <a:defRPr/>
              </a:pPr>
              <a:t>5/15/2014</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4F79F8E0-D037-614C-814A-5406E4701DDF}" type="slidenum">
              <a:rPr lang="en-US"/>
              <a:pPr>
                <a:defRPr/>
              </a:pPr>
              <a:t>‹#›</a:t>
            </a:fld>
            <a:endParaRPr lang="en-US"/>
          </a:p>
        </p:txBody>
      </p:sp>
    </p:spTree>
    <p:extLst>
      <p:ext uri="{BB962C8B-B14F-4D97-AF65-F5344CB8AC3E}">
        <p14:creationId xmlns:p14="http://schemas.microsoft.com/office/powerpoint/2010/main" val="11236264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AA48186A-2DF9-484A-BD79-4B25D8C1AD26}" type="datetimeFigureOut">
              <a:rPr lang="en-US"/>
              <a:pPr>
                <a:defRPr/>
              </a:pPr>
              <a:t>5/15/2014</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F3663CC5-B4F8-A348-A1AB-81D38DB44CBF}" type="slidenum">
              <a:rPr lang="en-US"/>
              <a:pPr>
                <a:defRPr/>
              </a:pPr>
              <a:t>‹#›</a:t>
            </a:fld>
            <a:endParaRPr lang="en-US"/>
          </a:p>
        </p:txBody>
      </p:sp>
    </p:spTree>
    <p:extLst>
      <p:ext uri="{BB962C8B-B14F-4D97-AF65-F5344CB8AC3E}">
        <p14:creationId xmlns:p14="http://schemas.microsoft.com/office/powerpoint/2010/main" val="22794960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18F012DC-07FC-1944-996A-5E0FFE40BF97}" type="datetimeFigureOut">
              <a:rPr lang="en-US"/>
              <a:pPr>
                <a:defRPr/>
              </a:pPr>
              <a:t>5/15/2014</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B399FF9A-E99E-384B-8228-D0D8452E74F3}" type="slidenum">
              <a:rPr lang="en-US"/>
              <a:pPr>
                <a:defRPr/>
              </a:pPr>
              <a:t>‹#›</a:t>
            </a:fld>
            <a:endParaRPr lang="en-US"/>
          </a:p>
        </p:txBody>
      </p:sp>
    </p:spTree>
    <p:extLst>
      <p:ext uri="{BB962C8B-B14F-4D97-AF65-F5344CB8AC3E}">
        <p14:creationId xmlns:p14="http://schemas.microsoft.com/office/powerpoint/2010/main" val="23518171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1B4939B9-F17E-A044-98CE-1D56B234CACC}" type="datetimeFigureOut">
              <a:rPr lang="en-US"/>
              <a:pPr>
                <a:defRPr/>
              </a:pPr>
              <a:t>5/15/2014</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083B6E7A-5BE3-BF47-9A7E-13CDC3748231}" type="slidenum">
              <a:rPr lang="en-US"/>
              <a:pPr>
                <a:defRPr/>
              </a:pPr>
              <a:t>‹#›</a:t>
            </a:fld>
            <a:endParaRPr lang="en-US"/>
          </a:p>
        </p:txBody>
      </p:sp>
    </p:spTree>
    <p:extLst>
      <p:ext uri="{BB962C8B-B14F-4D97-AF65-F5344CB8AC3E}">
        <p14:creationId xmlns:p14="http://schemas.microsoft.com/office/powerpoint/2010/main" val="39059880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A4AB615B-6609-3443-B479-FCA9AA31209A}" type="datetimeFigureOut">
              <a:rPr lang="en-US"/>
              <a:pPr>
                <a:defRPr/>
              </a:pPr>
              <a:t>5/15/2014</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91CFFF1C-BEAA-BF43-B346-6D06583193DE}" type="slidenum">
              <a:rPr lang="en-US"/>
              <a:pPr>
                <a:defRPr/>
              </a:pPr>
              <a:t>‹#›</a:t>
            </a:fld>
            <a:endParaRPr lang="en-US"/>
          </a:p>
        </p:txBody>
      </p:sp>
    </p:spTree>
    <p:extLst>
      <p:ext uri="{BB962C8B-B14F-4D97-AF65-F5344CB8AC3E}">
        <p14:creationId xmlns:p14="http://schemas.microsoft.com/office/powerpoint/2010/main" val="15695301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036324C1-AC98-1A4B-8E4D-7D32C3E45315}" type="datetimeFigureOut">
              <a:rPr lang="en-US"/>
              <a:pPr>
                <a:defRPr/>
              </a:pPr>
              <a:t>5/15/2014</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6065AD30-C08F-8D4D-B833-3130E2D4C293}" type="slidenum">
              <a:rPr lang="en-US"/>
              <a:pPr>
                <a:defRPr/>
              </a:pPr>
              <a:t>‹#›</a:t>
            </a:fld>
            <a:endParaRPr lang="en-US"/>
          </a:p>
        </p:txBody>
      </p:sp>
    </p:spTree>
    <p:extLst>
      <p:ext uri="{BB962C8B-B14F-4D97-AF65-F5344CB8AC3E}">
        <p14:creationId xmlns:p14="http://schemas.microsoft.com/office/powerpoint/2010/main" val="4619171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CF3D013B-7C35-DC46-8A02-D0AFA5118CB7}" type="datetimeFigureOut">
              <a:rPr lang="en-US"/>
              <a:pPr>
                <a:defRPr/>
              </a:pPr>
              <a:t>5/15/2014</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DA85D057-EB1A-9D49-A5AD-96A84D481A2E}" type="slidenum">
              <a:rPr lang="en-US"/>
              <a:pPr>
                <a:defRPr/>
              </a:pPr>
              <a:t>‹#›</a:t>
            </a:fld>
            <a:endParaRPr lang="en-US"/>
          </a:p>
        </p:txBody>
      </p:sp>
    </p:spTree>
    <p:extLst>
      <p:ext uri="{BB962C8B-B14F-4D97-AF65-F5344CB8AC3E}">
        <p14:creationId xmlns:p14="http://schemas.microsoft.com/office/powerpoint/2010/main" val="96728512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ea typeface="ＭＳ Ｐゴシック" charset="0"/>
              </a:defRPr>
            </a:lvl1pPr>
          </a:lstStyle>
          <a:p>
            <a:pPr>
              <a:defRPr/>
            </a:pPr>
            <a:fld id="{625343C8-C886-4F46-A7A5-FE164C94008C}" type="datetimeFigureOut">
              <a:rPr lang="en-US"/>
              <a:pPr>
                <a:defRPr/>
              </a:pPr>
              <a:t>5/15/2014</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ea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ea typeface="ＭＳ Ｐゴシック" charset="0"/>
              </a:defRPr>
            </a:lvl1pPr>
          </a:lstStyle>
          <a:p>
            <a:pPr>
              <a:defRPr/>
            </a:pPr>
            <a:fld id="{9DBEEFAB-01A4-9341-83F3-9929D1604970}" type="slidenum">
              <a:rPr lang="en-US"/>
              <a:pPr>
                <a:defRPr/>
              </a:pPr>
              <a:t>‹#›</a:t>
            </a:fld>
            <a:endParaRPr lang="en-US"/>
          </a:p>
        </p:txBody>
      </p:sp>
    </p:spTree>
    <p:extLst>
      <p:ext uri="{BB962C8B-B14F-4D97-AF65-F5344CB8AC3E}">
        <p14:creationId xmlns:p14="http://schemas.microsoft.com/office/powerpoint/2010/main" val="291710660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2"/>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3602" indent="0" algn="ctr">
              <a:buNone/>
              <a:defRPr/>
            </a:lvl2pPr>
            <a:lvl3pPr marL="907210" indent="0" algn="ctr">
              <a:buNone/>
              <a:defRPr/>
            </a:lvl3pPr>
            <a:lvl4pPr marL="1360822" indent="0" algn="ctr">
              <a:buNone/>
              <a:defRPr/>
            </a:lvl4pPr>
            <a:lvl5pPr marL="1814411" indent="0" algn="ctr">
              <a:buNone/>
              <a:defRPr/>
            </a:lvl5pPr>
            <a:lvl6pPr marL="2268025" indent="0" algn="ctr">
              <a:buNone/>
              <a:defRPr/>
            </a:lvl6pPr>
            <a:lvl7pPr marL="2721641" indent="0" algn="ctr">
              <a:buNone/>
              <a:defRPr/>
            </a:lvl7pPr>
            <a:lvl8pPr marL="3175265" indent="0" algn="ctr">
              <a:buNone/>
              <a:defRPr/>
            </a:lvl8pPr>
            <a:lvl9pPr marL="3628844"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p:txBody>
          <a:bodyPr/>
          <a:lstStyle>
            <a:lvl1pPr>
              <a:defRPr sz="1800"/>
            </a:lvl1pPr>
          </a:lstStyle>
          <a:p>
            <a:pPr>
              <a:defRPr/>
            </a:pPr>
            <a:fld id="{08B58638-4FB5-4852-A1F5-4ADD37849D99}" type="datetime1">
              <a:rPr lang="en-US"/>
              <a:pPr>
                <a:defRPr/>
              </a:pPr>
              <a:t>5/15/2014</a:t>
            </a:fld>
            <a:endParaRPr lang="en-US"/>
          </a:p>
        </p:txBody>
      </p:sp>
      <p:sp>
        <p:nvSpPr>
          <p:cNvPr id="5"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6" name="Rectangle 6"/>
          <p:cNvSpPr>
            <a:spLocks noGrp="1" noChangeArrowheads="1"/>
          </p:cNvSpPr>
          <p:nvPr>
            <p:ph type="sldNum" sz="quarter" idx="12"/>
          </p:nvPr>
        </p:nvSpPr>
        <p:spPr/>
        <p:txBody>
          <a:bodyPr/>
          <a:lstStyle>
            <a:lvl1pPr>
              <a:defRPr sz="1800"/>
            </a:lvl1pPr>
          </a:lstStyle>
          <a:p>
            <a:pPr>
              <a:defRPr/>
            </a:pPr>
            <a:fld id="{A5497399-B14D-394F-B8BD-087376238BAE}" type="slidenum">
              <a:rPr lang="en-US"/>
              <a:pPr>
                <a:defRPr/>
              </a:pPr>
              <a:t>‹#›</a:t>
            </a:fld>
            <a:endParaRPr lang="en-US"/>
          </a:p>
        </p:txBody>
      </p:sp>
    </p:spTree>
    <p:extLst>
      <p:ext uri="{BB962C8B-B14F-4D97-AF65-F5344CB8AC3E}">
        <p14:creationId xmlns:p14="http://schemas.microsoft.com/office/powerpoint/2010/main" val="28332326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800"/>
            </a:lvl1pPr>
          </a:lstStyle>
          <a:p>
            <a:pPr>
              <a:defRPr/>
            </a:pPr>
            <a:fld id="{9135BF22-EA12-4A00-8BCA-C5A7135E211C}" type="datetime1">
              <a:rPr lang="en-US"/>
              <a:pPr>
                <a:defRPr/>
              </a:pPr>
              <a:t>5/15/2014</a:t>
            </a:fld>
            <a:endParaRPr lang="en-US"/>
          </a:p>
        </p:txBody>
      </p:sp>
      <p:sp>
        <p:nvSpPr>
          <p:cNvPr id="5"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6" name="Rectangle 6"/>
          <p:cNvSpPr>
            <a:spLocks noGrp="1" noChangeArrowheads="1"/>
          </p:cNvSpPr>
          <p:nvPr>
            <p:ph type="sldNum" sz="quarter" idx="12"/>
          </p:nvPr>
        </p:nvSpPr>
        <p:spPr/>
        <p:txBody>
          <a:bodyPr/>
          <a:lstStyle>
            <a:lvl1pPr>
              <a:defRPr sz="1800"/>
            </a:lvl1pPr>
          </a:lstStyle>
          <a:p>
            <a:pPr>
              <a:defRPr/>
            </a:pPr>
            <a:fld id="{5565A46C-7994-3946-AC5B-BE130F966589}" type="slidenum">
              <a:rPr lang="en-US"/>
              <a:pPr>
                <a:defRPr/>
              </a:pPr>
              <a:t>‹#›</a:t>
            </a:fld>
            <a:endParaRPr lang="en-US"/>
          </a:p>
        </p:txBody>
      </p:sp>
    </p:spTree>
    <p:extLst>
      <p:ext uri="{BB962C8B-B14F-4D97-AF65-F5344CB8AC3E}">
        <p14:creationId xmlns:p14="http://schemas.microsoft.com/office/powerpoint/2010/main" val="1752170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FF6F9-8573-4701-9C45-46879F2285AE}" type="datetimeFigureOut">
              <a:rPr lang="en-US" smtClean="0"/>
              <a:t>5/15/2014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18726773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8"/>
          </a:xfrm>
        </p:spPr>
        <p:txBody>
          <a:bodyPr anchor="b"/>
          <a:lstStyle>
            <a:lvl1pPr marL="0" indent="0">
              <a:buNone/>
              <a:defRPr sz="2000"/>
            </a:lvl1pPr>
            <a:lvl2pPr marL="453602" indent="0">
              <a:buNone/>
              <a:defRPr sz="1800"/>
            </a:lvl2pPr>
            <a:lvl3pPr marL="907210" indent="0">
              <a:buNone/>
              <a:defRPr sz="1600"/>
            </a:lvl3pPr>
            <a:lvl4pPr marL="1360822" indent="0">
              <a:buNone/>
              <a:defRPr sz="1400"/>
            </a:lvl4pPr>
            <a:lvl5pPr marL="1814411" indent="0">
              <a:buNone/>
              <a:defRPr sz="1400"/>
            </a:lvl5pPr>
            <a:lvl6pPr marL="2268025" indent="0">
              <a:buNone/>
              <a:defRPr sz="1400"/>
            </a:lvl6pPr>
            <a:lvl7pPr marL="2721641" indent="0">
              <a:buNone/>
              <a:defRPr sz="1400"/>
            </a:lvl7pPr>
            <a:lvl8pPr marL="3175265" indent="0">
              <a:buNone/>
              <a:defRPr sz="1400"/>
            </a:lvl8pPr>
            <a:lvl9pPr marL="3628844"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p:txBody>
          <a:bodyPr/>
          <a:lstStyle>
            <a:lvl1pPr>
              <a:defRPr sz="1800"/>
            </a:lvl1pPr>
          </a:lstStyle>
          <a:p>
            <a:pPr>
              <a:defRPr/>
            </a:pPr>
            <a:fld id="{F0EAE67E-BB96-4CA2-B67F-12038B594D72}" type="datetime1">
              <a:rPr lang="en-US"/>
              <a:pPr>
                <a:defRPr/>
              </a:pPr>
              <a:t>5/15/2014</a:t>
            </a:fld>
            <a:endParaRPr lang="en-US"/>
          </a:p>
        </p:txBody>
      </p:sp>
      <p:sp>
        <p:nvSpPr>
          <p:cNvPr id="5"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6" name="Rectangle 6"/>
          <p:cNvSpPr>
            <a:spLocks noGrp="1" noChangeArrowheads="1"/>
          </p:cNvSpPr>
          <p:nvPr>
            <p:ph type="sldNum" sz="quarter" idx="12"/>
          </p:nvPr>
        </p:nvSpPr>
        <p:spPr/>
        <p:txBody>
          <a:bodyPr/>
          <a:lstStyle>
            <a:lvl1pPr>
              <a:defRPr sz="1800"/>
            </a:lvl1pPr>
          </a:lstStyle>
          <a:p>
            <a:pPr>
              <a:defRPr/>
            </a:pPr>
            <a:fld id="{E548073F-C967-8049-93D5-2D722D712507}" type="slidenum">
              <a:rPr lang="en-US"/>
              <a:pPr>
                <a:defRPr/>
              </a:pPr>
              <a:t>‹#›</a:t>
            </a:fld>
            <a:endParaRPr lang="en-US"/>
          </a:p>
        </p:txBody>
      </p:sp>
    </p:spTree>
    <p:extLst>
      <p:ext uri="{BB962C8B-B14F-4D97-AF65-F5344CB8AC3E}">
        <p14:creationId xmlns:p14="http://schemas.microsoft.com/office/powerpoint/2010/main" val="18711477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sz="1800"/>
            </a:lvl1pPr>
          </a:lstStyle>
          <a:p>
            <a:pPr>
              <a:defRPr/>
            </a:pPr>
            <a:fld id="{D9F0C4DF-29B6-484C-95D8-226A6B713010}" type="datetime1">
              <a:rPr lang="en-US"/>
              <a:pPr>
                <a:defRPr/>
              </a:pPr>
              <a:t>5/15/2014</a:t>
            </a:fld>
            <a:endParaRPr lang="en-US"/>
          </a:p>
        </p:txBody>
      </p:sp>
      <p:sp>
        <p:nvSpPr>
          <p:cNvPr id="6"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7" name="Rectangle 6"/>
          <p:cNvSpPr>
            <a:spLocks noGrp="1" noChangeArrowheads="1"/>
          </p:cNvSpPr>
          <p:nvPr>
            <p:ph type="sldNum" sz="quarter" idx="12"/>
          </p:nvPr>
        </p:nvSpPr>
        <p:spPr/>
        <p:txBody>
          <a:bodyPr/>
          <a:lstStyle>
            <a:lvl1pPr>
              <a:defRPr sz="1800"/>
            </a:lvl1pPr>
          </a:lstStyle>
          <a:p>
            <a:pPr>
              <a:defRPr/>
            </a:pPr>
            <a:fld id="{D6EC87C8-DF73-E142-B901-352B01C8A401}" type="slidenum">
              <a:rPr lang="en-US"/>
              <a:pPr>
                <a:defRPr/>
              </a:pPr>
              <a:t>‹#›</a:t>
            </a:fld>
            <a:endParaRPr lang="en-US"/>
          </a:p>
        </p:txBody>
      </p:sp>
    </p:spTree>
    <p:extLst>
      <p:ext uri="{BB962C8B-B14F-4D97-AF65-F5344CB8AC3E}">
        <p14:creationId xmlns:p14="http://schemas.microsoft.com/office/powerpoint/2010/main" val="39856364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7" y="1535113"/>
            <a:ext cx="4040188" cy="639762"/>
          </a:xfrm>
        </p:spPr>
        <p:txBody>
          <a:bodyPr anchor="b"/>
          <a:lstStyle>
            <a:lvl1pPr marL="0" indent="0">
              <a:buNone/>
              <a:defRPr sz="2400" b="1"/>
            </a:lvl1pPr>
            <a:lvl2pPr marL="453602" indent="0">
              <a:buNone/>
              <a:defRPr sz="2000" b="1"/>
            </a:lvl2pPr>
            <a:lvl3pPr marL="907210" indent="0">
              <a:buNone/>
              <a:defRPr sz="1800" b="1"/>
            </a:lvl3pPr>
            <a:lvl4pPr marL="1360822" indent="0">
              <a:buNone/>
              <a:defRPr sz="1600" b="1"/>
            </a:lvl4pPr>
            <a:lvl5pPr marL="1814411" indent="0">
              <a:buNone/>
              <a:defRPr sz="1600" b="1"/>
            </a:lvl5pPr>
            <a:lvl6pPr marL="2268025" indent="0">
              <a:buNone/>
              <a:defRPr sz="1600" b="1"/>
            </a:lvl6pPr>
            <a:lvl7pPr marL="2721641" indent="0">
              <a:buNone/>
              <a:defRPr sz="1600" b="1"/>
            </a:lvl7pPr>
            <a:lvl8pPr marL="3175265" indent="0">
              <a:buNone/>
              <a:defRPr sz="1600" b="1"/>
            </a:lvl8pPr>
            <a:lvl9pPr marL="362884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7"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3602" indent="0">
              <a:buNone/>
              <a:defRPr sz="2000" b="1"/>
            </a:lvl2pPr>
            <a:lvl3pPr marL="907210" indent="0">
              <a:buNone/>
              <a:defRPr sz="1800" b="1"/>
            </a:lvl3pPr>
            <a:lvl4pPr marL="1360822" indent="0">
              <a:buNone/>
              <a:defRPr sz="1600" b="1"/>
            </a:lvl4pPr>
            <a:lvl5pPr marL="1814411" indent="0">
              <a:buNone/>
              <a:defRPr sz="1600" b="1"/>
            </a:lvl5pPr>
            <a:lvl6pPr marL="2268025" indent="0">
              <a:buNone/>
              <a:defRPr sz="1600" b="1"/>
            </a:lvl6pPr>
            <a:lvl7pPr marL="2721641" indent="0">
              <a:buNone/>
              <a:defRPr sz="1600" b="1"/>
            </a:lvl7pPr>
            <a:lvl8pPr marL="3175265" indent="0">
              <a:buNone/>
              <a:defRPr sz="1600" b="1"/>
            </a:lvl8pPr>
            <a:lvl9pPr marL="362884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sz="1800"/>
            </a:lvl1pPr>
          </a:lstStyle>
          <a:p>
            <a:pPr>
              <a:defRPr/>
            </a:pPr>
            <a:fld id="{AB45E585-56C7-44A3-B4A1-790A020F0640}" type="datetime1">
              <a:rPr lang="en-US"/>
              <a:pPr>
                <a:defRPr/>
              </a:pPr>
              <a:t>5/15/2014</a:t>
            </a:fld>
            <a:endParaRPr lang="en-US"/>
          </a:p>
        </p:txBody>
      </p:sp>
      <p:sp>
        <p:nvSpPr>
          <p:cNvPr id="8"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9" name="Rectangle 6"/>
          <p:cNvSpPr>
            <a:spLocks noGrp="1" noChangeArrowheads="1"/>
          </p:cNvSpPr>
          <p:nvPr>
            <p:ph type="sldNum" sz="quarter" idx="12"/>
          </p:nvPr>
        </p:nvSpPr>
        <p:spPr/>
        <p:txBody>
          <a:bodyPr/>
          <a:lstStyle>
            <a:lvl1pPr>
              <a:defRPr sz="1800"/>
            </a:lvl1pPr>
          </a:lstStyle>
          <a:p>
            <a:pPr>
              <a:defRPr/>
            </a:pPr>
            <a:fld id="{1CB7EB7C-6570-2D40-8947-7B9D2843C3EE}" type="slidenum">
              <a:rPr lang="en-US"/>
              <a:pPr>
                <a:defRPr/>
              </a:pPr>
              <a:t>‹#›</a:t>
            </a:fld>
            <a:endParaRPr lang="en-US"/>
          </a:p>
        </p:txBody>
      </p:sp>
    </p:spTree>
    <p:extLst>
      <p:ext uri="{BB962C8B-B14F-4D97-AF65-F5344CB8AC3E}">
        <p14:creationId xmlns:p14="http://schemas.microsoft.com/office/powerpoint/2010/main" val="2437277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p:txBody>
          <a:bodyPr/>
          <a:lstStyle>
            <a:lvl1pPr>
              <a:defRPr sz="1800"/>
            </a:lvl1pPr>
          </a:lstStyle>
          <a:p>
            <a:pPr>
              <a:defRPr/>
            </a:pPr>
            <a:fld id="{BBA00614-6239-4C04-A9DC-AE534B686209}" type="datetime1">
              <a:rPr lang="en-US"/>
              <a:pPr>
                <a:defRPr/>
              </a:pPr>
              <a:t>5/15/2014</a:t>
            </a:fld>
            <a:endParaRPr lang="en-US"/>
          </a:p>
        </p:txBody>
      </p:sp>
      <p:sp>
        <p:nvSpPr>
          <p:cNvPr id="4"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5" name="Rectangle 6"/>
          <p:cNvSpPr>
            <a:spLocks noGrp="1" noChangeArrowheads="1"/>
          </p:cNvSpPr>
          <p:nvPr>
            <p:ph type="sldNum" sz="quarter" idx="12"/>
          </p:nvPr>
        </p:nvSpPr>
        <p:spPr/>
        <p:txBody>
          <a:bodyPr/>
          <a:lstStyle>
            <a:lvl1pPr>
              <a:defRPr sz="1800"/>
            </a:lvl1pPr>
          </a:lstStyle>
          <a:p>
            <a:pPr>
              <a:defRPr/>
            </a:pPr>
            <a:fld id="{D3A07BEA-A7BB-FB4F-B86A-345AB88B254F}" type="slidenum">
              <a:rPr lang="en-US"/>
              <a:pPr>
                <a:defRPr/>
              </a:pPr>
              <a:t>‹#›</a:t>
            </a:fld>
            <a:endParaRPr lang="en-US"/>
          </a:p>
        </p:txBody>
      </p:sp>
    </p:spTree>
    <p:extLst>
      <p:ext uri="{BB962C8B-B14F-4D97-AF65-F5344CB8AC3E}">
        <p14:creationId xmlns:p14="http://schemas.microsoft.com/office/powerpoint/2010/main" val="3572683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sz="1800"/>
            </a:lvl1pPr>
          </a:lstStyle>
          <a:p>
            <a:pPr>
              <a:defRPr/>
            </a:pPr>
            <a:fld id="{EDD9586F-2465-4D2C-9BA9-E1897B23F680}" type="datetime1">
              <a:rPr lang="en-US"/>
              <a:pPr>
                <a:defRPr/>
              </a:pPr>
              <a:t>5/15/2014</a:t>
            </a:fld>
            <a:endParaRPr lang="en-US"/>
          </a:p>
        </p:txBody>
      </p:sp>
      <p:sp>
        <p:nvSpPr>
          <p:cNvPr id="3"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4" name="Rectangle 6"/>
          <p:cNvSpPr>
            <a:spLocks noGrp="1" noChangeArrowheads="1"/>
          </p:cNvSpPr>
          <p:nvPr>
            <p:ph type="sldNum" sz="quarter" idx="12"/>
          </p:nvPr>
        </p:nvSpPr>
        <p:spPr/>
        <p:txBody>
          <a:bodyPr/>
          <a:lstStyle>
            <a:lvl1pPr>
              <a:defRPr sz="1800"/>
            </a:lvl1pPr>
          </a:lstStyle>
          <a:p>
            <a:pPr>
              <a:defRPr/>
            </a:pPr>
            <a:fld id="{5831838C-1F42-9E40-B9EB-DF678F6DDCCC}" type="slidenum">
              <a:rPr lang="en-US"/>
              <a:pPr>
                <a:defRPr/>
              </a:pPr>
              <a:t>‹#›</a:t>
            </a:fld>
            <a:endParaRPr lang="en-US"/>
          </a:p>
        </p:txBody>
      </p:sp>
    </p:spTree>
    <p:extLst>
      <p:ext uri="{BB962C8B-B14F-4D97-AF65-F5344CB8AC3E}">
        <p14:creationId xmlns:p14="http://schemas.microsoft.com/office/powerpoint/2010/main" val="2077682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23"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174" y="273177"/>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23" y="1435113"/>
            <a:ext cx="3008313" cy="4691063"/>
          </a:xfrm>
        </p:spPr>
        <p:txBody>
          <a:bodyPr/>
          <a:lstStyle>
            <a:lvl1pPr marL="0" indent="0">
              <a:buNone/>
              <a:defRPr sz="1400"/>
            </a:lvl1pPr>
            <a:lvl2pPr marL="453602" indent="0">
              <a:buNone/>
              <a:defRPr sz="1200"/>
            </a:lvl2pPr>
            <a:lvl3pPr marL="907210" indent="0">
              <a:buNone/>
              <a:defRPr sz="1000"/>
            </a:lvl3pPr>
            <a:lvl4pPr marL="1360822" indent="0">
              <a:buNone/>
              <a:defRPr sz="800"/>
            </a:lvl4pPr>
            <a:lvl5pPr marL="1814411" indent="0">
              <a:buNone/>
              <a:defRPr sz="800"/>
            </a:lvl5pPr>
            <a:lvl6pPr marL="2268025" indent="0">
              <a:buNone/>
              <a:defRPr sz="800"/>
            </a:lvl6pPr>
            <a:lvl7pPr marL="2721641" indent="0">
              <a:buNone/>
              <a:defRPr sz="800"/>
            </a:lvl7pPr>
            <a:lvl8pPr marL="3175265" indent="0">
              <a:buNone/>
              <a:defRPr sz="800"/>
            </a:lvl8pPr>
            <a:lvl9pPr marL="3628844" indent="0">
              <a:buNone/>
              <a:defRPr sz="8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sz="1800"/>
            </a:lvl1pPr>
          </a:lstStyle>
          <a:p>
            <a:pPr>
              <a:defRPr/>
            </a:pPr>
            <a:fld id="{C36A89E2-3B58-4D27-9FD2-F283B30F624B}" type="datetime1">
              <a:rPr lang="en-US"/>
              <a:pPr>
                <a:defRPr/>
              </a:pPr>
              <a:t>5/15/2014</a:t>
            </a:fld>
            <a:endParaRPr lang="en-US"/>
          </a:p>
        </p:txBody>
      </p:sp>
      <p:sp>
        <p:nvSpPr>
          <p:cNvPr id="6"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7" name="Rectangle 6"/>
          <p:cNvSpPr>
            <a:spLocks noGrp="1" noChangeArrowheads="1"/>
          </p:cNvSpPr>
          <p:nvPr>
            <p:ph type="sldNum" sz="quarter" idx="12"/>
          </p:nvPr>
        </p:nvSpPr>
        <p:spPr/>
        <p:txBody>
          <a:bodyPr/>
          <a:lstStyle>
            <a:lvl1pPr>
              <a:defRPr sz="1800"/>
            </a:lvl1pPr>
          </a:lstStyle>
          <a:p>
            <a:pPr>
              <a:defRPr/>
            </a:pPr>
            <a:fld id="{A769796C-586B-9242-B2B7-34B26C49E24B}" type="slidenum">
              <a:rPr lang="en-US"/>
              <a:pPr>
                <a:defRPr/>
              </a:pPr>
              <a:t>‹#›</a:t>
            </a:fld>
            <a:endParaRPr lang="en-US"/>
          </a:p>
        </p:txBody>
      </p:sp>
    </p:spTree>
    <p:extLst>
      <p:ext uri="{BB962C8B-B14F-4D97-AF65-F5344CB8AC3E}">
        <p14:creationId xmlns:p14="http://schemas.microsoft.com/office/powerpoint/2010/main" val="254040505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3602" indent="0">
              <a:buNone/>
              <a:defRPr sz="2800"/>
            </a:lvl2pPr>
            <a:lvl3pPr marL="907210" indent="0">
              <a:buNone/>
              <a:defRPr sz="2400"/>
            </a:lvl3pPr>
            <a:lvl4pPr marL="1360822" indent="0">
              <a:buNone/>
              <a:defRPr sz="2000"/>
            </a:lvl4pPr>
            <a:lvl5pPr marL="1814411" indent="0">
              <a:buNone/>
              <a:defRPr sz="2000"/>
            </a:lvl5pPr>
            <a:lvl6pPr marL="2268025" indent="0">
              <a:buNone/>
              <a:defRPr sz="2000"/>
            </a:lvl6pPr>
            <a:lvl7pPr marL="2721641" indent="0">
              <a:buNone/>
              <a:defRPr sz="2000"/>
            </a:lvl7pPr>
            <a:lvl8pPr marL="3175265" indent="0">
              <a:buNone/>
              <a:defRPr sz="2000"/>
            </a:lvl8pPr>
            <a:lvl9pPr marL="3628844" indent="0">
              <a:buNone/>
              <a:defRPr sz="2000"/>
            </a:lvl9pPr>
          </a:lstStyle>
          <a:p>
            <a:pPr lvl="0"/>
            <a:endParaRPr lang="en-US" noProof="0" smtClean="0"/>
          </a:p>
        </p:txBody>
      </p:sp>
      <p:sp>
        <p:nvSpPr>
          <p:cNvPr id="4" name="Text Placeholder 3"/>
          <p:cNvSpPr>
            <a:spLocks noGrp="1"/>
          </p:cNvSpPr>
          <p:nvPr>
            <p:ph type="body" sz="half" idx="2"/>
          </p:nvPr>
        </p:nvSpPr>
        <p:spPr>
          <a:xfrm>
            <a:off x="1792288" y="5367464"/>
            <a:ext cx="5486400" cy="804863"/>
          </a:xfrm>
        </p:spPr>
        <p:txBody>
          <a:bodyPr/>
          <a:lstStyle>
            <a:lvl1pPr marL="0" indent="0">
              <a:buNone/>
              <a:defRPr sz="1400"/>
            </a:lvl1pPr>
            <a:lvl2pPr marL="453602" indent="0">
              <a:buNone/>
              <a:defRPr sz="1200"/>
            </a:lvl2pPr>
            <a:lvl3pPr marL="907210" indent="0">
              <a:buNone/>
              <a:defRPr sz="1000"/>
            </a:lvl3pPr>
            <a:lvl4pPr marL="1360822" indent="0">
              <a:buNone/>
              <a:defRPr sz="800"/>
            </a:lvl4pPr>
            <a:lvl5pPr marL="1814411" indent="0">
              <a:buNone/>
              <a:defRPr sz="800"/>
            </a:lvl5pPr>
            <a:lvl6pPr marL="2268025" indent="0">
              <a:buNone/>
              <a:defRPr sz="800"/>
            </a:lvl6pPr>
            <a:lvl7pPr marL="2721641" indent="0">
              <a:buNone/>
              <a:defRPr sz="800"/>
            </a:lvl7pPr>
            <a:lvl8pPr marL="3175265" indent="0">
              <a:buNone/>
              <a:defRPr sz="800"/>
            </a:lvl8pPr>
            <a:lvl9pPr marL="3628844" indent="0">
              <a:buNone/>
              <a:defRPr sz="8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sz="1800"/>
            </a:lvl1pPr>
          </a:lstStyle>
          <a:p>
            <a:pPr>
              <a:defRPr/>
            </a:pPr>
            <a:fld id="{E7CC44F6-32B7-4666-A591-A060EFA5F83F}" type="datetime1">
              <a:rPr lang="en-US"/>
              <a:pPr>
                <a:defRPr/>
              </a:pPr>
              <a:t>5/15/2014</a:t>
            </a:fld>
            <a:endParaRPr lang="en-US"/>
          </a:p>
        </p:txBody>
      </p:sp>
      <p:sp>
        <p:nvSpPr>
          <p:cNvPr id="6"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7" name="Rectangle 6"/>
          <p:cNvSpPr>
            <a:spLocks noGrp="1" noChangeArrowheads="1"/>
          </p:cNvSpPr>
          <p:nvPr>
            <p:ph type="sldNum" sz="quarter" idx="12"/>
          </p:nvPr>
        </p:nvSpPr>
        <p:spPr/>
        <p:txBody>
          <a:bodyPr/>
          <a:lstStyle>
            <a:lvl1pPr>
              <a:defRPr sz="1800"/>
            </a:lvl1pPr>
          </a:lstStyle>
          <a:p>
            <a:pPr>
              <a:defRPr/>
            </a:pPr>
            <a:fld id="{4609E1CD-67FC-E24B-9435-56C26EEBBBD4}" type="slidenum">
              <a:rPr lang="en-US"/>
              <a:pPr>
                <a:defRPr/>
              </a:pPr>
              <a:t>‹#›</a:t>
            </a:fld>
            <a:endParaRPr lang="en-US"/>
          </a:p>
        </p:txBody>
      </p:sp>
    </p:spTree>
    <p:extLst>
      <p:ext uri="{BB962C8B-B14F-4D97-AF65-F5344CB8AC3E}">
        <p14:creationId xmlns:p14="http://schemas.microsoft.com/office/powerpoint/2010/main" val="9923491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800"/>
            </a:lvl1pPr>
          </a:lstStyle>
          <a:p>
            <a:pPr>
              <a:defRPr/>
            </a:pPr>
            <a:fld id="{55FFFE41-1CB1-4EAD-8B8F-B34767547F34}" type="datetime1">
              <a:rPr lang="en-US"/>
              <a:pPr>
                <a:defRPr/>
              </a:pPr>
              <a:t>5/15/2014</a:t>
            </a:fld>
            <a:endParaRPr lang="en-US"/>
          </a:p>
        </p:txBody>
      </p:sp>
      <p:sp>
        <p:nvSpPr>
          <p:cNvPr id="5"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6" name="Rectangle 6"/>
          <p:cNvSpPr>
            <a:spLocks noGrp="1" noChangeArrowheads="1"/>
          </p:cNvSpPr>
          <p:nvPr>
            <p:ph type="sldNum" sz="quarter" idx="12"/>
          </p:nvPr>
        </p:nvSpPr>
        <p:spPr/>
        <p:txBody>
          <a:bodyPr/>
          <a:lstStyle>
            <a:lvl1pPr>
              <a:defRPr sz="1800"/>
            </a:lvl1pPr>
          </a:lstStyle>
          <a:p>
            <a:pPr>
              <a:defRPr/>
            </a:pPr>
            <a:fld id="{2FF25017-DE2C-E04E-9AA1-8F9DB5594BBA}" type="slidenum">
              <a:rPr lang="en-US"/>
              <a:pPr>
                <a:defRPr/>
              </a:pPr>
              <a:t>‹#›</a:t>
            </a:fld>
            <a:endParaRPr lang="en-US"/>
          </a:p>
        </p:txBody>
      </p:sp>
    </p:spTree>
    <p:extLst>
      <p:ext uri="{BB962C8B-B14F-4D97-AF65-F5344CB8AC3E}">
        <p14:creationId xmlns:p14="http://schemas.microsoft.com/office/powerpoint/2010/main" val="41120616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11"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11"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p:txBody>
          <a:bodyPr/>
          <a:lstStyle>
            <a:lvl1pPr>
              <a:defRPr sz="1800"/>
            </a:lvl1pPr>
          </a:lstStyle>
          <a:p>
            <a:pPr>
              <a:defRPr/>
            </a:pPr>
            <a:fld id="{FBCE963A-0B30-4F91-88C7-867B10239BC4}" type="datetime1">
              <a:rPr lang="en-US"/>
              <a:pPr>
                <a:defRPr/>
              </a:pPr>
              <a:t>5/15/2014</a:t>
            </a:fld>
            <a:endParaRPr lang="en-US"/>
          </a:p>
        </p:txBody>
      </p:sp>
      <p:sp>
        <p:nvSpPr>
          <p:cNvPr id="5" name="Rectangle 5"/>
          <p:cNvSpPr>
            <a:spLocks noGrp="1" noChangeArrowheads="1"/>
          </p:cNvSpPr>
          <p:nvPr>
            <p:ph type="ftr" sz="quarter" idx="11"/>
          </p:nvPr>
        </p:nvSpPr>
        <p:spPr/>
        <p:txBody>
          <a:bodyPr/>
          <a:lstStyle>
            <a:lvl1pPr>
              <a:defRPr sz="1800"/>
            </a:lvl1pPr>
          </a:lstStyle>
          <a:p>
            <a:pPr>
              <a:defRPr/>
            </a:pPr>
            <a:r>
              <a:rPr lang="en-US"/>
              <a:t>Tagg</a:t>
            </a:r>
          </a:p>
        </p:txBody>
      </p:sp>
      <p:sp>
        <p:nvSpPr>
          <p:cNvPr id="6" name="Rectangle 6"/>
          <p:cNvSpPr>
            <a:spLocks noGrp="1" noChangeArrowheads="1"/>
          </p:cNvSpPr>
          <p:nvPr>
            <p:ph type="sldNum" sz="quarter" idx="12"/>
          </p:nvPr>
        </p:nvSpPr>
        <p:spPr/>
        <p:txBody>
          <a:bodyPr/>
          <a:lstStyle>
            <a:lvl1pPr>
              <a:defRPr sz="1800"/>
            </a:lvl1pPr>
          </a:lstStyle>
          <a:p>
            <a:pPr>
              <a:defRPr/>
            </a:pPr>
            <a:fld id="{6D68EA93-5B81-2E46-AC21-8AE1A6DA4ECC}" type="slidenum">
              <a:rPr lang="en-US"/>
              <a:pPr>
                <a:defRPr/>
              </a:pPr>
              <a:t>‹#›</a:t>
            </a:fld>
            <a:endParaRPr lang="en-US"/>
          </a:p>
        </p:txBody>
      </p:sp>
    </p:spTree>
    <p:extLst>
      <p:ext uri="{BB962C8B-B14F-4D97-AF65-F5344CB8AC3E}">
        <p14:creationId xmlns:p14="http://schemas.microsoft.com/office/powerpoint/2010/main" val="2588416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dirty="0" smtClean="0"/>
              <a:t>Click to edit Master title style</a:t>
            </a:r>
            <a:endParaRPr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fontAlgn="base">
              <a:spcBef>
                <a:spcPct val="0"/>
              </a:spcBef>
              <a:spcAft>
                <a:spcPct val="0"/>
              </a:spcAft>
              <a:defRPr sz="2000">
                <a:solidFill>
                  <a:srgbClr val="FFFFFF"/>
                </a:solidFill>
                <a:ea typeface="ＭＳ Ｐゴシック" charset="0"/>
                <a:cs typeface="ＭＳ Ｐゴシック" charset="0"/>
              </a:defRPr>
            </a:lvl1pPr>
          </a:lstStyle>
          <a:p>
            <a:pPr>
              <a:defRPr/>
            </a:pPr>
            <a:fld id="{743653DA-8BF4-4869-96FE-9BCF43372D46}" type="datetime8">
              <a:rPr lang="en-US"/>
              <a:pPr>
                <a:defRPr/>
              </a:pPr>
              <a:t>5/15/2014 1:38 AM</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fontAlgn="base">
              <a:spcBef>
                <a:spcPct val="0"/>
              </a:spcBef>
              <a:spcAft>
                <a:spcPct val="0"/>
              </a:spcAft>
              <a:defRPr>
                <a:solidFill>
                  <a:srgbClr val="EBDDC3"/>
                </a:solidFill>
                <a:ea typeface="ＭＳ Ｐゴシック" charset="0"/>
                <a:cs typeface="ＭＳ Ｐゴシック" charset="0"/>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fontAlgn="base">
              <a:spcBef>
                <a:spcPct val="0"/>
              </a:spcBef>
              <a:spcAft>
                <a:spcPct val="0"/>
              </a:spcAft>
              <a:defRPr sz="1400">
                <a:solidFill>
                  <a:srgbClr val="EBDDC3"/>
                </a:solidFill>
                <a:ea typeface="ＭＳ Ｐゴシック" charset="0"/>
                <a:cs typeface="ＭＳ Ｐゴシック" charset="0"/>
              </a:defRPr>
            </a:lvl1pPr>
          </a:lstStyle>
          <a:p>
            <a:pPr>
              <a:defRPr/>
            </a:pPr>
            <a:fld id="{A969587E-6FE1-8440-A12E-86296B8593E6}" type="slidenum">
              <a:rPr lang="en-US"/>
              <a:pPr>
                <a:defRPr/>
              </a:pPr>
              <a:t>‹#›</a:t>
            </a:fld>
            <a:endParaRPr lang="en-US"/>
          </a:p>
        </p:txBody>
      </p:sp>
    </p:spTree>
    <p:extLst>
      <p:ext uri="{BB962C8B-B14F-4D97-AF65-F5344CB8AC3E}">
        <p14:creationId xmlns:p14="http://schemas.microsoft.com/office/powerpoint/2010/main" val="1298601437"/>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EFF6F9-8573-4701-9C45-46879F2285AE}" type="datetimeFigureOut">
              <a:rPr lang="en-US" smtClean="0"/>
              <a:t>5/15/2014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168247207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3"/>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fld id="{B7129108-AC8D-4212-9283-60D9E99BF07A}" type="datetime8">
              <a:rPr lang="en-US"/>
              <a:pPr>
                <a:defRPr/>
              </a:pPr>
              <a:t>5/15/2014 1:38 AM</a:t>
            </a:fld>
            <a:endParaRPr lang="en-US"/>
          </a:p>
        </p:txBody>
      </p:sp>
      <p:sp>
        <p:nvSpPr>
          <p:cNvPr id="4" name="Footer Placeholder 4"/>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5"/>
          <p:cNvSpPr>
            <a:spLocks noGrp="1"/>
          </p:cNvSpPr>
          <p:nvPr>
            <p:ph type="sldNum" sz="quarter" idx="12"/>
          </p:nvPr>
        </p:nvSpPr>
        <p:spPr>
          <a:xfrm>
            <a:off x="0" y="685800"/>
            <a:ext cx="533400" cy="244475"/>
          </a:xfrm>
        </p:spPr>
        <p:txBody>
          <a:bodyPr/>
          <a:lstStyle>
            <a:lvl1pPr fontAlgn="base">
              <a:spcBef>
                <a:spcPct val="0"/>
              </a:spcBef>
              <a:spcAft>
                <a:spcPct val="0"/>
              </a:spcAft>
              <a:defRPr sz="1400">
                <a:solidFill>
                  <a:srgbClr val="FFFFFF"/>
                </a:solidFill>
                <a:ea typeface="ＭＳ Ｐゴシック" charset="0"/>
                <a:cs typeface="ＭＳ Ｐゴシック" charset="0"/>
              </a:defRPr>
            </a:lvl1pPr>
          </a:lstStyle>
          <a:p>
            <a:pPr>
              <a:defRPr/>
            </a:pPr>
            <a:fld id="{1D91B462-EFB6-A245-8131-42EA6053483A}" type="slidenum">
              <a:rPr lang="en-US"/>
              <a:pPr>
                <a:defRPr/>
              </a:pPr>
              <a:t>‹#›</a:t>
            </a:fld>
            <a:endParaRPr lang="en-US"/>
          </a:p>
        </p:txBody>
      </p:sp>
    </p:spTree>
    <p:extLst>
      <p:ext uri="{BB962C8B-B14F-4D97-AF65-F5344CB8AC3E}">
        <p14:creationId xmlns:p14="http://schemas.microsoft.com/office/powerpoint/2010/main" val="375261816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DED3D3-6235-4F4C-B439-DF277FB555A7}" type="datetime8">
              <a:rPr lang="en-US"/>
              <a:pPr>
                <a:defRPr/>
              </a:pPr>
              <a:t>5/15/2014 1:38 AM</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fontAlgn="base">
              <a:spcBef>
                <a:spcPct val="0"/>
              </a:spcBef>
              <a:spcAft>
                <a:spcPct val="0"/>
              </a:spcAft>
              <a:defRPr sz="2400">
                <a:solidFill>
                  <a:srgbClr val="FFFFFF"/>
                </a:solidFill>
                <a:ea typeface="ＭＳ Ｐゴシック" charset="0"/>
                <a:cs typeface="ＭＳ Ｐゴシック" charset="0"/>
              </a:defRPr>
            </a:lvl1pPr>
          </a:lstStyle>
          <a:p>
            <a:pPr>
              <a:defRPr/>
            </a:pPr>
            <a:fld id="{B37BD673-29AE-A24D-933C-896C2C162BB8}" type="slidenum">
              <a:rPr lang="en-US"/>
              <a:pPr>
                <a:defRPr/>
              </a:pPr>
              <a:t>‹#›</a:t>
            </a:fld>
            <a:endParaRPr lang="en-US"/>
          </a:p>
        </p:txBody>
      </p:sp>
      <p:sp>
        <p:nvSpPr>
          <p:cNvPr id="9" name="Footer Placeholder 13"/>
          <p:cNvSpPr>
            <a:spLocks noGrp="1"/>
          </p:cNvSpPr>
          <p:nvPr>
            <p:ph type="ftr" sz="quarter" idx="12"/>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462613324"/>
      </p:ext>
    </p:extLst>
  </p:cSld>
  <p:clrMapOvr>
    <a:overrideClrMapping bg1="lt1" tx1="dk1" bg2="lt2" tx2="dk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fontAlgn="base">
              <a:spcBef>
                <a:spcPct val="0"/>
              </a:spcBef>
              <a:spcAft>
                <a:spcPct val="0"/>
              </a:spcAft>
              <a:defRPr>
                <a:ea typeface="ＭＳ Ｐゴシック" charset="0"/>
                <a:cs typeface="ＭＳ Ｐゴシック" charset="0"/>
              </a:defRPr>
            </a:lvl1pPr>
          </a:lstStyle>
          <a:p>
            <a:pPr>
              <a:defRPr/>
            </a:pPr>
            <a:fld id="{3B5F1E3E-4B2F-4895-B65E-28B2E64F39F6}" type="datetime8">
              <a:rPr lang="en-US"/>
              <a:pPr>
                <a:defRPr/>
              </a:pPr>
              <a:t>5/15/2014 1:38 AM</a:t>
            </a:fld>
            <a:endParaRPr lang="en-US"/>
          </a:p>
        </p:txBody>
      </p:sp>
      <p:sp>
        <p:nvSpPr>
          <p:cNvPr id="6" name="Slide Number Placeholder 9"/>
          <p:cNvSpPr>
            <a:spLocks noGrp="1"/>
          </p:cNvSpPr>
          <p:nvPr>
            <p:ph type="sldNum" sz="quarter" idx="11"/>
          </p:nvPr>
        </p:nvSpPr>
        <p:spPr/>
        <p:txBody>
          <a:bodyPr rtlCol="0"/>
          <a:lstStyle>
            <a:lvl1pPr fontAlgn="base">
              <a:spcBef>
                <a:spcPct val="0"/>
              </a:spcBef>
              <a:spcAft>
                <a:spcPct val="0"/>
              </a:spcAft>
              <a:defRPr sz="1400">
                <a:solidFill>
                  <a:srgbClr val="FFFFFF"/>
                </a:solidFill>
                <a:ea typeface="ＭＳ Ｐゴシック" charset="0"/>
                <a:cs typeface="ＭＳ Ｐゴシック" charset="0"/>
              </a:defRPr>
            </a:lvl1pPr>
          </a:lstStyle>
          <a:p>
            <a:pPr>
              <a:defRPr/>
            </a:pPr>
            <a:fld id="{8DACD87F-6FE3-A045-9A21-7E4017B9D14C}" type="slidenum">
              <a:rPr lang="en-US"/>
              <a:pPr>
                <a:defRPr/>
              </a:pPr>
              <a:t>‹#›</a:t>
            </a:fld>
            <a:endParaRPr lang="en-US"/>
          </a:p>
        </p:txBody>
      </p:sp>
      <p:sp>
        <p:nvSpPr>
          <p:cNvPr id="7" name="Footer Placeholder 11"/>
          <p:cNvSpPr>
            <a:spLocks noGrp="1"/>
          </p:cNvSpPr>
          <p:nvPr>
            <p:ph type="ftr" sz="quarter" idx="12"/>
          </p:nvPr>
        </p:nvSpPr>
        <p:spPr/>
        <p:txBody>
          <a:bodyPr rtlCol="0"/>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15921650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fontAlgn="base">
              <a:spcBef>
                <a:spcPct val="0"/>
              </a:spcBef>
              <a:spcAft>
                <a:spcPct val="0"/>
              </a:spcAft>
              <a:defRPr>
                <a:ea typeface="ＭＳ Ｐゴシック" charset="0"/>
                <a:cs typeface="ＭＳ Ｐゴシック" charset="0"/>
              </a:defRPr>
            </a:lvl1pPr>
          </a:lstStyle>
          <a:p>
            <a:pPr>
              <a:defRPr/>
            </a:pPr>
            <a:fld id="{63085435-8225-4333-BFFA-0096413F0D76}" type="datetime8">
              <a:rPr lang="en-US"/>
              <a:pPr>
                <a:defRPr/>
              </a:pPr>
              <a:t>5/15/2014 1:38 AM</a:t>
            </a:fld>
            <a:endParaRPr lang="en-US"/>
          </a:p>
        </p:txBody>
      </p:sp>
      <p:sp>
        <p:nvSpPr>
          <p:cNvPr id="8" name="Slide Number Placeholder 11"/>
          <p:cNvSpPr>
            <a:spLocks noGrp="1"/>
          </p:cNvSpPr>
          <p:nvPr>
            <p:ph type="sldNum" sz="quarter" idx="11"/>
          </p:nvPr>
        </p:nvSpPr>
        <p:spPr/>
        <p:txBody>
          <a:bodyPr rtlCol="0"/>
          <a:lstStyle>
            <a:lvl1pPr fontAlgn="base">
              <a:spcBef>
                <a:spcPct val="0"/>
              </a:spcBef>
              <a:spcAft>
                <a:spcPct val="0"/>
              </a:spcAft>
              <a:defRPr sz="1400">
                <a:solidFill>
                  <a:srgbClr val="FFFFFF"/>
                </a:solidFill>
                <a:ea typeface="ＭＳ Ｐゴシック" charset="0"/>
                <a:cs typeface="ＭＳ Ｐゴシック" charset="0"/>
              </a:defRPr>
            </a:lvl1pPr>
          </a:lstStyle>
          <a:p>
            <a:pPr>
              <a:defRPr/>
            </a:pPr>
            <a:fld id="{CF7FC71F-E5C2-1141-BC08-02EC56CB0CD6}" type="slidenum">
              <a:rPr lang="en-US"/>
              <a:pPr>
                <a:defRPr/>
              </a:pPr>
              <a:t>‹#›</a:t>
            </a:fld>
            <a:endParaRPr lang="en-US"/>
          </a:p>
        </p:txBody>
      </p:sp>
      <p:sp>
        <p:nvSpPr>
          <p:cNvPr id="9" name="Footer Placeholder 13"/>
          <p:cNvSpPr>
            <a:spLocks noGrp="1"/>
          </p:cNvSpPr>
          <p:nvPr>
            <p:ph type="ftr" sz="quarter" idx="12"/>
          </p:nvPr>
        </p:nvSpPr>
        <p:spPr/>
        <p:txBody>
          <a:bodyPr rtlCol="0"/>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367138067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fld id="{0783C494-2A87-468C-A21B-CB14FB9ABB00}" type="datetime8">
              <a:rPr lang="en-US"/>
              <a:pPr>
                <a:defRPr/>
              </a:pPr>
              <a:t>5/15/2014 1:38 AM</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fontAlgn="base">
              <a:spcBef>
                <a:spcPct val="0"/>
              </a:spcBef>
              <a:spcAft>
                <a:spcPct val="0"/>
              </a:spcAft>
              <a:defRPr sz="1400">
                <a:solidFill>
                  <a:srgbClr val="FFFFFF"/>
                </a:solidFill>
                <a:ea typeface="ＭＳ Ｐゴシック" charset="0"/>
                <a:cs typeface="ＭＳ Ｐゴシック" charset="0"/>
              </a:defRPr>
            </a:lvl1pPr>
          </a:lstStyle>
          <a:p>
            <a:pPr>
              <a:defRPr/>
            </a:pPr>
            <a:fld id="{C4CD7A18-251E-F348-ACC3-45D4595BB39D}" type="slidenum">
              <a:rPr lang="en-US"/>
              <a:pPr>
                <a:defRPr/>
              </a:pPr>
              <a:t>‹#›</a:t>
            </a:fld>
            <a:endParaRPr lang="en-US"/>
          </a:p>
        </p:txBody>
      </p:sp>
    </p:spTree>
    <p:extLst>
      <p:ext uri="{BB962C8B-B14F-4D97-AF65-F5344CB8AC3E}">
        <p14:creationId xmlns:p14="http://schemas.microsoft.com/office/powerpoint/2010/main" val="40488123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fld id="{9A180FA0-5B31-4864-A2BB-719EA5A679C6}" type="datetime8">
              <a:rPr lang="en-US"/>
              <a:pPr>
                <a:defRPr/>
              </a:pPr>
              <a:t>5/15/2014 1:38 AM</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fontAlgn="base">
              <a:spcBef>
                <a:spcPct val="0"/>
              </a:spcBef>
              <a:spcAft>
                <a:spcPct val="0"/>
              </a:spcAft>
              <a:defRPr sz="1400">
                <a:solidFill>
                  <a:srgbClr val="775F55"/>
                </a:solidFill>
                <a:ea typeface="ＭＳ Ｐゴシック" charset="0"/>
                <a:cs typeface="ＭＳ Ｐゴシック" charset="0"/>
              </a:defRPr>
            </a:lvl1pPr>
          </a:lstStyle>
          <a:p>
            <a:pPr>
              <a:defRPr/>
            </a:pPr>
            <a:fld id="{AB1B4BF6-9D0C-1C40-838D-FB4E53452DB4}" type="slidenum">
              <a:rPr lang="en-US"/>
              <a:pPr>
                <a:defRPr/>
              </a:pPr>
              <a:t>‹#›</a:t>
            </a:fld>
            <a:endParaRPr lang="en-US"/>
          </a:p>
        </p:txBody>
      </p:sp>
    </p:spTree>
    <p:extLst>
      <p:ext uri="{BB962C8B-B14F-4D97-AF65-F5344CB8AC3E}">
        <p14:creationId xmlns:p14="http://schemas.microsoft.com/office/powerpoint/2010/main" val="309802453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fld id="{4BECC0C8-36B8-442A-833D-B6AACE86BB77}" type="datetime8">
              <a:rPr lang="en-US"/>
              <a:pPr>
                <a:defRPr/>
              </a:pPr>
              <a:t>5/15/2014 1:38 AM</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fontAlgn="base">
              <a:spcBef>
                <a:spcPct val="0"/>
              </a:spcBef>
              <a:spcAft>
                <a:spcPct val="0"/>
              </a:spcAft>
              <a:defRPr sz="1400">
                <a:solidFill>
                  <a:srgbClr val="FFFFFF"/>
                </a:solidFill>
                <a:ea typeface="ＭＳ Ｐゴシック" charset="0"/>
                <a:cs typeface="ＭＳ Ｐゴシック" charset="0"/>
              </a:defRPr>
            </a:lvl1pPr>
          </a:lstStyle>
          <a:p>
            <a:pPr>
              <a:defRPr/>
            </a:pPr>
            <a:fld id="{57922CA9-3DBD-1D42-9ED3-8C598AABC1B0}" type="slidenum">
              <a:rPr lang="en-US"/>
              <a:pPr>
                <a:defRPr/>
              </a:pPr>
              <a:t>‹#›</a:t>
            </a:fld>
            <a:endParaRPr lang="en-US"/>
          </a:p>
        </p:txBody>
      </p:sp>
    </p:spTree>
    <p:extLst>
      <p:ext uri="{BB962C8B-B14F-4D97-AF65-F5344CB8AC3E}">
        <p14:creationId xmlns:p14="http://schemas.microsoft.com/office/powerpoint/2010/main" val="6026322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a:p>
        </p:txBody>
      </p:sp>
      <p:sp>
        <p:nvSpPr>
          <p:cNvPr id="9" name="Date Placeholder 11"/>
          <p:cNvSpPr>
            <a:spLocks noGrp="1"/>
          </p:cNvSpPr>
          <p:nvPr>
            <p:ph type="dt" sz="half" idx="10"/>
          </p:nvPr>
        </p:nvSpPr>
        <p:spPr>
          <a:xfrm>
            <a:off x="6248400" y="6248400"/>
            <a:ext cx="2667000" cy="365125"/>
          </a:xfrm>
        </p:spPr>
        <p:txBody>
          <a:bodyPr rtlCol="0"/>
          <a:lstStyle>
            <a:lvl1pPr fontAlgn="base">
              <a:spcBef>
                <a:spcPct val="0"/>
              </a:spcBef>
              <a:spcAft>
                <a:spcPct val="0"/>
              </a:spcAft>
              <a:defRPr>
                <a:ea typeface="ＭＳ Ｐゴシック" charset="0"/>
                <a:cs typeface="ＭＳ Ｐゴシック" charset="0"/>
              </a:defRPr>
            </a:lvl1pPr>
          </a:lstStyle>
          <a:p>
            <a:pPr>
              <a:defRPr/>
            </a:pPr>
            <a:fld id="{51E20EC5-AC53-4169-941E-EDF10CD23748}" type="datetime8">
              <a:rPr lang="en-US"/>
              <a:pPr>
                <a:defRPr/>
              </a:pPr>
              <a:t>5/15/2014 1:38 AM</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fontAlgn="base">
              <a:spcBef>
                <a:spcPct val="0"/>
              </a:spcBef>
              <a:spcAft>
                <a:spcPct val="0"/>
              </a:spcAft>
              <a:defRPr sz="2800">
                <a:solidFill>
                  <a:srgbClr val="FFFFFF"/>
                </a:solidFill>
                <a:ea typeface="ＭＳ Ｐゴシック" charset="0"/>
                <a:cs typeface="ＭＳ Ｐゴシック" charset="0"/>
              </a:defRPr>
            </a:lvl1pPr>
          </a:lstStyle>
          <a:p>
            <a:pPr>
              <a:defRPr/>
            </a:pPr>
            <a:fld id="{831D6D9C-4AE3-AA49-9333-27F6FDB43CF0}"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fontAlgn="base">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673356624"/>
      </p:ext>
    </p:extLst>
  </p:cSld>
  <p:clrMapOvr>
    <a:overrideClrMapping bg1="lt1" tx1="dk1" bg2="lt2" tx2="dk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base">
              <a:spcBef>
                <a:spcPct val="0"/>
              </a:spcBef>
              <a:spcAft>
                <a:spcPct val="0"/>
              </a:spcAft>
              <a:defRPr>
                <a:ea typeface="ＭＳ Ｐゴシック" charset="0"/>
                <a:cs typeface="ＭＳ Ｐゴシック" charset="0"/>
              </a:defRPr>
            </a:lvl1pPr>
          </a:lstStyle>
          <a:p>
            <a:pPr>
              <a:defRPr/>
            </a:pPr>
            <a:fld id="{8D3816DF-213E-421B-92D3-C068DBB023D6}" type="datetime8">
              <a:rPr lang="en-US"/>
              <a:pPr>
                <a:defRPr/>
              </a:pPr>
              <a:t>5/15/2014 1:38 AM</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fontAlgn="base">
              <a:spcBef>
                <a:spcPct val="0"/>
              </a:spcBef>
              <a:spcAft>
                <a:spcPct val="0"/>
              </a:spcAft>
              <a:defRPr>
                <a:ea typeface="ＭＳ Ｐゴシック" charset="0"/>
                <a:cs typeface="ＭＳ Ｐゴシック" charset="0"/>
              </a:defRPr>
            </a:lvl1pPr>
          </a:lstStyle>
          <a:p>
            <a:pPr>
              <a:defRPr/>
            </a:pPr>
            <a:fld id="{7551AA76-0F67-824D-839F-5B9365F06BE8}" type="slidenum">
              <a:rPr lang="en-US"/>
              <a:pPr>
                <a:defRPr/>
              </a:pPr>
              <a:t>‹#›</a:t>
            </a:fld>
            <a:endParaRPr lang="en-US" sz="1400">
              <a:solidFill>
                <a:srgbClr val="FFFFFF"/>
              </a:solidFill>
            </a:endParaRPr>
          </a:p>
        </p:txBody>
      </p:sp>
    </p:spTree>
    <p:extLst>
      <p:ext uri="{BB962C8B-B14F-4D97-AF65-F5344CB8AC3E}">
        <p14:creationId xmlns:p14="http://schemas.microsoft.com/office/powerpoint/2010/main" val="212971769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fontAlgn="base">
              <a:spcBef>
                <a:spcPct val="0"/>
              </a:spcBef>
              <a:spcAft>
                <a:spcPct val="0"/>
              </a:spcAft>
              <a:defRPr>
                <a:ea typeface="ＭＳ Ｐゴシック" charset="0"/>
                <a:cs typeface="ＭＳ Ｐゴシック" charset="0"/>
              </a:defRPr>
            </a:lvl1pPr>
          </a:lstStyle>
          <a:p>
            <a:pPr>
              <a:defRPr/>
            </a:pPr>
            <a:fld id="{8D3816DF-213E-421B-92D3-C068DBB023D6}" type="datetime8">
              <a:rPr lang="en-US"/>
              <a:pPr>
                <a:defRPr/>
              </a:pPr>
              <a:t>5/15/2014 1:38 AM</a:t>
            </a:fld>
            <a:endParaRPr lang="en-US"/>
          </a:p>
        </p:txBody>
      </p:sp>
      <p:sp>
        <p:nvSpPr>
          <p:cNvPr id="8" name="Footer Placeholder 4"/>
          <p:cNvSpPr>
            <a:spLocks noGrp="1"/>
          </p:cNvSpPr>
          <p:nvPr>
            <p:ph type="ftr" sz="quarter" idx="11"/>
          </p:nvPr>
        </p:nvSpPr>
        <p:spPr>
          <a:xfrm>
            <a:off x="457200" y="6248400"/>
            <a:ext cx="5573713" cy="365125"/>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fontAlgn="base">
              <a:spcBef>
                <a:spcPct val="0"/>
              </a:spcBef>
              <a:spcAft>
                <a:spcPct val="0"/>
              </a:spcAft>
              <a:defRPr>
                <a:ea typeface="ＭＳ Ｐゴシック" charset="0"/>
                <a:cs typeface="ＭＳ Ｐゴシック" charset="0"/>
              </a:defRPr>
            </a:lvl1pPr>
          </a:lstStyle>
          <a:p>
            <a:pPr>
              <a:defRPr/>
            </a:pPr>
            <a:fld id="{09E5C030-9902-E64B-8293-BB0FDE314CC2}" type="slidenum">
              <a:rPr lang="en-US"/>
              <a:pPr>
                <a:defRPr/>
              </a:pPr>
              <a:t>‹#›</a:t>
            </a:fld>
            <a:endParaRPr lang="en-US" sz="1400">
              <a:solidFill>
                <a:srgbClr val="FFFFFF"/>
              </a:solidFill>
            </a:endParaRPr>
          </a:p>
        </p:txBody>
      </p:sp>
    </p:spTree>
    <p:extLst>
      <p:ext uri="{BB962C8B-B14F-4D97-AF65-F5344CB8AC3E}">
        <p14:creationId xmlns:p14="http://schemas.microsoft.com/office/powerpoint/2010/main" val="1591905865"/>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EFF6F9-8573-4701-9C45-46879F2285AE}" type="datetimeFigureOut">
              <a:rPr lang="en-US" smtClean="0"/>
              <a:t>5/15/2014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D0AD-241B-4A70-94AF-57D24745A702}" type="slidenum">
              <a:rPr lang="en-US" smtClean="0"/>
              <a:t>‹#›</a:t>
            </a:fld>
            <a:endParaRPr lang="en-US"/>
          </a:p>
        </p:txBody>
      </p:sp>
    </p:spTree>
    <p:extLst>
      <p:ext uri="{BB962C8B-B14F-4D97-AF65-F5344CB8AC3E}">
        <p14:creationId xmlns:p14="http://schemas.microsoft.com/office/powerpoint/2010/main" val="336015709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1328738" y="1295400"/>
            <a:ext cx="6486525" cy="3152775"/>
          </a:xfrm>
          <a:prstGeom prst="rect">
            <a:avLst/>
          </a:prstGeom>
          <a:ln w="3175">
            <a:solidFill>
              <a:schemeClr val="bg1"/>
            </a:solidFill>
          </a:ln>
          <a:effectLst>
            <a:outerShdw blurRad="63500" sx="100500" sy="100500" algn="ctr" rotWithShape="0">
              <a:prstClr val="black">
                <a:alpha val="50000"/>
              </a:prstClr>
            </a:outerShdw>
          </a:effectLst>
        </p:spPr>
        <p:txBody>
          <a:bodyPr>
            <a:normAutofit/>
          </a:bodyPr>
          <a:lstStyle/>
          <a:p>
            <a:pPr>
              <a:spcBef>
                <a:spcPts val="2000"/>
              </a:spcBef>
              <a:buClr>
                <a:srgbClr val="629DD1">
                  <a:lumMod val="60000"/>
                  <a:lumOff val="40000"/>
                </a:srgbClr>
              </a:buClr>
              <a:buSzPct val="110000"/>
              <a:buFont typeface="Wingdings 2" pitchFamily="18" charset="2"/>
              <a:buNone/>
              <a:defRPr/>
            </a:pPr>
            <a:endParaRPr sz="3200">
              <a:solidFill>
                <a:prstClr val="white">
                  <a:lumMod val="65000"/>
                  <a:lumOff val="35000"/>
                </a:prstClr>
              </a:solidFill>
              <a:latin typeface="News Gothic MT"/>
              <a:ea typeface="ＭＳ Ｐゴシック" charset="0"/>
              <a:cs typeface="ＭＳ Ｐゴシック" charset="0"/>
            </a:endParaRPr>
          </a:p>
        </p:txBody>
      </p:sp>
      <p:sp>
        <p:nvSpPr>
          <p:cNvPr id="2" name="Title 1"/>
          <p:cNvSpPr>
            <a:spLocks noGrp="1"/>
          </p:cNvSpPr>
          <p:nvPr>
            <p:ph type="ctrTitle"/>
          </p:nvPr>
        </p:nvSpPr>
        <p:spPr>
          <a:xfrm>
            <a:off x="1322921" y="1523999"/>
            <a:ext cx="6498158" cy="1724867"/>
          </a:xfrm>
        </p:spPr>
        <p:txBody>
          <a:bodyPr rtlCol="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5"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7AB0090-BA60-154E-9BCB-CA676C7BC2D5}" type="datetimeFigureOut">
              <a:rPr lang="en-US"/>
              <a:pPr>
                <a:defRPr/>
              </a:pPr>
              <a:t>5/15/2014</a:t>
            </a:fld>
            <a:endParaRPr lang="en-US"/>
          </a:p>
        </p:txBody>
      </p:sp>
      <p:sp>
        <p:nvSpPr>
          <p:cNvPr id="6"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27157095-6390-BD40-8BDA-D5A1842411D7}" type="slidenum">
              <a:rPr lang="en-US"/>
              <a:pPr>
                <a:defRPr/>
              </a:pPr>
              <a:t>‹#›</a:t>
            </a:fld>
            <a:endParaRPr lang="en-US"/>
          </a:p>
        </p:txBody>
      </p:sp>
    </p:spTree>
    <p:extLst>
      <p:ext uri="{BB962C8B-B14F-4D97-AF65-F5344CB8AC3E}">
        <p14:creationId xmlns:p14="http://schemas.microsoft.com/office/powerpoint/2010/main" val="2333891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A0D8C25-638C-DF4A-8C98-C52DDC8BAF75}"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E326E14-5A10-F349-93F3-2864E3116FE3}" type="slidenum">
              <a:rPr lang="en-US"/>
              <a:pPr>
                <a:defRPr/>
              </a:pPr>
              <a:t>‹#›</a:t>
            </a:fld>
            <a:endParaRPr lang="en-US"/>
          </a:p>
        </p:txBody>
      </p:sp>
    </p:spTree>
    <p:extLst>
      <p:ext uri="{BB962C8B-B14F-4D97-AF65-F5344CB8AC3E}">
        <p14:creationId xmlns:p14="http://schemas.microsoft.com/office/powerpoint/2010/main" val="889759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noProof="0"/>
          </a:p>
        </p:txBody>
      </p:sp>
      <p:sp>
        <p:nvSpPr>
          <p:cNvPr id="5" name="Date Placeholder 3"/>
          <p:cNvSpPr>
            <a:spLocks noGrp="1"/>
          </p:cNvSpPr>
          <p:nvPr>
            <p:ph type="dt" sz="half" idx="14"/>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E7707C40-A829-704E-A74F-D998781B6311}" type="datetimeFigureOut">
              <a:rPr lang="en-US"/>
              <a:pPr>
                <a:defRPr/>
              </a:pPr>
              <a:t>5/15/2014</a:t>
            </a:fld>
            <a:endParaRPr lang="en-US"/>
          </a:p>
        </p:txBody>
      </p:sp>
      <p:sp>
        <p:nvSpPr>
          <p:cNvPr id="6" name="Footer Placeholder 4"/>
          <p:cNvSpPr>
            <a:spLocks noGrp="1"/>
          </p:cNvSpPr>
          <p:nvPr>
            <p:ph type="ftr" sz="quarter" idx="15"/>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5"/>
          <p:cNvSpPr>
            <a:spLocks noGrp="1"/>
          </p:cNvSpPr>
          <p:nvPr>
            <p:ph type="sldNum" sz="quarter" idx="16"/>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E750BD4-D463-924D-8FC7-C29F893F0624}" type="slidenum">
              <a:rPr lang="en-US"/>
              <a:pPr>
                <a:defRPr/>
              </a:pPr>
              <a:t>‹#›</a:t>
            </a:fld>
            <a:endParaRPr lang="en-US"/>
          </a:p>
        </p:txBody>
      </p:sp>
    </p:spTree>
    <p:extLst>
      <p:ext uri="{BB962C8B-B14F-4D97-AF65-F5344CB8AC3E}">
        <p14:creationId xmlns:p14="http://schemas.microsoft.com/office/powerpoint/2010/main" val="37396175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97E829A1-AC59-5D44-BED5-E908F2AB1ADC}" type="datetimeFigureOut">
              <a:rPr lang="en-US"/>
              <a:pPr>
                <a:defRPr/>
              </a:pPr>
              <a:t>5/15/2014</a:t>
            </a:fld>
            <a:endParaRPr lang="en-US"/>
          </a:p>
        </p:txBody>
      </p:sp>
      <p:sp>
        <p:nvSpPr>
          <p:cNvPr id="5" name="Footer Placeholder 4"/>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2F8A726-08D6-5B4B-A9B0-0FEB0F99D6BF}" type="slidenum">
              <a:rPr lang="en-US"/>
              <a:pPr>
                <a:defRPr/>
              </a:pPr>
              <a:t>‹#›</a:t>
            </a:fld>
            <a:endParaRPr lang="en-US"/>
          </a:p>
        </p:txBody>
      </p:sp>
    </p:spTree>
    <p:extLst>
      <p:ext uri="{BB962C8B-B14F-4D97-AF65-F5344CB8AC3E}">
        <p14:creationId xmlns:p14="http://schemas.microsoft.com/office/powerpoint/2010/main" val="241920189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7E04EDB5-13BC-6D4B-BA8B-5B614F0677AA}"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31BDC8B4-06BC-AA44-A173-6253F5B48A1B}" type="slidenum">
              <a:rPr lang="en-US"/>
              <a:pPr>
                <a:defRPr/>
              </a:pPr>
              <a:t>‹#›</a:t>
            </a:fld>
            <a:endParaRPr lang="en-US"/>
          </a:p>
        </p:txBody>
      </p:sp>
    </p:spTree>
    <p:extLst>
      <p:ext uri="{BB962C8B-B14F-4D97-AF65-F5344CB8AC3E}">
        <p14:creationId xmlns:p14="http://schemas.microsoft.com/office/powerpoint/2010/main" val="1078473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87732E4B-E0DA-3A42-A4CC-5E61F3C97D06}" type="datetimeFigureOut">
              <a:rPr lang="en-US"/>
              <a:pPr>
                <a:defRPr/>
              </a:pPr>
              <a:t>5/15/2014</a:t>
            </a:fld>
            <a:endParaRPr lang="en-US"/>
          </a:p>
        </p:txBody>
      </p:sp>
      <p:sp>
        <p:nvSpPr>
          <p:cNvPr id="8" name="Footer Placeholder 7"/>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C4A184EA-BEF9-D946-AEB2-33AE3D6D850E}" type="slidenum">
              <a:rPr lang="en-US"/>
              <a:pPr>
                <a:defRPr/>
              </a:pPr>
              <a:t>‹#›</a:t>
            </a:fld>
            <a:endParaRPr lang="en-US"/>
          </a:p>
        </p:txBody>
      </p:sp>
    </p:spTree>
    <p:extLst>
      <p:ext uri="{BB962C8B-B14F-4D97-AF65-F5344CB8AC3E}">
        <p14:creationId xmlns:p14="http://schemas.microsoft.com/office/powerpoint/2010/main" val="27650654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B1AFEF93-2AE1-9C42-BD65-0003E6A5D1A3}" type="datetimeFigureOut">
              <a:rPr lang="en-US"/>
              <a:pPr>
                <a:defRPr/>
              </a:pPr>
              <a:t>5/15/2014</a:t>
            </a:fld>
            <a:endParaRPr lang="en-US"/>
          </a:p>
        </p:txBody>
      </p:sp>
      <p:sp>
        <p:nvSpPr>
          <p:cNvPr id="4" name="Footer Placeholder 3"/>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5B366C78-87D6-2E43-BAE0-4FB513BD46E0}" type="slidenum">
              <a:rPr lang="en-US"/>
              <a:pPr>
                <a:defRPr/>
              </a:pPr>
              <a:t>‹#›</a:t>
            </a:fld>
            <a:endParaRPr lang="en-US"/>
          </a:p>
        </p:txBody>
      </p:sp>
    </p:spTree>
    <p:extLst>
      <p:ext uri="{BB962C8B-B14F-4D97-AF65-F5344CB8AC3E}">
        <p14:creationId xmlns:p14="http://schemas.microsoft.com/office/powerpoint/2010/main" val="31663462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715C8585-C0F3-6B4E-8E8F-E99249EA184E}" type="datetimeFigureOut">
              <a:rPr lang="en-US"/>
              <a:pPr>
                <a:defRPr/>
              </a:pPr>
              <a:t>5/15/2014</a:t>
            </a:fld>
            <a:endParaRPr lang="en-US"/>
          </a:p>
        </p:txBody>
      </p:sp>
      <p:sp>
        <p:nvSpPr>
          <p:cNvPr id="3" name="Footer Placeholder 2"/>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FDE6FBA6-DEF6-204E-8B48-2E653E24D522}" type="slidenum">
              <a:rPr lang="en-US"/>
              <a:pPr>
                <a:defRPr/>
              </a:pPr>
              <a:t>‹#›</a:t>
            </a:fld>
            <a:endParaRPr lang="en-US"/>
          </a:p>
        </p:txBody>
      </p:sp>
    </p:spTree>
    <p:extLst>
      <p:ext uri="{BB962C8B-B14F-4D97-AF65-F5344CB8AC3E}">
        <p14:creationId xmlns:p14="http://schemas.microsoft.com/office/powerpoint/2010/main" val="33341231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079B9CBB-B303-1E4B-8FC7-BDD9BA8EA5EF}"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D1EC38C0-89B1-E743-95DB-307F564D0E39}" type="slidenum">
              <a:rPr lang="en-US"/>
              <a:pPr>
                <a:defRPr/>
              </a:pPr>
              <a:t>‹#›</a:t>
            </a:fld>
            <a:endParaRPr lang="en-US"/>
          </a:p>
        </p:txBody>
      </p:sp>
    </p:spTree>
    <p:extLst>
      <p:ext uri="{BB962C8B-B14F-4D97-AF65-F5344CB8AC3E}">
        <p14:creationId xmlns:p14="http://schemas.microsoft.com/office/powerpoint/2010/main" val="55291765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noProof="0"/>
          </a:p>
        </p:txBody>
      </p:sp>
      <p:sp>
        <p:nvSpPr>
          <p:cNvPr id="5" name="Date Placeholder 4"/>
          <p:cNvSpPr>
            <a:spLocks noGrp="1"/>
          </p:cNvSpPr>
          <p:nvPr>
            <p:ph type="dt" sz="half" idx="10"/>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8AAF86E5-711F-124E-9F8F-06D52D099B6E}" type="datetimeFigureOut">
              <a:rPr lang="en-US"/>
              <a:pPr>
                <a:defRPr/>
              </a:pPr>
              <a:t>5/15/2014</a:t>
            </a:fld>
            <a:endParaRPr lang="en-US"/>
          </a:p>
        </p:txBody>
      </p:sp>
      <p:sp>
        <p:nvSpPr>
          <p:cNvPr id="6" name="Footer Placeholder 5"/>
          <p:cNvSpPr>
            <a:spLocks noGrp="1"/>
          </p:cNvSpPr>
          <p:nvPr>
            <p:ph type="ftr" sz="quarter" idx="11"/>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914400" fontAlgn="base">
              <a:spcBef>
                <a:spcPct val="0"/>
              </a:spcBef>
              <a:spcAft>
                <a:spcPct val="0"/>
              </a:spcAft>
              <a:defRPr>
                <a:ea typeface="ＭＳ Ｐゴシック" charset="0"/>
                <a:cs typeface="ＭＳ Ｐゴシック" charset="0"/>
              </a:defRPr>
            </a:lvl1pPr>
          </a:lstStyle>
          <a:p>
            <a:pPr>
              <a:defRPr/>
            </a:pPr>
            <a:fld id="{D48AB1EB-C35D-4244-8A54-191661682CC4}" type="slidenum">
              <a:rPr lang="en-US"/>
              <a:pPr>
                <a:defRPr/>
              </a:pPr>
              <a:t>‹#›</a:t>
            </a:fld>
            <a:endParaRPr lang="en-US"/>
          </a:p>
        </p:txBody>
      </p:sp>
    </p:spTree>
    <p:extLst>
      <p:ext uri="{BB962C8B-B14F-4D97-AF65-F5344CB8AC3E}">
        <p14:creationId xmlns:p14="http://schemas.microsoft.com/office/powerpoint/2010/main" val="852239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2.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3.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theme" Target="../theme/theme9.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FF6F9-8573-4701-9C45-46879F2285AE}" type="datetimeFigureOut">
              <a:rPr lang="en-US" smtClean="0"/>
              <a:t>5/15/2014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F2D0AD-241B-4A70-94AF-57D24745A702}" type="slidenum">
              <a:rPr lang="en-US" smtClean="0"/>
              <a:t>‹#›</a:t>
            </a:fld>
            <a:endParaRPr lang="en-US"/>
          </a:p>
        </p:txBody>
      </p:sp>
    </p:spTree>
    <p:extLst>
      <p:ext uri="{BB962C8B-B14F-4D97-AF65-F5344CB8AC3E}">
        <p14:creationId xmlns:p14="http://schemas.microsoft.com/office/powerpoint/2010/main" val="17995716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alpha val="23000"/>
          </a:schemeClr>
        </a:solidFill>
        <a:effectLst/>
      </p:bgPr>
    </p:bg>
    <p:spTree>
      <p:nvGrpSpPr>
        <p:cNvPr id="1" name=""/>
        <p:cNvGrpSpPr/>
        <p:nvPr/>
      </p:nvGrpSpPr>
      <p:grpSpPr>
        <a:xfrm>
          <a:off x="0" y="0"/>
          <a:ext cx="0" cy="0"/>
          <a:chOff x="0" y="0"/>
          <a:chExt cx="0" cy="0"/>
        </a:xfrm>
      </p:grpSpPr>
      <p:sp>
        <p:nvSpPr>
          <p:cNvPr id="11366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1366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Calibri"/>
                <a:ea typeface="+mn-ea"/>
                <a:cs typeface="+mn-cs"/>
              </a:defRPr>
            </a:lvl1pPr>
          </a:lstStyle>
          <a:p>
            <a:pPr>
              <a:defRPr/>
            </a:pPr>
            <a:fld id="{DA9A734B-EDBB-5642-B1CD-9FBBE0124B16}" type="datetimeFigureOut">
              <a:rPr lang="en-US"/>
              <a:pPr>
                <a:defRPr/>
              </a:pPr>
              <a:t>5/15/2014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Calibri"/>
                <a:ea typeface="+mn-ea"/>
                <a:cs typeface="+mn-cs"/>
              </a:defRPr>
            </a:lvl1pPr>
          </a:lstStyle>
          <a:p>
            <a:pPr>
              <a:defRPr/>
            </a:pPr>
            <a:fld id="{6022F1F8-4747-4C4F-B4F9-6C454B93144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FF6F9-8573-4701-9C45-46879F2285AE}" type="datetimeFigureOut">
              <a:rPr lang="en-US" smtClean="0">
                <a:solidFill>
                  <a:prstClr val="black">
                    <a:tint val="75000"/>
                  </a:prstClr>
                </a:solidFill>
                <a:latin typeface="Calibri"/>
              </a:rPr>
              <a:pPr/>
              <a:t>5/15/2014</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F2D0AD-241B-4A70-94AF-57D24745A70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99571657"/>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fontAlgn="base">
              <a:spcBef>
                <a:spcPct val="0"/>
              </a:spcBef>
              <a:spcAft>
                <a:spcPct val="0"/>
              </a:spcAft>
              <a:defRPr/>
            </a:pPr>
            <a:endParaRPr lang="en-US">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fontAlgn="base">
              <a:spcBef>
                <a:spcPct val="0"/>
              </a:spcBef>
              <a:spcAft>
                <a:spcPct val="0"/>
              </a:spcAft>
              <a:defRPr/>
            </a:pPr>
            <a:endParaRPr lang="en-US">
              <a:solidFill>
                <a:srgbClr val="000000"/>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pPr fontAlgn="base">
              <a:spcBef>
                <a:spcPct val="0"/>
              </a:spcBef>
              <a:spcAft>
                <a:spcPct val="0"/>
              </a:spcAft>
              <a:defRPr/>
            </a:pPr>
            <a:fld id="{DF60DFB2-E230-9949-BDF2-244FC96B9345}" type="slidenum">
              <a:rPr lang="en-US">
                <a:solidFill>
                  <a:srgbClr val="000000"/>
                </a:solidFill>
                <a:latin typeface="Arial" charset="0"/>
                <a:ea typeface="ＭＳ Ｐゴシック" charset="0"/>
              </a:rPr>
              <a:pPr fontAlgn="base">
                <a:spcBef>
                  <a:spcPct val="0"/>
                </a:spcBef>
                <a:spcAft>
                  <a:spcPct val="0"/>
                </a:spcAft>
                <a:defRPr/>
              </a:pPr>
              <a:t>‹#›</a:t>
            </a:fld>
            <a:endParaRPr lang="en-US">
              <a:solidFill>
                <a:srgbClr val="000000"/>
              </a:solidFill>
              <a:latin typeface="Arial" charset="0"/>
              <a:ea typeface="ＭＳ Ｐゴシック"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02" name="Title Placeholder 1"/>
          <p:cNvSpPr>
            <a:spLocks noGrp="1"/>
          </p:cNvSpPr>
          <p:nvPr>
            <p:ph type="title"/>
          </p:nvPr>
        </p:nvSpPr>
        <p:spPr bwMode="auto">
          <a:xfrm>
            <a:off x="457200" y="274638"/>
            <a:ext cx="6672263"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0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a:defRPr sz="1200">
                <a:solidFill>
                  <a:srgbClr val="898989"/>
                </a:solidFill>
                <a:latin typeface="Calibri" charset="0"/>
              </a:defRPr>
            </a:lvl1pPr>
          </a:lstStyle>
          <a:p>
            <a:pPr fontAlgn="base">
              <a:spcBef>
                <a:spcPct val="0"/>
              </a:spcBef>
              <a:spcAft>
                <a:spcPct val="0"/>
              </a:spcAft>
              <a:defRPr/>
            </a:pPr>
            <a:fld id="{D164EBB0-3159-864F-89E1-8488C36D1038}"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pic>
        <p:nvPicPr>
          <p:cNvPr id="51205" name="Picture 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834313" y="0"/>
            <a:ext cx="1309687"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457200" rtl="0" eaLnBrk="0" fontAlgn="base" hangingPunct="0">
        <a:spcBef>
          <a:spcPct val="0"/>
        </a:spcBef>
        <a:spcAft>
          <a:spcPct val="0"/>
        </a:spcAft>
        <a:defRPr sz="32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626" name="Title Placeholder 1"/>
          <p:cNvSpPr>
            <a:spLocks noGrp="1"/>
          </p:cNvSpPr>
          <p:nvPr>
            <p:ph type="title"/>
          </p:nvPr>
        </p:nvSpPr>
        <p:spPr bwMode="auto">
          <a:xfrm>
            <a:off x="457200" y="274638"/>
            <a:ext cx="6672263"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66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a:defRPr sz="1200">
                <a:solidFill>
                  <a:srgbClr val="898989"/>
                </a:solidFill>
                <a:latin typeface="Calibri" charset="0"/>
              </a:defRPr>
            </a:lvl1pPr>
          </a:lstStyle>
          <a:p>
            <a:pPr fontAlgn="base">
              <a:spcBef>
                <a:spcPct val="0"/>
              </a:spcBef>
              <a:spcAft>
                <a:spcPct val="0"/>
              </a:spcAft>
              <a:defRPr/>
            </a:pPr>
            <a:fld id="{6D3D1EDE-0597-494F-AFF4-3AEB4B73CDFD}"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pic>
        <p:nvPicPr>
          <p:cNvPr id="26629" name="Picture 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677150" y="0"/>
            <a:ext cx="14668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defTabSz="457200" rtl="0" eaLnBrk="0" fontAlgn="base" hangingPunct="0">
        <a:spcBef>
          <a:spcPct val="0"/>
        </a:spcBef>
        <a:spcAft>
          <a:spcPct val="0"/>
        </a:spcAft>
        <a:defRPr sz="32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32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32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9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89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tint val="75000"/>
                  </a:prstClr>
                </a:solidFill>
                <a:latin typeface="Calibri"/>
                <a:ea typeface="+mn-ea"/>
                <a:cs typeface="+mn-cs"/>
              </a:defRPr>
            </a:lvl1pPr>
          </a:lstStyle>
          <a:p>
            <a:pPr>
              <a:defRPr/>
            </a:pPr>
            <a:fld id="{5B0577A6-83E7-2C4D-8CC5-8D40EA4EA19F}" type="datetimeFigureOut">
              <a:rPr lang="en-US"/>
              <a:pPr>
                <a:defRPr/>
              </a:pPr>
              <a:t>5/15/2014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fontAlgn="auto">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tint val="75000"/>
                  </a:prstClr>
                </a:solidFill>
                <a:latin typeface="Calibri"/>
                <a:ea typeface="+mn-ea"/>
                <a:cs typeface="+mn-cs"/>
              </a:defRPr>
            </a:lvl1pPr>
          </a:lstStyle>
          <a:p>
            <a:pPr>
              <a:defRPr/>
            </a:pPr>
            <a:fld id="{B9F3115B-2885-294E-9631-6B0B2B5FC71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33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ea typeface="+mn-ea"/>
                <a:cs typeface="+mn-cs"/>
              </a:defRPr>
            </a:lvl1pPr>
          </a:lstStyle>
          <a:p>
            <a:pPr>
              <a:defRPr/>
            </a:pPr>
            <a:fld id="{08E89D5D-E7E4-2E47-B00D-8B100CD95B71}" type="datetimeFigureOut">
              <a:rPr lang="en-US"/>
              <a:pPr>
                <a:defRPr/>
              </a:pPr>
              <a:t>5/15/2014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Calibri"/>
                <a:ea typeface="+mn-ea"/>
                <a:cs typeface="+mn-cs"/>
              </a:defRPr>
            </a:lvl1pPr>
          </a:lstStyle>
          <a:p>
            <a:pPr>
              <a:defRPr/>
            </a:pPr>
            <a:fld id="{6685368B-8851-DA4C-A5A8-783C044C04D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685800" y="6477000"/>
            <a:ext cx="1295400" cy="228600"/>
          </a:xfrm>
          <a:prstGeom prst="rect">
            <a:avLst/>
          </a:prstGeom>
          <a:noFill/>
          <a:ln w="9525">
            <a:noFill/>
            <a:miter lim="800000"/>
            <a:headEnd/>
            <a:tailEnd/>
          </a:ln>
          <a:effectLst/>
        </p:spPr>
        <p:txBody>
          <a:bodyPr vert="horz" wrap="square" lIns="90722" tIns="45359" rIns="90722" bIns="45359" numCol="1" anchor="t" anchorCtr="0" compatLnSpc="1">
            <a:prstTxWarp prst="textNoShape">
              <a:avLst/>
            </a:prstTxWarp>
          </a:bodyPr>
          <a:lstStyle>
            <a:lvl1pPr>
              <a:defRPr sz="1000">
                <a:solidFill>
                  <a:srgbClr val="000000"/>
                </a:solidFill>
                <a:latin typeface="Arial" charset="0"/>
                <a:ea typeface="ＭＳ Ｐゴシック" charset="-128"/>
                <a:cs typeface="+mn-cs"/>
              </a:defRPr>
            </a:lvl1pPr>
          </a:lstStyle>
          <a:p>
            <a:pPr fontAlgn="base">
              <a:spcBef>
                <a:spcPct val="0"/>
              </a:spcBef>
              <a:spcAft>
                <a:spcPct val="0"/>
              </a:spcAft>
              <a:defRPr/>
            </a:pPr>
            <a:fld id="{18DAA496-37F5-4E2E-8160-A8305D9C331C}" type="datetime1">
              <a:rPr lang="en-US"/>
              <a:pPr fontAlgn="base">
                <a:spcBef>
                  <a:spcPct val="0"/>
                </a:spcBef>
                <a:spcAft>
                  <a:spcPct val="0"/>
                </a:spcAft>
                <a:defRPr/>
              </a:pPr>
              <a:t>5/15/2014</a:t>
            </a:fld>
            <a:endParaRPr lang="en-US"/>
          </a:p>
        </p:txBody>
      </p:sp>
      <p:sp>
        <p:nvSpPr>
          <p:cNvPr id="1029" name="Rectangle 5"/>
          <p:cNvSpPr>
            <a:spLocks noGrp="1" noChangeArrowheads="1"/>
          </p:cNvSpPr>
          <p:nvPr>
            <p:ph type="ftr" sz="quarter" idx="3"/>
          </p:nvPr>
        </p:nvSpPr>
        <p:spPr bwMode="auto">
          <a:xfrm>
            <a:off x="2319338" y="6477000"/>
            <a:ext cx="4495800" cy="228600"/>
          </a:xfrm>
          <a:prstGeom prst="rect">
            <a:avLst/>
          </a:prstGeom>
          <a:noFill/>
          <a:ln w="9525">
            <a:noFill/>
            <a:miter lim="800000"/>
            <a:headEnd/>
            <a:tailEnd/>
          </a:ln>
          <a:effectLst/>
        </p:spPr>
        <p:txBody>
          <a:bodyPr vert="horz" wrap="square" lIns="90722" tIns="45359" rIns="90722" bIns="45359" numCol="1" anchor="t" anchorCtr="0" compatLnSpc="1">
            <a:prstTxWarp prst="textNoShape">
              <a:avLst/>
            </a:prstTxWarp>
          </a:bodyPr>
          <a:lstStyle>
            <a:lvl1pPr algn="ctr">
              <a:defRPr sz="1000">
                <a:solidFill>
                  <a:srgbClr val="000000"/>
                </a:solidFill>
                <a:latin typeface="Arial" charset="0"/>
                <a:ea typeface="ＭＳ Ｐゴシック" charset="-128"/>
                <a:cs typeface="+mn-cs"/>
              </a:defRPr>
            </a:lvl1pPr>
          </a:lstStyle>
          <a:p>
            <a:pPr fontAlgn="base">
              <a:spcBef>
                <a:spcPct val="0"/>
              </a:spcBef>
              <a:spcAft>
                <a:spcPct val="0"/>
              </a:spcAft>
              <a:defRPr/>
            </a:pPr>
            <a:r>
              <a:rPr lang="en-US"/>
              <a:t>Tagg</a:t>
            </a:r>
          </a:p>
        </p:txBody>
      </p:sp>
      <p:sp>
        <p:nvSpPr>
          <p:cNvPr id="1030" name="Rectangle 6"/>
          <p:cNvSpPr>
            <a:spLocks noGrp="1" noChangeArrowheads="1"/>
          </p:cNvSpPr>
          <p:nvPr>
            <p:ph type="sldNum" sz="quarter" idx="4"/>
          </p:nvPr>
        </p:nvSpPr>
        <p:spPr bwMode="auto">
          <a:xfrm>
            <a:off x="7543800" y="6477000"/>
            <a:ext cx="914400" cy="228600"/>
          </a:xfrm>
          <a:prstGeom prst="rect">
            <a:avLst/>
          </a:prstGeom>
          <a:noFill/>
          <a:ln w="9525">
            <a:noFill/>
            <a:miter lim="800000"/>
            <a:headEnd/>
            <a:tailEnd/>
          </a:ln>
          <a:effectLst/>
        </p:spPr>
        <p:txBody>
          <a:bodyPr vert="horz" wrap="square" lIns="90722" tIns="45359" rIns="90722" bIns="45359" numCol="1" anchor="t" anchorCtr="0" compatLnSpc="1">
            <a:prstTxWarp prst="textNoShape">
              <a:avLst/>
            </a:prstTxWarp>
          </a:bodyPr>
          <a:lstStyle>
            <a:lvl1pPr algn="r">
              <a:defRPr sz="1000">
                <a:solidFill>
                  <a:srgbClr val="000000"/>
                </a:solidFill>
                <a:latin typeface="Arial" charset="0"/>
                <a:ea typeface="ＭＳ Ｐゴシック" charset="-128"/>
                <a:cs typeface="+mn-cs"/>
              </a:defRPr>
            </a:lvl1pPr>
          </a:lstStyle>
          <a:p>
            <a:pPr fontAlgn="base">
              <a:spcBef>
                <a:spcPct val="0"/>
              </a:spcBef>
              <a:spcAft>
                <a:spcPct val="0"/>
              </a:spcAft>
              <a:defRPr/>
            </a:pPr>
            <a:fld id="{57DE2DB5-432E-FD41-B1BD-0F1E70B87403}" type="slidenum">
              <a:rPr lang="en-US"/>
              <a:pPr fontAlgn="base">
                <a:spcBef>
                  <a:spcPct val="0"/>
                </a:spcBef>
                <a:spcAft>
                  <a:spcPct val="0"/>
                </a:spcAft>
                <a:defRPr/>
              </a:pPr>
              <a:t>‹#›</a:t>
            </a:fld>
            <a:endParaRPr lang="en-US"/>
          </a:p>
        </p:txBody>
      </p:sp>
      <p:sp>
        <p:nvSpPr>
          <p:cNvPr id="75781" name="Line 7"/>
          <p:cNvSpPr>
            <a:spLocks noChangeShapeType="1"/>
          </p:cNvSpPr>
          <p:nvPr/>
        </p:nvSpPr>
        <p:spPr bwMode="auto">
          <a:xfrm>
            <a:off x="141288" y="868363"/>
            <a:ext cx="879951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lIns="90722" tIns="45359" rIns="90722" bIns="45359" anchor="ctr"/>
          <a:lstStyle/>
          <a:p>
            <a:pPr fontAlgn="base">
              <a:spcBef>
                <a:spcPct val="0"/>
              </a:spcBef>
              <a:spcAft>
                <a:spcPct val="0"/>
              </a:spcAft>
            </a:pPr>
            <a:endParaRPr lang="en-US" smtClean="0">
              <a:solidFill>
                <a:srgbClr val="000000"/>
              </a:solidFill>
              <a:latin typeface="Arial" charset="0"/>
              <a:ea typeface="ＭＳ Ｐゴシック" charset="0"/>
              <a:cs typeface="ＭＳ Ｐゴシック" charset="0"/>
            </a:endParaRPr>
          </a:p>
        </p:txBody>
      </p:sp>
      <p:pic>
        <p:nvPicPr>
          <p:cNvPr id="75782" name="Picture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900" y="147638"/>
            <a:ext cx="6524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3" name="Rectangle 10"/>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0722" tIns="45359" rIns="90722" bIns="4535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5784" name="Rectangle 11"/>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0722" tIns="45359" rIns="90722" bIns="45359" numCol="1" anchor="ctr" anchorCtr="0" compatLnSpc="1">
            <a:prstTxWarp prst="textNoShape">
              <a:avLst/>
            </a:prstTxWarp>
          </a:bodyPr>
          <a:lstStyle/>
          <a:p>
            <a:pPr lvl="0"/>
            <a:r>
              <a:rPr lang="en-US"/>
              <a:t>Click to edit Master title style</a:t>
            </a:r>
          </a:p>
        </p:txBody>
      </p:sp>
      <p:pic>
        <p:nvPicPr>
          <p:cNvPr id="75785" name="Picture 12" descr="ASP_final"/>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88350" y="0"/>
            <a:ext cx="755650"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hdr="0"/>
  <p:txStyles>
    <p:titleStyle>
      <a:lvl1pPr algn="ctr" rtl="0" eaLnBrk="0" fontAlgn="base" hangingPunct="0">
        <a:spcBef>
          <a:spcPct val="0"/>
        </a:spcBef>
        <a:spcAft>
          <a:spcPct val="0"/>
        </a:spcAft>
        <a:defRPr b="1">
          <a:solidFill>
            <a:schemeClr val="tx2"/>
          </a:solidFill>
          <a:latin typeface="+mj-lt"/>
          <a:ea typeface="ＭＳ Ｐゴシック" charset="-128"/>
          <a:cs typeface="ＭＳ Ｐゴシック"/>
        </a:defRPr>
      </a:lvl1pPr>
      <a:lvl2pPr algn="ctr" rtl="0" eaLnBrk="0" fontAlgn="base" hangingPunct="0">
        <a:spcBef>
          <a:spcPct val="0"/>
        </a:spcBef>
        <a:spcAft>
          <a:spcPct val="0"/>
        </a:spcAft>
        <a:defRPr b="1">
          <a:solidFill>
            <a:schemeClr val="tx2"/>
          </a:solidFill>
          <a:latin typeface="Arial" charset="0"/>
          <a:ea typeface="ＭＳ Ｐゴシック" charset="-128"/>
          <a:cs typeface="ＭＳ Ｐゴシック"/>
        </a:defRPr>
      </a:lvl2pPr>
      <a:lvl3pPr algn="ctr" rtl="0" eaLnBrk="0" fontAlgn="base" hangingPunct="0">
        <a:spcBef>
          <a:spcPct val="0"/>
        </a:spcBef>
        <a:spcAft>
          <a:spcPct val="0"/>
        </a:spcAft>
        <a:defRPr b="1">
          <a:solidFill>
            <a:schemeClr val="tx2"/>
          </a:solidFill>
          <a:latin typeface="Arial" charset="0"/>
          <a:ea typeface="ＭＳ Ｐゴシック" charset="-128"/>
          <a:cs typeface="ＭＳ Ｐゴシック"/>
        </a:defRPr>
      </a:lvl3pPr>
      <a:lvl4pPr algn="ctr" rtl="0" eaLnBrk="0" fontAlgn="base" hangingPunct="0">
        <a:spcBef>
          <a:spcPct val="0"/>
        </a:spcBef>
        <a:spcAft>
          <a:spcPct val="0"/>
        </a:spcAft>
        <a:defRPr b="1">
          <a:solidFill>
            <a:schemeClr val="tx2"/>
          </a:solidFill>
          <a:latin typeface="Arial" charset="0"/>
          <a:ea typeface="ＭＳ Ｐゴシック" charset="-128"/>
          <a:cs typeface="ＭＳ Ｐゴシック"/>
        </a:defRPr>
      </a:lvl4pPr>
      <a:lvl5pPr algn="ctr" rtl="0" eaLnBrk="0" fontAlgn="base" hangingPunct="0">
        <a:spcBef>
          <a:spcPct val="0"/>
        </a:spcBef>
        <a:spcAft>
          <a:spcPct val="0"/>
        </a:spcAft>
        <a:defRPr b="1">
          <a:solidFill>
            <a:schemeClr val="tx2"/>
          </a:solidFill>
          <a:latin typeface="Arial" charset="0"/>
          <a:ea typeface="ＭＳ Ｐゴシック" charset="-128"/>
          <a:cs typeface="ＭＳ Ｐゴシック"/>
        </a:defRPr>
      </a:lvl5pPr>
      <a:lvl6pPr marL="453602" algn="ctr" rtl="0" fontAlgn="base">
        <a:spcBef>
          <a:spcPct val="0"/>
        </a:spcBef>
        <a:spcAft>
          <a:spcPct val="0"/>
        </a:spcAft>
        <a:defRPr b="1">
          <a:solidFill>
            <a:schemeClr val="tx2"/>
          </a:solidFill>
          <a:latin typeface="Arial" charset="0"/>
        </a:defRPr>
      </a:lvl6pPr>
      <a:lvl7pPr marL="907210" algn="ctr" rtl="0" fontAlgn="base">
        <a:spcBef>
          <a:spcPct val="0"/>
        </a:spcBef>
        <a:spcAft>
          <a:spcPct val="0"/>
        </a:spcAft>
        <a:defRPr b="1">
          <a:solidFill>
            <a:schemeClr val="tx2"/>
          </a:solidFill>
          <a:latin typeface="Arial" charset="0"/>
        </a:defRPr>
      </a:lvl7pPr>
      <a:lvl8pPr marL="1360822" algn="ctr" rtl="0" fontAlgn="base">
        <a:spcBef>
          <a:spcPct val="0"/>
        </a:spcBef>
        <a:spcAft>
          <a:spcPct val="0"/>
        </a:spcAft>
        <a:defRPr b="1">
          <a:solidFill>
            <a:schemeClr val="tx2"/>
          </a:solidFill>
          <a:latin typeface="Arial" charset="0"/>
        </a:defRPr>
      </a:lvl8pPr>
      <a:lvl9pPr marL="1814411" algn="ctr" rtl="0" fontAlgn="base">
        <a:spcBef>
          <a:spcPct val="0"/>
        </a:spcBef>
        <a:spcAft>
          <a:spcPct val="0"/>
        </a:spcAft>
        <a:defRPr b="1">
          <a:solidFill>
            <a:schemeClr val="tx2"/>
          </a:solidFill>
          <a:latin typeface="Arial" charset="0"/>
        </a:defRPr>
      </a:lvl9pPr>
    </p:titleStyle>
    <p:bodyStyle>
      <a:lvl1pPr marL="339725" indent="-339725"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1pPr>
      <a:lvl2pPr marL="736600" indent="-282575"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2pPr>
      <a:lvl3pPr marL="1133475" indent="-225425"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3pPr>
      <a:lvl4pPr marL="1587500" indent="-225425"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4pPr>
      <a:lvl5pPr marL="2039938" indent="-225425" algn="l" rtl="0" eaLnBrk="0" fontAlgn="base" hangingPunct="0">
        <a:spcBef>
          <a:spcPct val="20000"/>
        </a:spcBef>
        <a:spcAft>
          <a:spcPct val="0"/>
        </a:spcAft>
        <a:buChar char="»"/>
        <a:defRPr sz="1000">
          <a:solidFill>
            <a:schemeClr val="tx1"/>
          </a:solidFill>
          <a:latin typeface="+mn-lt"/>
          <a:ea typeface="ＭＳ Ｐゴシック" charset="-128"/>
          <a:cs typeface="ＭＳ Ｐゴシック"/>
        </a:defRPr>
      </a:lvl5pPr>
      <a:lvl6pPr marL="2494828" indent="-226801" algn="l" rtl="0" fontAlgn="base">
        <a:spcBef>
          <a:spcPct val="20000"/>
        </a:spcBef>
        <a:spcAft>
          <a:spcPct val="0"/>
        </a:spcAft>
        <a:buChar char="»"/>
        <a:defRPr sz="1000">
          <a:solidFill>
            <a:schemeClr val="tx1"/>
          </a:solidFill>
          <a:latin typeface="+mn-lt"/>
        </a:defRPr>
      </a:lvl6pPr>
      <a:lvl7pPr marL="2948444" indent="-226801" algn="l" rtl="0" fontAlgn="base">
        <a:spcBef>
          <a:spcPct val="20000"/>
        </a:spcBef>
        <a:spcAft>
          <a:spcPct val="0"/>
        </a:spcAft>
        <a:buChar char="»"/>
        <a:defRPr sz="1000">
          <a:solidFill>
            <a:schemeClr val="tx1"/>
          </a:solidFill>
          <a:latin typeface="+mn-lt"/>
        </a:defRPr>
      </a:lvl7pPr>
      <a:lvl8pPr marL="3402024" indent="-226801" algn="l" rtl="0" fontAlgn="base">
        <a:spcBef>
          <a:spcPct val="20000"/>
        </a:spcBef>
        <a:spcAft>
          <a:spcPct val="0"/>
        </a:spcAft>
        <a:buChar char="»"/>
        <a:defRPr sz="1000">
          <a:solidFill>
            <a:schemeClr val="tx1"/>
          </a:solidFill>
          <a:latin typeface="+mn-lt"/>
        </a:defRPr>
      </a:lvl8pPr>
      <a:lvl9pPr marL="3855650" indent="-226801" algn="l" rtl="0" fontAlgn="base">
        <a:spcBef>
          <a:spcPct val="20000"/>
        </a:spcBef>
        <a:spcAft>
          <a:spcPct val="0"/>
        </a:spcAft>
        <a:buChar char="»"/>
        <a:defRPr sz="1000">
          <a:solidFill>
            <a:schemeClr val="tx1"/>
          </a:solidFill>
          <a:latin typeface="+mn-lt"/>
        </a:defRPr>
      </a:lvl9pPr>
    </p:bodyStyle>
    <p:otherStyle>
      <a:defPPr>
        <a:defRPr lang="en-US"/>
      </a:defPPr>
      <a:lvl1pPr marL="0" algn="l" defTabSz="907210" rtl="0" eaLnBrk="1" latinLnBrk="0" hangingPunct="1">
        <a:defRPr sz="1800" kern="1200">
          <a:solidFill>
            <a:schemeClr val="tx1"/>
          </a:solidFill>
          <a:latin typeface="+mn-lt"/>
          <a:ea typeface="+mn-ea"/>
          <a:cs typeface="+mn-cs"/>
        </a:defRPr>
      </a:lvl1pPr>
      <a:lvl2pPr marL="453602" algn="l" defTabSz="907210" rtl="0" eaLnBrk="1" latinLnBrk="0" hangingPunct="1">
        <a:defRPr sz="1800" kern="1200">
          <a:solidFill>
            <a:schemeClr val="tx1"/>
          </a:solidFill>
          <a:latin typeface="+mn-lt"/>
          <a:ea typeface="+mn-ea"/>
          <a:cs typeface="+mn-cs"/>
        </a:defRPr>
      </a:lvl2pPr>
      <a:lvl3pPr marL="907210" algn="l" defTabSz="907210" rtl="0" eaLnBrk="1" latinLnBrk="0" hangingPunct="1">
        <a:defRPr sz="1800" kern="1200">
          <a:solidFill>
            <a:schemeClr val="tx1"/>
          </a:solidFill>
          <a:latin typeface="+mn-lt"/>
          <a:ea typeface="+mn-ea"/>
          <a:cs typeface="+mn-cs"/>
        </a:defRPr>
      </a:lvl3pPr>
      <a:lvl4pPr marL="1360822" algn="l" defTabSz="907210" rtl="0" eaLnBrk="1" latinLnBrk="0" hangingPunct="1">
        <a:defRPr sz="1800" kern="1200">
          <a:solidFill>
            <a:schemeClr val="tx1"/>
          </a:solidFill>
          <a:latin typeface="+mn-lt"/>
          <a:ea typeface="+mn-ea"/>
          <a:cs typeface="+mn-cs"/>
        </a:defRPr>
      </a:lvl4pPr>
      <a:lvl5pPr marL="1814411" algn="l" defTabSz="907210" rtl="0" eaLnBrk="1" latinLnBrk="0" hangingPunct="1">
        <a:defRPr sz="1800" kern="1200">
          <a:solidFill>
            <a:schemeClr val="tx1"/>
          </a:solidFill>
          <a:latin typeface="+mn-lt"/>
          <a:ea typeface="+mn-ea"/>
          <a:cs typeface="+mn-cs"/>
        </a:defRPr>
      </a:lvl5pPr>
      <a:lvl6pPr marL="2268025" algn="l" defTabSz="907210" rtl="0" eaLnBrk="1" latinLnBrk="0" hangingPunct="1">
        <a:defRPr sz="1800" kern="1200">
          <a:solidFill>
            <a:schemeClr val="tx1"/>
          </a:solidFill>
          <a:latin typeface="+mn-lt"/>
          <a:ea typeface="+mn-ea"/>
          <a:cs typeface="+mn-cs"/>
        </a:defRPr>
      </a:lvl6pPr>
      <a:lvl7pPr marL="2721641" algn="l" defTabSz="907210" rtl="0" eaLnBrk="1" latinLnBrk="0" hangingPunct="1">
        <a:defRPr sz="1800" kern="1200">
          <a:solidFill>
            <a:schemeClr val="tx1"/>
          </a:solidFill>
          <a:latin typeface="+mn-lt"/>
          <a:ea typeface="+mn-ea"/>
          <a:cs typeface="+mn-cs"/>
        </a:defRPr>
      </a:lvl7pPr>
      <a:lvl8pPr marL="3175265" algn="l" defTabSz="907210" rtl="0" eaLnBrk="1" latinLnBrk="0" hangingPunct="1">
        <a:defRPr sz="1800" kern="1200">
          <a:solidFill>
            <a:schemeClr val="tx1"/>
          </a:solidFill>
          <a:latin typeface="+mn-lt"/>
          <a:ea typeface="+mn-ea"/>
          <a:cs typeface="+mn-cs"/>
        </a:defRPr>
      </a:lvl8pPr>
      <a:lvl9pPr marL="3628844" algn="l" defTabSz="90721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8066" name="Title Placeholder 21"/>
          <p:cNvSpPr>
            <a:spLocks noGrp="1"/>
          </p:cNvSpPr>
          <p:nvPr>
            <p:ph type="title"/>
          </p:nvPr>
        </p:nvSpPr>
        <p:spPr bwMode="auto">
          <a:xfrm>
            <a:off x="609600" y="0"/>
            <a:ext cx="8153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8067" name="Text Placehold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rgbClr val="775F55"/>
                </a:solidFill>
                <a:latin typeface="Tw Cen MT"/>
                <a:ea typeface="+mn-ea"/>
                <a:cs typeface="+mn-cs"/>
              </a:defRPr>
            </a:lvl1pPr>
          </a:lstStyle>
          <a:p>
            <a:pPr>
              <a:defRPr/>
            </a:pPr>
            <a:fld id="{8D3816DF-213E-421B-92D3-C068DBB023D6}" type="datetime8">
              <a:rPr lang="en-US"/>
              <a:pPr>
                <a:defRPr/>
              </a:pPr>
              <a:t>5/15/2014 1:38 AM</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rgbClr val="775F55"/>
                </a:solidFill>
                <a:latin typeface="Tw Cen MT"/>
                <a:ea typeface="+mn-ea"/>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8" name="Rectangle 7"/>
          <p:cNvSpPr/>
          <p:nvPr/>
        </p:nvSpPr>
        <p:spPr>
          <a:xfrm>
            <a:off x="0" y="685800"/>
            <a:ext cx="533400" cy="762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9" name="Rectangle 8"/>
          <p:cNvSpPr/>
          <p:nvPr/>
        </p:nvSpPr>
        <p:spPr>
          <a:xfrm flipV="1">
            <a:off x="590550" y="685800"/>
            <a:ext cx="8553450" cy="762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prstClr val="white"/>
              </a:solidFill>
              <a:latin typeface="Tw Cen MT"/>
            </a:endParaRPr>
          </a:p>
        </p:txBody>
      </p:sp>
      <p:sp>
        <p:nvSpPr>
          <p:cNvPr id="23" name="Slide Number Placeholder 22"/>
          <p:cNvSpPr>
            <a:spLocks noGrp="1"/>
          </p:cNvSpPr>
          <p:nvPr>
            <p:ph type="sldNum" sz="quarter" idx="4"/>
          </p:nvPr>
        </p:nvSpPr>
        <p:spPr>
          <a:xfrm>
            <a:off x="0" y="701675"/>
            <a:ext cx="533400" cy="60325"/>
          </a:xfrm>
          <a:prstGeom prst="rect">
            <a:avLst/>
          </a:prstGeom>
        </p:spPr>
        <p:txBody>
          <a:bodyPr vert="horz" anchor="ctr" anchorCtr="0">
            <a:normAutofit/>
          </a:bodyPr>
          <a:lstStyle>
            <a:lvl1pPr algn="ctr" eaLnBrk="1" fontAlgn="auto" latinLnBrk="0" hangingPunct="1">
              <a:spcBef>
                <a:spcPts val="0"/>
              </a:spcBef>
              <a:spcAft>
                <a:spcPts val="0"/>
              </a:spcAft>
              <a:defRPr kumimoji="0" sz="1200" b="1">
                <a:solidFill>
                  <a:srgbClr val="775F55"/>
                </a:solidFill>
                <a:latin typeface="Tw Cen MT"/>
                <a:ea typeface="+mn-ea"/>
                <a:cs typeface="+mn-cs"/>
              </a:defRPr>
            </a:lvl1pPr>
          </a:lstStyle>
          <a:p>
            <a:pPr>
              <a:defRPr/>
            </a:pPr>
            <a:fld id="{12EC06C0-DB0D-2C4A-8A13-5337D2EF8A81}" type="slidenum">
              <a:rPr lang="en-US"/>
              <a:pPr>
                <a:defRPr/>
              </a:pPr>
              <a:t>‹#›</a:t>
            </a:fld>
            <a:endParaRPr lang="en-US" sz="1400">
              <a:solidFill>
                <a:srgbClr val="FFFFFF"/>
              </a:solidFill>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rtl="0" eaLnBrk="0" fontAlgn="base" hangingPunct="0">
        <a:spcBef>
          <a:spcPct val="0"/>
        </a:spcBef>
        <a:spcAft>
          <a:spcPct val="0"/>
        </a:spcAft>
        <a:defRPr sz="3600" kern="12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tx2"/>
          </a:solidFill>
          <a:latin typeface="Tw Cen MT" charset="0"/>
          <a:ea typeface="ＭＳ Ｐゴシック" charset="0"/>
          <a:cs typeface="ＭＳ Ｐゴシック" charset="0"/>
        </a:defRPr>
      </a:lvl2pPr>
      <a:lvl3pPr algn="l" rtl="0" eaLnBrk="0" fontAlgn="base" hangingPunct="0">
        <a:spcBef>
          <a:spcPct val="0"/>
        </a:spcBef>
        <a:spcAft>
          <a:spcPct val="0"/>
        </a:spcAft>
        <a:defRPr sz="3600">
          <a:solidFill>
            <a:schemeClr val="tx2"/>
          </a:solidFill>
          <a:latin typeface="Tw Cen MT" charset="0"/>
          <a:ea typeface="ＭＳ Ｐゴシック" charset="0"/>
          <a:cs typeface="ＭＳ Ｐゴシック" charset="0"/>
        </a:defRPr>
      </a:lvl3pPr>
      <a:lvl4pPr algn="l" rtl="0" eaLnBrk="0" fontAlgn="base" hangingPunct="0">
        <a:spcBef>
          <a:spcPct val="0"/>
        </a:spcBef>
        <a:spcAft>
          <a:spcPct val="0"/>
        </a:spcAft>
        <a:defRPr sz="3600">
          <a:solidFill>
            <a:schemeClr val="tx2"/>
          </a:solidFill>
          <a:latin typeface="Tw Cen MT" charset="0"/>
          <a:ea typeface="ＭＳ Ｐゴシック" charset="0"/>
          <a:cs typeface="ＭＳ Ｐゴシック" charset="0"/>
        </a:defRPr>
      </a:lvl4pPr>
      <a:lvl5pPr algn="l" rtl="0" eaLnBrk="0" fontAlgn="base" hangingPunct="0">
        <a:spcBef>
          <a:spcPct val="0"/>
        </a:spcBef>
        <a:spcAft>
          <a:spcPct val="0"/>
        </a:spcAft>
        <a:defRPr sz="3600">
          <a:solidFill>
            <a:schemeClr val="tx2"/>
          </a:solidFill>
          <a:latin typeface="Tw Cen MT" charset="0"/>
          <a:ea typeface="ＭＳ Ｐゴシック" charset="0"/>
          <a:cs typeface="ＭＳ Ｐゴシック" charset="0"/>
        </a:defRPr>
      </a:lvl5pPr>
      <a:lvl6pPr marL="457200" algn="l" rtl="0" fontAlgn="base">
        <a:spcBef>
          <a:spcPct val="0"/>
        </a:spcBef>
        <a:spcAft>
          <a:spcPct val="0"/>
        </a:spcAft>
        <a:defRPr sz="3600">
          <a:solidFill>
            <a:schemeClr val="tx2"/>
          </a:solidFill>
          <a:latin typeface="Tw Cen MT" charset="0"/>
          <a:ea typeface="ＭＳ Ｐゴシック" charset="0"/>
          <a:cs typeface="ＭＳ Ｐゴシック" charset="0"/>
        </a:defRPr>
      </a:lvl6pPr>
      <a:lvl7pPr marL="914400" algn="l" rtl="0" fontAlgn="base">
        <a:spcBef>
          <a:spcPct val="0"/>
        </a:spcBef>
        <a:spcAft>
          <a:spcPct val="0"/>
        </a:spcAft>
        <a:defRPr sz="3600">
          <a:solidFill>
            <a:schemeClr val="tx2"/>
          </a:solidFill>
          <a:latin typeface="Tw Cen MT" charset="0"/>
          <a:ea typeface="ＭＳ Ｐゴシック" charset="0"/>
          <a:cs typeface="ＭＳ Ｐゴシック" charset="0"/>
        </a:defRPr>
      </a:lvl7pPr>
      <a:lvl8pPr marL="1371600" algn="l" rtl="0" fontAlgn="base">
        <a:spcBef>
          <a:spcPct val="0"/>
        </a:spcBef>
        <a:spcAft>
          <a:spcPct val="0"/>
        </a:spcAft>
        <a:defRPr sz="3600">
          <a:solidFill>
            <a:schemeClr val="tx2"/>
          </a:solidFill>
          <a:latin typeface="Tw Cen MT" charset="0"/>
          <a:ea typeface="ＭＳ Ｐゴシック" charset="0"/>
          <a:cs typeface="ＭＳ Ｐゴシック" charset="0"/>
        </a:defRPr>
      </a:lvl8pPr>
      <a:lvl9pPr marL="1828800" algn="l" rtl="0" fontAlgn="base">
        <a:spcBef>
          <a:spcPct val="0"/>
        </a:spcBef>
        <a:spcAft>
          <a:spcPct val="0"/>
        </a:spcAft>
        <a:defRPr sz="3600">
          <a:solidFill>
            <a:schemeClr val="tx2"/>
          </a:solidFill>
          <a:latin typeface="Tw Cen MT" charset="0"/>
          <a:ea typeface="ＭＳ Ｐゴシック" charset="0"/>
          <a:cs typeface="ＭＳ Ｐゴシック" charset="0"/>
        </a:defRPr>
      </a:lvl9pPr>
    </p:titleStyle>
    <p:bodyStyle>
      <a:lvl1pPr marL="319088" indent="-319088" algn="l" rtl="0" eaLnBrk="0" fontAlgn="base" hangingPunct="0">
        <a:spcBef>
          <a:spcPts val="700"/>
        </a:spcBef>
        <a:spcAft>
          <a:spcPct val="0"/>
        </a:spcAft>
        <a:buClr>
          <a:schemeClr val="accent2"/>
        </a:buClr>
        <a:buSzPct val="60000"/>
        <a:buFont typeface="Wingdings" charset="0"/>
        <a:buChar char=""/>
        <a:defRPr sz="2900" kern="1200">
          <a:solidFill>
            <a:schemeClr val="tx1"/>
          </a:solidFill>
          <a:latin typeface="+mn-lt"/>
          <a:ea typeface="ＭＳ Ｐゴシック" charset="0"/>
          <a:cs typeface="ＭＳ Ｐゴシック" charset="0"/>
        </a:defRPr>
      </a:lvl1pPr>
      <a:lvl2pPr marL="639763" indent="-273050" algn="l" rtl="0" eaLnBrk="0" fontAlgn="base" hangingPunct="0">
        <a:spcBef>
          <a:spcPts val="550"/>
        </a:spcBef>
        <a:spcAft>
          <a:spcPct val="0"/>
        </a:spcAft>
        <a:buClr>
          <a:schemeClr val="accent1"/>
        </a:buClr>
        <a:buSzPct val="70000"/>
        <a:buFont typeface="Wingdings 2" charset="0"/>
        <a:buChar char=""/>
        <a:defRPr sz="2600" kern="1200">
          <a:solidFill>
            <a:schemeClr val="tx1"/>
          </a:solidFill>
          <a:latin typeface="+mn-lt"/>
          <a:ea typeface="ＭＳ Ｐゴシック" charset="0"/>
          <a:cs typeface="+mn-cs"/>
        </a:defRPr>
      </a:lvl2pPr>
      <a:lvl3pPr marL="914400" indent="-228600" algn="l" rtl="0" eaLnBrk="0" fontAlgn="base" hangingPunct="0">
        <a:spcBef>
          <a:spcPts val="500"/>
        </a:spcBef>
        <a:spcAft>
          <a:spcPct val="0"/>
        </a:spcAft>
        <a:buClr>
          <a:schemeClr val="accent2"/>
        </a:buClr>
        <a:buSzPct val="75000"/>
        <a:buFont typeface="Wingdings" charset="0"/>
        <a:buChar char=""/>
        <a:defRPr sz="2300" kern="1200">
          <a:solidFill>
            <a:schemeClr val="tx1"/>
          </a:solidFill>
          <a:latin typeface="+mn-lt"/>
          <a:ea typeface="ＭＳ Ｐゴシック" charset="0"/>
          <a:cs typeface="+mn-cs"/>
        </a:defRPr>
      </a:lvl3pPr>
      <a:lvl4pPr marL="1371600" indent="-228600" algn="l" rtl="0" eaLnBrk="0" fontAlgn="base" hangingPunct="0">
        <a:spcBef>
          <a:spcPts val="400"/>
        </a:spcBef>
        <a:spcAft>
          <a:spcPct val="0"/>
        </a:spcAft>
        <a:buClr>
          <a:srgbClr val="A5AB81"/>
        </a:buClr>
        <a:buSzPct val="75000"/>
        <a:buFont typeface="Wingdings" charset="0"/>
        <a:buChar char=""/>
        <a:defRPr sz="2000" kern="1200">
          <a:solidFill>
            <a:schemeClr val="tx1"/>
          </a:solidFill>
          <a:latin typeface="+mn-lt"/>
          <a:ea typeface="ＭＳ Ｐゴシック" charset="0"/>
          <a:cs typeface="+mn-cs"/>
        </a:defRPr>
      </a:lvl4pPr>
      <a:lvl5pPr marL="1828800" indent="-228600" algn="l" rtl="0" eaLnBrk="0" fontAlgn="base" hangingPunct="0">
        <a:spcBef>
          <a:spcPts val="400"/>
        </a:spcBef>
        <a:spcAft>
          <a:spcPct val="0"/>
        </a:spcAft>
        <a:buClr>
          <a:srgbClr val="D8B25C"/>
        </a:buClr>
        <a:buSzPct val="65000"/>
        <a:buFont typeface="Wingdings" charset="0"/>
        <a:buChar char=""/>
        <a:defRPr sz="2000" kern="1200">
          <a:solidFill>
            <a:schemeClr val="tx1"/>
          </a:solidFill>
          <a:latin typeface="+mn-lt"/>
          <a:ea typeface="ＭＳ Ｐゴシック" charset="0"/>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0354" name="Title Placeholder 1"/>
          <p:cNvSpPr>
            <a:spLocks noGrp="1"/>
          </p:cNvSpPr>
          <p:nvPr>
            <p:ph type="title"/>
          </p:nvPr>
        </p:nvSpPr>
        <p:spPr bwMode="auto">
          <a:xfrm>
            <a:off x="549275" y="107950"/>
            <a:ext cx="80422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0355" name="Text Placeholder 2"/>
          <p:cNvSpPr>
            <a:spLocks noGrp="1"/>
          </p:cNvSpPr>
          <p:nvPr>
            <p:ph type="body" idx="1"/>
          </p:nvPr>
        </p:nvSpPr>
        <p:spPr bwMode="auto">
          <a:xfrm>
            <a:off x="549275" y="1600200"/>
            <a:ext cx="804227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629275" y="6275388"/>
            <a:ext cx="2133600" cy="365125"/>
          </a:xfrm>
          <a:prstGeom prst="rect">
            <a:avLst/>
          </a:prstGeom>
        </p:spPr>
        <p:txBody>
          <a:bodyPr vert="horz" lIns="91440" tIns="45720" rIns="91440" bIns="45720" rtlCol="0" anchor="ctr"/>
          <a:lstStyle>
            <a:lvl1pPr algn="r" defTabSz="457200" fontAlgn="auto">
              <a:spcBef>
                <a:spcPts val="0"/>
              </a:spcBef>
              <a:spcAft>
                <a:spcPts val="0"/>
              </a:spcAft>
              <a:defRPr sz="1200">
                <a:solidFill>
                  <a:prstClr val="black"/>
                </a:solidFill>
                <a:latin typeface="News Gothic MT"/>
                <a:ea typeface="+mn-ea"/>
                <a:cs typeface="+mn-cs"/>
              </a:defRPr>
            </a:lvl1pPr>
          </a:lstStyle>
          <a:p>
            <a:pPr>
              <a:defRPr/>
            </a:pPr>
            <a:fld id="{4032E636-1DE8-0440-A762-9CA2BCE1E139}" type="datetimeFigureOut">
              <a:rPr lang="en-US"/>
              <a:pPr>
                <a:defRPr/>
              </a:pPr>
              <a:t>5/15/2014</a:t>
            </a:fld>
            <a:endParaRPr lang="en-US"/>
          </a:p>
        </p:txBody>
      </p:sp>
      <p:sp>
        <p:nvSpPr>
          <p:cNvPr id="5" name="Footer Placeholder 4"/>
          <p:cNvSpPr>
            <a:spLocks noGrp="1"/>
          </p:cNvSpPr>
          <p:nvPr>
            <p:ph type="ftr" sz="quarter" idx="3"/>
          </p:nvPr>
        </p:nvSpPr>
        <p:spPr>
          <a:xfrm>
            <a:off x="265113" y="6275388"/>
            <a:ext cx="4840287" cy="365125"/>
          </a:xfrm>
          <a:prstGeom prst="rect">
            <a:avLst/>
          </a:prstGeom>
        </p:spPr>
        <p:txBody>
          <a:bodyPr vert="horz" lIns="91440" tIns="45720" rIns="91440" bIns="45720" rtlCol="0" anchor="ctr"/>
          <a:lstStyle>
            <a:lvl1pPr algn="l" defTabSz="457200" fontAlgn="auto">
              <a:spcBef>
                <a:spcPts val="0"/>
              </a:spcBef>
              <a:spcAft>
                <a:spcPts val="0"/>
              </a:spcAft>
              <a:defRPr sz="1200">
                <a:solidFill>
                  <a:prstClr val="black"/>
                </a:solidFill>
                <a:latin typeface="News Gothic MT"/>
                <a:ea typeface="+mn-ea"/>
                <a:cs typeface="+mn-cs"/>
              </a:defRPr>
            </a:lvl1pPr>
          </a:lstStyle>
          <a:p>
            <a:pPr>
              <a:defRPr/>
            </a:pPr>
            <a:endParaRPr lang="en-US"/>
          </a:p>
        </p:txBody>
      </p:sp>
      <p:sp>
        <p:nvSpPr>
          <p:cNvPr id="6" name="Slide Number Placeholder 5"/>
          <p:cNvSpPr>
            <a:spLocks noGrp="1"/>
          </p:cNvSpPr>
          <p:nvPr>
            <p:ph type="sldNum" sz="quarter" idx="4"/>
          </p:nvPr>
        </p:nvSpPr>
        <p:spPr>
          <a:xfrm>
            <a:off x="7897813" y="6275388"/>
            <a:ext cx="990600" cy="365125"/>
          </a:xfrm>
          <a:prstGeom prst="rect">
            <a:avLst/>
          </a:prstGeom>
        </p:spPr>
        <p:txBody>
          <a:bodyPr vert="horz" lIns="91440" tIns="45720" rIns="91440" bIns="45720" rtlCol="0" anchor="ctr"/>
          <a:lstStyle>
            <a:lvl1pPr algn="r" defTabSz="457200" fontAlgn="auto">
              <a:spcBef>
                <a:spcPts val="0"/>
              </a:spcBef>
              <a:spcAft>
                <a:spcPts val="0"/>
              </a:spcAft>
              <a:defRPr sz="3600">
                <a:solidFill>
                  <a:prstClr val="black"/>
                </a:solidFill>
                <a:latin typeface="News Gothic MT"/>
                <a:ea typeface="+mn-ea"/>
                <a:cs typeface="+mn-cs"/>
              </a:defRPr>
            </a:lvl1pPr>
          </a:lstStyle>
          <a:p>
            <a:pPr>
              <a:defRPr/>
            </a:pPr>
            <a:fld id="{B362C637-5ABD-9D46-BD81-87B6ADBCAB08}"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ctr" rtl="0" eaLnBrk="0" fontAlgn="base" hangingPunct="0">
        <a:spcBef>
          <a:spcPct val="0"/>
        </a:spcBef>
        <a:spcAft>
          <a:spcPct val="0"/>
        </a:spcAft>
        <a:defRPr sz="4600" kern="1200">
          <a:solidFill>
            <a:schemeClr val="accent1"/>
          </a:solidFill>
          <a:latin typeface="+mj-lt"/>
          <a:ea typeface="ＭＳ Ｐゴシック" charset="0"/>
          <a:cs typeface="ＭＳ Ｐゴシック" charset="0"/>
        </a:defRPr>
      </a:lvl1pPr>
      <a:lvl2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2pPr>
      <a:lvl3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3pPr>
      <a:lvl4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4pPr>
      <a:lvl5pPr algn="ctr" rtl="0" eaLnBrk="0" fontAlgn="base" hangingPunct="0">
        <a:spcBef>
          <a:spcPct val="0"/>
        </a:spcBef>
        <a:spcAft>
          <a:spcPct val="0"/>
        </a:spcAft>
        <a:defRPr sz="4600">
          <a:solidFill>
            <a:schemeClr val="accent1"/>
          </a:solidFill>
          <a:latin typeface="News Gothic MT" charset="0"/>
          <a:ea typeface="ＭＳ Ｐゴシック" charset="0"/>
          <a:cs typeface="ＭＳ Ｐゴシック" charset="0"/>
        </a:defRPr>
      </a:lvl5pPr>
      <a:lvl6pPr marL="4572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6pPr>
      <a:lvl7pPr marL="9144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7pPr>
      <a:lvl8pPr marL="13716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8pPr>
      <a:lvl9pPr marL="1828800" algn="ctr" rtl="0" fontAlgn="base">
        <a:spcBef>
          <a:spcPct val="0"/>
        </a:spcBef>
        <a:spcAft>
          <a:spcPct val="0"/>
        </a:spcAft>
        <a:defRPr sz="4600">
          <a:solidFill>
            <a:schemeClr val="accent1"/>
          </a:solidFill>
          <a:latin typeface="News Gothic MT" charset="0"/>
          <a:ea typeface="ＭＳ Ｐゴシック" charset="0"/>
          <a:cs typeface="ＭＳ Ｐゴシック" charset="0"/>
        </a:defRPr>
      </a:lvl9pPr>
    </p:titleStyle>
    <p:bodyStyle>
      <a:lvl1pPr marL="349250" indent="-349250" algn="l" rtl="0" eaLnBrk="0" fontAlgn="base" hangingPunct="0">
        <a:spcBef>
          <a:spcPts val="2000"/>
        </a:spcBef>
        <a:spcAft>
          <a:spcPct val="0"/>
        </a:spcAft>
        <a:buClr>
          <a:srgbClr val="A1C4E3"/>
        </a:buClr>
        <a:buSzPct val="110000"/>
        <a:buFont typeface="Wingdings 2" charset="0"/>
        <a:buChar char=""/>
        <a:defRPr sz="2400" kern="1200">
          <a:solidFill>
            <a:srgbClr val="FFFFFF"/>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3477B2"/>
        </a:buClr>
        <a:buSzPct val="110000"/>
        <a:buFont typeface="Wingdings 2" charset="0"/>
        <a:buChar char=""/>
        <a:defRPr sz="2200" kern="1200">
          <a:solidFill>
            <a:srgbClr val="FFFFFF"/>
          </a:solidFill>
          <a:latin typeface="+mn-lt"/>
          <a:ea typeface="ＭＳ Ｐゴシック" charset="0"/>
          <a:cs typeface="+mn-cs"/>
        </a:defRPr>
      </a:lvl2pPr>
      <a:lvl3pPr marL="968375" indent="-282575" algn="l" rtl="0" eaLnBrk="0" fontAlgn="base" hangingPunct="0">
        <a:spcBef>
          <a:spcPts val="600"/>
        </a:spcBef>
        <a:spcAft>
          <a:spcPct val="0"/>
        </a:spcAft>
        <a:buClr>
          <a:srgbClr val="A1C4E3"/>
        </a:buClr>
        <a:buSzPct val="110000"/>
        <a:buFont typeface="Wingdings 2" charset="0"/>
        <a:buChar char=""/>
        <a:defRPr sz="2000" kern="1200">
          <a:solidFill>
            <a:srgbClr val="FFFFFF"/>
          </a:solidFill>
          <a:latin typeface="+mn-lt"/>
          <a:ea typeface="ＭＳ Ｐゴシック" charset="0"/>
          <a:cs typeface="+mn-cs"/>
        </a:defRPr>
      </a:lvl3pPr>
      <a:lvl4pPr marL="1263650" indent="-295275" algn="l" rtl="0" eaLnBrk="0" fontAlgn="base" hangingPunct="0">
        <a:spcBef>
          <a:spcPts val="600"/>
        </a:spcBef>
        <a:spcAft>
          <a:spcPct val="0"/>
        </a:spcAft>
        <a:buClr>
          <a:srgbClr val="3477B2"/>
        </a:buClr>
        <a:buSzPct val="110000"/>
        <a:buFont typeface="Wingdings 2" charset="0"/>
        <a:buChar char=""/>
        <a:defRPr kern="1200">
          <a:solidFill>
            <a:srgbClr val="FFFFFF"/>
          </a:solidFill>
          <a:latin typeface="+mn-lt"/>
          <a:ea typeface="ＭＳ Ｐゴシック" charset="0"/>
          <a:cs typeface="+mn-cs"/>
        </a:defRPr>
      </a:lvl4pPr>
      <a:lvl5pPr marL="1546225" indent="-282575" algn="l" rtl="0" eaLnBrk="0" fontAlgn="base" hangingPunct="0">
        <a:spcBef>
          <a:spcPts val="600"/>
        </a:spcBef>
        <a:spcAft>
          <a:spcPct val="0"/>
        </a:spcAft>
        <a:buClr>
          <a:srgbClr val="A1C4E3"/>
        </a:buClr>
        <a:buSzPct val="110000"/>
        <a:buFont typeface="Wingdings 2" charset="0"/>
        <a:buChar char=""/>
        <a:defRPr kern="1200">
          <a:solidFill>
            <a:srgbClr val="FFFFFF"/>
          </a:solidFill>
          <a:latin typeface="+mn-lt"/>
          <a:ea typeface="ＭＳ Ｐゴシック" charset="0"/>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5.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5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5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21.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2.xml"/><Relationship Id="rId1" Type="http://schemas.openxmlformats.org/officeDocument/2006/relationships/slideLayout" Target="../slideLayouts/slideLayout69.xml"/><Relationship Id="rId6" Type="http://schemas.openxmlformats.org/officeDocument/2006/relationships/image" Target="../media/image47.png"/><Relationship Id="rId5" Type="http://schemas.openxmlformats.org/officeDocument/2006/relationships/image" Target="../media/image46.emf"/><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80.xml"/></Relationships>
</file>

<file path=ppt/slides/_rels/slide2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9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102.xml"/><Relationship Id="rId5" Type="http://schemas.openxmlformats.org/officeDocument/2006/relationships/image" Target="../media/image60.pn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0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697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4B9D8DE-C1EA-2E4A-ABA6-9F9E738B1660}" type="slidenum">
              <a:rPr lang="en-US" sz="1400">
                <a:solidFill>
                  <a:srgbClr val="000000"/>
                </a:solidFill>
              </a:rPr>
              <a:pPr eaLnBrk="1" hangingPunct="1"/>
              <a:t>1</a:t>
            </a:fld>
            <a:endParaRPr lang="en-US" sz="1400">
              <a:solidFill>
                <a:srgbClr val="000000"/>
              </a:solidFill>
            </a:endParaRPr>
          </a:p>
        </p:txBody>
      </p:sp>
      <p:sp>
        <p:nvSpPr>
          <p:cNvPr id="126979" name="Rectangle 2"/>
          <p:cNvSpPr>
            <a:spLocks noGrp="1" noChangeArrowheads="1"/>
          </p:cNvSpPr>
          <p:nvPr>
            <p:ph type="ctrTitle"/>
          </p:nvPr>
        </p:nvSpPr>
        <p:spPr>
          <a:xfrm>
            <a:off x="685800" y="457200"/>
            <a:ext cx="7848600" cy="1905000"/>
          </a:xfrm>
        </p:spPr>
        <p:txBody>
          <a:bodyPr/>
          <a:lstStyle/>
          <a:p>
            <a:pPr eaLnBrk="1" hangingPunct="1"/>
            <a:r>
              <a:rPr lang="en-US" sz="4000" b="1">
                <a:solidFill>
                  <a:srgbClr val="FF0000"/>
                </a:solidFill>
                <a:latin typeface="Arial" charset="0"/>
              </a:rPr>
              <a:t>United States of America National Report on Surface-Based Ozone Research</a:t>
            </a:r>
          </a:p>
        </p:txBody>
      </p:sp>
      <p:sp>
        <p:nvSpPr>
          <p:cNvPr id="126980" name="Rectangle 3"/>
          <p:cNvSpPr>
            <a:spLocks noGrp="1" noChangeArrowheads="1"/>
          </p:cNvSpPr>
          <p:nvPr>
            <p:ph type="subTitle" idx="1"/>
          </p:nvPr>
        </p:nvSpPr>
        <p:spPr/>
        <p:txBody>
          <a:bodyPr/>
          <a:lstStyle/>
          <a:p>
            <a:pPr eaLnBrk="1" hangingPunct="1">
              <a:lnSpc>
                <a:spcPct val="80000"/>
              </a:lnSpc>
            </a:pPr>
            <a:r>
              <a:rPr lang="en-US" sz="2800">
                <a:solidFill>
                  <a:srgbClr val="FF0000"/>
                </a:solidFill>
                <a:latin typeface="Arial" charset="0"/>
              </a:rPr>
              <a:t>Ninth WMO/UNEP Ozone Research Managers Meeting</a:t>
            </a:r>
          </a:p>
          <a:p>
            <a:pPr eaLnBrk="1" hangingPunct="1">
              <a:lnSpc>
                <a:spcPct val="80000"/>
              </a:lnSpc>
            </a:pPr>
            <a:endParaRPr lang="en-US" sz="2800">
              <a:solidFill>
                <a:srgbClr val="FF0000"/>
              </a:solidFill>
              <a:latin typeface="Arial" charset="0"/>
            </a:endParaRPr>
          </a:p>
          <a:p>
            <a:pPr eaLnBrk="1" hangingPunct="1">
              <a:lnSpc>
                <a:spcPct val="80000"/>
              </a:lnSpc>
            </a:pPr>
            <a:r>
              <a:rPr lang="en-US" sz="1400">
                <a:solidFill>
                  <a:srgbClr val="FF0000"/>
                </a:solidFill>
                <a:latin typeface="Arial" charset="0"/>
              </a:rPr>
              <a:t>Geneva, Switzerland</a:t>
            </a:r>
          </a:p>
          <a:p>
            <a:pPr eaLnBrk="1" hangingPunct="1">
              <a:lnSpc>
                <a:spcPct val="80000"/>
              </a:lnSpc>
            </a:pPr>
            <a:r>
              <a:rPr lang="en-US" sz="1400">
                <a:solidFill>
                  <a:srgbClr val="FF0000"/>
                </a:solidFill>
                <a:latin typeface="Arial" charset="0"/>
              </a:rPr>
              <a:t>14-16 May, 2014</a:t>
            </a:r>
          </a:p>
        </p:txBody>
      </p:sp>
      <p:sp>
        <p:nvSpPr>
          <p:cNvPr id="126981" name="TextBox 4"/>
          <p:cNvSpPr txBox="1">
            <a:spLocks noChangeArrowheads="1"/>
          </p:cNvSpPr>
          <p:nvPr/>
        </p:nvSpPr>
        <p:spPr bwMode="auto">
          <a:xfrm>
            <a:off x="1447800" y="2895600"/>
            <a:ext cx="6096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800" smtClean="0">
                <a:solidFill>
                  <a:srgbClr val="FF0000"/>
                </a:solidFill>
              </a:rPr>
              <a:t>       </a:t>
            </a:r>
            <a:r>
              <a:rPr lang="en-US" sz="2000" smtClean="0">
                <a:solidFill>
                  <a:srgbClr val="FF0000"/>
                </a:solidFill>
              </a:rPr>
              <a:t>Drs. Steve Montzka, NOAA and Ken Jucks, NASA  </a:t>
            </a:r>
            <a:endParaRPr lang="en-US" sz="2000" smtClean="0">
              <a:solidFill>
                <a:srgbClr val="0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VIplot.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3429000"/>
            <a:ext cx="3962400" cy="3366010"/>
          </a:xfrm>
          <a:prstGeom prst="rect">
            <a:avLst/>
          </a:prstGeom>
        </p:spPr>
      </p:pic>
      <p:sp>
        <p:nvSpPr>
          <p:cNvPr id="14" name="Rectangle 13"/>
          <p:cNvSpPr/>
          <p:nvPr/>
        </p:nvSpPr>
        <p:spPr>
          <a:xfrm>
            <a:off x="1358971" y="6559805"/>
            <a:ext cx="2060330" cy="2981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914400" y="228600"/>
            <a:ext cx="7848600" cy="3077766"/>
          </a:xfrm>
          <a:prstGeom prst="rect">
            <a:avLst/>
          </a:prstGeom>
          <a:noFill/>
        </p:spPr>
        <p:txBody>
          <a:bodyPr wrap="square" rtlCol="0">
            <a:spAutoFit/>
          </a:bodyPr>
          <a:lstStyle/>
          <a:p>
            <a:r>
              <a:rPr lang="en-US" sz="2400" b="1" dirty="0" smtClean="0">
                <a:solidFill>
                  <a:srgbClr val="3333FF"/>
                </a:solidFill>
              </a:rPr>
              <a:t>US Agency Programs</a:t>
            </a:r>
          </a:p>
          <a:p>
            <a:endParaRPr lang="en-US" sz="1400" dirty="0">
              <a:solidFill>
                <a:srgbClr val="3333FF"/>
              </a:solidFill>
            </a:endParaRPr>
          </a:p>
          <a:p>
            <a:r>
              <a:rPr lang="en-US" sz="2000" dirty="0" smtClean="0">
                <a:solidFill>
                  <a:srgbClr val="3333FF"/>
                </a:solidFill>
              </a:rPr>
              <a:t>Addressing RESEARCH NEEDS with SYSTEMATIC OBSERVATIONS	</a:t>
            </a:r>
          </a:p>
          <a:p>
            <a:r>
              <a:rPr lang="en-US" sz="2000" dirty="0">
                <a:solidFill>
                  <a:srgbClr val="3333FF"/>
                </a:solidFill>
              </a:rPr>
              <a:t>	</a:t>
            </a:r>
            <a:r>
              <a:rPr lang="en-US" sz="2000" b="1" i="1" dirty="0" smtClean="0">
                <a:solidFill>
                  <a:srgbClr val="3333FF"/>
                </a:solidFill>
              </a:rPr>
              <a:t>3) of ultra-violet light:</a:t>
            </a:r>
          </a:p>
          <a:p>
            <a:endParaRPr lang="en-US" sz="800" dirty="0"/>
          </a:p>
          <a:p>
            <a:r>
              <a:rPr lang="en-US" sz="2000" dirty="0" smtClean="0"/>
              <a:t>	</a:t>
            </a:r>
            <a:r>
              <a:rPr lang="en-US" sz="2000" b="1" dirty="0" smtClean="0"/>
              <a:t>UVB Monitoring </a:t>
            </a:r>
            <a:r>
              <a:rPr lang="en-US" sz="2000" dirty="0" smtClean="0"/>
              <a:t>at 34 sites (USDA-broadband)</a:t>
            </a:r>
          </a:p>
          <a:p>
            <a:endParaRPr lang="en-US" sz="800" dirty="0"/>
          </a:p>
          <a:p>
            <a:r>
              <a:rPr lang="en-US" sz="2000" dirty="0" smtClean="0"/>
              <a:t>	</a:t>
            </a:r>
            <a:r>
              <a:rPr lang="en-US" sz="2000" b="1" dirty="0" smtClean="0"/>
              <a:t>UV Monitoring </a:t>
            </a:r>
            <a:r>
              <a:rPr lang="en-US" sz="2000" dirty="0" smtClean="0"/>
              <a:t>by Brewer </a:t>
            </a:r>
            <a:r>
              <a:rPr lang="en-US" sz="2000" dirty="0" err="1" smtClean="0"/>
              <a:t>spectroradiometers</a:t>
            </a:r>
            <a:r>
              <a:rPr lang="en-US" sz="2000" dirty="0" smtClean="0"/>
              <a:t> </a:t>
            </a:r>
          </a:p>
          <a:p>
            <a:r>
              <a:rPr lang="en-US" sz="2000" dirty="0"/>
              <a:t>	</a:t>
            </a:r>
            <a:r>
              <a:rPr lang="en-US" sz="2000" dirty="0" smtClean="0"/>
              <a:t>	6 US sites; NOAA/EPA</a:t>
            </a:r>
          </a:p>
          <a:p>
            <a:r>
              <a:rPr lang="en-US" sz="2000" dirty="0"/>
              <a:t>	</a:t>
            </a:r>
            <a:r>
              <a:rPr lang="en-US" sz="2000" dirty="0" smtClean="0"/>
              <a:t>	4 Arctic sites; NSF</a:t>
            </a:r>
          </a:p>
          <a:p>
            <a:r>
              <a:rPr lang="en-US" sz="2000" dirty="0"/>
              <a:t>	</a:t>
            </a:r>
            <a:r>
              <a:rPr lang="en-US" sz="2000" dirty="0" smtClean="0"/>
              <a:t>	3 Antarctic sites; NOAA</a:t>
            </a:r>
          </a:p>
        </p:txBody>
      </p:sp>
      <p:sp>
        <p:nvSpPr>
          <p:cNvPr id="2" name="Rectangle 1"/>
          <p:cNvSpPr/>
          <p:nvPr/>
        </p:nvSpPr>
        <p:spPr>
          <a:xfrm>
            <a:off x="239205" y="3664205"/>
            <a:ext cx="381000" cy="2895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rot="16200000">
            <a:off x="-246743" y="4847774"/>
            <a:ext cx="1029193" cy="369332"/>
          </a:xfrm>
          <a:prstGeom prst="rect">
            <a:avLst/>
          </a:prstGeom>
          <a:noFill/>
        </p:spPr>
        <p:txBody>
          <a:bodyPr wrap="none" rtlCol="0">
            <a:spAutoFit/>
          </a:bodyPr>
          <a:lstStyle/>
          <a:p>
            <a:r>
              <a:rPr lang="en-US" dirty="0" smtClean="0"/>
              <a:t>UV Index</a:t>
            </a:r>
            <a:endParaRPr lang="en-US" dirty="0"/>
          </a:p>
        </p:txBody>
      </p:sp>
      <p:sp>
        <p:nvSpPr>
          <p:cNvPr id="6" name="TextBox 5"/>
          <p:cNvSpPr txBox="1"/>
          <p:nvPr/>
        </p:nvSpPr>
        <p:spPr>
          <a:xfrm>
            <a:off x="379950" y="3617682"/>
            <a:ext cx="367408" cy="307777"/>
          </a:xfrm>
          <a:prstGeom prst="rect">
            <a:avLst/>
          </a:prstGeom>
          <a:solidFill>
            <a:schemeClr val="bg1"/>
          </a:solidFill>
        </p:spPr>
        <p:txBody>
          <a:bodyPr wrap="none" rtlCol="0">
            <a:spAutoFit/>
          </a:bodyPr>
          <a:lstStyle/>
          <a:p>
            <a:r>
              <a:rPr lang="en-US" sz="1400" dirty="0" smtClean="0"/>
              <a:t>15</a:t>
            </a:r>
            <a:endParaRPr lang="en-US" sz="1400" dirty="0"/>
          </a:p>
        </p:txBody>
      </p:sp>
      <p:sp>
        <p:nvSpPr>
          <p:cNvPr id="7" name="TextBox 6"/>
          <p:cNvSpPr txBox="1"/>
          <p:nvPr/>
        </p:nvSpPr>
        <p:spPr>
          <a:xfrm>
            <a:off x="471320" y="6150378"/>
            <a:ext cx="276038" cy="307777"/>
          </a:xfrm>
          <a:prstGeom prst="rect">
            <a:avLst/>
          </a:prstGeom>
          <a:solidFill>
            <a:schemeClr val="bg1"/>
          </a:solidFill>
        </p:spPr>
        <p:txBody>
          <a:bodyPr wrap="none" rtlCol="0">
            <a:spAutoFit/>
          </a:bodyPr>
          <a:lstStyle/>
          <a:p>
            <a:r>
              <a:rPr lang="en-US" sz="1400" dirty="0" smtClean="0"/>
              <a:t>0</a:t>
            </a:r>
            <a:endParaRPr lang="en-US" sz="1400" dirty="0"/>
          </a:p>
        </p:txBody>
      </p:sp>
      <p:sp>
        <p:nvSpPr>
          <p:cNvPr id="8" name="TextBox 7"/>
          <p:cNvSpPr txBox="1"/>
          <p:nvPr/>
        </p:nvSpPr>
        <p:spPr>
          <a:xfrm>
            <a:off x="471320" y="5330340"/>
            <a:ext cx="276038" cy="307777"/>
          </a:xfrm>
          <a:prstGeom prst="rect">
            <a:avLst/>
          </a:prstGeom>
          <a:solidFill>
            <a:schemeClr val="bg1"/>
          </a:solidFill>
        </p:spPr>
        <p:txBody>
          <a:bodyPr wrap="none" rtlCol="0">
            <a:spAutoFit/>
          </a:bodyPr>
          <a:lstStyle/>
          <a:p>
            <a:r>
              <a:rPr lang="en-US" sz="1400" dirty="0" smtClean="0"/>
              <a:t>5</a:t>
            </a:r>
            <a:endParaRPr lang="en-US" sz="1400" dirty="0"/>
          </a:p>
        </p:txBody>
      </p:sp>
      <p:sp>
        <p:nvSpPr>
          <p:cNvPr id="9" name="TextBox 8"/>
          <p:cNvSpPr txBox="1"/>
          <p:nvPr/>
        </p:nvSpPr>
        <p:spPr>
          <a:xfrm>
            <a:off x="379950" y="4437732"/>
            <a:ext cx="367408" cy="307777"/>
          </a:xfrm>
          <a:prstGeom prst="rect">
            <a:avLst/>
          </a:prstGeom>
          <a:solidFill>
            <a:schemeClr val="bg1"/>
          </a:solidFill>
        </p:spPr>
        <p:txBody>
          <a:bodyPr wrap="none" rtlCol="0">
            <a:spAutoFit/>
          </a:bodyPr>
          <a:lstStyle/>
          <a:p>
            <a:r>
              <a:rPr lang="en-US" sz="1400" dirty="0" smtClean="0"/>
              <a:t>10</a:t>
            </a:r>
            <a:endParaRPr lang="en-US" sz="1400" dirty="0"/>
          </a:p>
        </p:txBody>
      </p:sp>
      <p:sp>
        <p:nvSpPr>
          <p:cNvPr id="10" name="TextBox 9"/>
          <p:cNvSpPr txBox="1"/>
          <p:nvPr/>
        </p:nvSpPr>
        <p:spPr>
          <a:xfrm>
            <a:off x="1083896" y="6477653"/>
            <a:ext cx="550151" cy="307777"/>
          </a:xfrm>
          <a:prstGeom prst="rect">
            <a:avLst/>
          </a:prstGeom>
          <a:solidFill>
            <a:schemeClr val="bg1"/>
          </a:solidFill>
        </p:spPr>
        <p:txBody>
          <a:bodyPr wrap="none" rtlCol="0">
            <a:spAutoFit/>
          </a:bodyPr>
          <a:lstStyle/>
          <a:p>
            <a:r>
              <a:rPr lang="en-US" sz="1400" dirty="0" smtClean="0"/>
              <a:t>2008</a:t>
            </a:r>
            <a:endParaRPr lang="en-US" sz="1400" dirty="0"/>
          </a:p>
        </p:txBody>
      </p:sp>
      <p:sp>
        <p:nvSpPr>
          <p:cNvPr id="11" name="TextBox 10"/>
          <p:cNvSpPr txBox="1"/>
          <p:nvPr/>
        </p:nvSpPr>
        <p:spPr>
          <a:xfrm>
            <a:off x="1975129" y="6477653"/>
            <a:ext cx="550151" cy="307777"/>
          </a:xfrm>
          <a:prstGeom prst="rect">
            <a:avLst/>
          </a:prstGeom>
          <a:solidFill>
            <a:schemeClr val="bg1"/>
          </a:solidFill>
        </p:spPr>
        <p:txBody>
          <a:bodyPr wrap="none" rtlCol="0">
            <a:spAutoFit/>
          </a:bodyPr>
          <a:lstStyle/>
          <a:p>
            <a:r>
              <a:rPr lang="en-US" sz="1400" dirty="0" smtClean="0"/>
              <a:t>2010</a:t>
            </a:r>
            <a:endParaRPr lang="en-US" sz="1400" dirty="0"/>
          </a:p>
        </p:txBody>
      </p:sp>
      <p:sp>
        <p:nvSpPr>
          <p:cNvPr id="12" name="TextBox 11"/>
          <p:cNvSpPr txBox="1"/>
          <p:nvPr/>
        </p:nvSpPr>
        <p:spPr>
          <a:xfrm>
            <a:off x="2869150" y="6477653"/>
            <a:ext cx="550151" cy="307777"/>
          </a:xfrm>
          <a:prstGeom prst="rect">
            <a:avLst/>
          </a:prstGeom>
          <a:solidFill>
            <a:schemeClr val="bg1"/>
          </a:solidFill>
        </p:spPr>
        <p:txBody>
          <a:bodyPr wrap="none" rtlCol="0">
            <a:spAutoFit/>
          </a:bodyPr>
          <a:lstStyle/>
          <a:p>
            <a:r>
              <a:rPr lang="en-US" sz="1400" dirty="0" smtClean="0"/>
              <a:t>2012</a:t>
            </a:r>
            <a:endParaRPr lang="en-US" sz="1400" dirty="0"/>
          </a:p>
        </p:txBody>
      </p:sp>
      <p:sp>
        <p:nvSpPr>
          <p:cNvPr id="13" name="TextBox 12"/>
          <p:cNvSpPr txBox="1"/>
          <p:nvPr/>
        </p:nvSpPr>
        <p:spPr>
          <a:xfrm>
            <a:off x="3747267" y="6477653"/>
            <a:ext cx="550151" cy="307777"/>
          </a:xfrm>
          <a:prstGeom prst="rect">
            <a:avLst/>
          </a:prstGeom>
          <a:solidFill>
            <a:schemeClr val="bg1"/>
          </a:solidFill>
        </p:spPr>
        <p:txBody>
          <a:bodyPr wrap="none" rtlCol="0">
            <a:spAutoFit/>
          </a:bodyPr>
          <a:lstStyle/>
          <a:p>
            <a:r>
              <a:rPr lang="en-US" sz="1400" dirty="0" smtClean="0"/>
              <a:t>2014</a:t>
            </a:r>
            <a:endParaRPr lang="en-US" sz="1400" dirty="0"/>
          </a:p>
        </p:txBody>
      </p:sp>
      <p:sp>
        <p:nvSpPr>
          <p:cNvPr id="15" name="Rectangle 14"/>
          <p:cNvSpPr/>
          <p:nvPr/>
        </p:nvSpPr>
        <p:spPr>
          <a:xfrm>
            <a:off x="788930" y="3483098"/>
            <a:ext cx="3508487" cy="1490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477656" y="3981014"/>
            <a:ext cx="3853543" cy="2246769"/>
          </a:xfrm>
          <a:prstGeom prst="rect">
            <a:avLst/>
          </a:prstGeom>
          <a:noFill/>
        </p:spPr>
        <p:txBody>
          <a:bodyPr wrap="square" rtlCol="0">
            <a:spAutoFit/>
          </a:bodyPr>
          <a:lstStyle/>
          <a:p>
            <a:r>
              <a:rPr lang="en-US" sz="2000" dirty="0" smtClean="0"/>
              <a:t>Monitoring UV to assess trends and affects on humans, crops, and animals over time (and marine life in the Antarctic).</a:t>
            </a:r>
          </a:p>
          <a:p>
            <a:endParaRPr lang="en-US" sz="2000" dirty="0"/>
          </a:p>
          <a:p>
            <a:r>
              <a:rPr lang="en-US" sz="2000" dirty="0" smtClean="0"/>
              <a:t>Changes arise from changes in ozone, aerosols, and clouds…</a:t>
            </a:r>
          </a:p>
        </p:txBody>
      </p:sp>
    </p:spTree>
    <p:extLst>
      <p:ext uri="{BB962C8B-B14F-4D97-AF65-F5344CB8AC3E}">
        <p14:creationId xmlns:p14="http://schemas.microsoft.com/office/powerpoint/2010/main" val="140980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5" grpId="0"/>
      <p:bldP spid="6" grpId="0" animBg="1"/>
      <p:bldP spid="7" grpId="0" animBg="1"/>
      <p:bldP spid="8" grpId="0" animBg="1"/>
      <p:bldP spid="9" grpId="0" animBg="1"/>
      <p:bldP spid="10" grpId="0" animBg="1"/>
      <p:bldP spid="11" grpId="0" animBg="1"/>
      <p:bldP spid="12" grpId="0" animBg="1"/>
      <p:bldP spid="13" grpId="0" animBg="1"/>
      <p:bldP spid="15"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228600"/>
            <a:ext cx="7529112" cy="5016758"/>
          </a:xfrm>
          <a:prstGeom prst="rect">
            <a:avLst/>
          </a:prstGeom>
          <a:noFill/>
        </p:spPr>
        <p:txBody>
          <a:bodyPr wrap="none" rtlCol="0">
            <a:spAutoFit/>
          </a:bodyPr>
          <a:lstStyle/>
          <a:p>
            <a:r>
              <a:rPr lang="en-US" sz="2400" b="1" dirty="0" smtClean="0">
                <a:solidFill>
                  <a:srgbClr val="3333FF"/>
                </a:solidFill>
              </a:rPr>
              <a:t>US Agency Programs</a:t>
            </a:r>
          </a:p>
          <a:p>
            <a:endParaRPr lang="en-US" sz="1400" dirty="0">
              <a:solidFill>
                <a:srgbClr val="3333FF"/>
              </a:solidFill>
            </a:endParaRPr>
          </a:p>
          <a:p>
            <a:r>
              <a:rPr lang="en-US" sz="2000" b="1" dirty="0" smtClean="0">
                <a:solidFill>
                  <a:srgbClr val="3333FF"/>
                </a:solidFill>
              </a:rPr>
              <a:t>Advancing UNDERSTANDING of atmospheric processes:</a:t>
            </a:r>
          </a:p>
          <a:p>
            <a:r>
              <a:rPr lang="en-US" sz="2000" b="1" dirty="0" smtClean="0">
                <a:solidFill>
                  <a:srgbClr val="3333FF"/>
                </a:solidFill>
              </a:rPr>
              <a:t>      Laboratory studies as underpinnings for Observations and Models</a:t>
            </a:r>
          </a:p>
          <a:p>
            <a:endParaRPr lang="en-US" dirty="0">
              <a:solidFill>
                <a:srgbClr val="3333FF"/>
              </a:solidFill>
            </a:endParaRPr>
          </a:p>
          <a:p>
            <a:r>
              <a:rPr lang="en-US" sz="2000" dirty="0" smtClean="0">
                <a:sym typeface="Wingdings" panose="05000000000000000000" pitchFamily="2" charset="2"/>
              </a:rPr>
              <a:t></a:t>
            </a:r>
            <a:r>
              <a:rPr lang="en-US" sz="2000" b="1" dirty="0" smtClean="0">
                <a:sym typeface="Wingdings" panose="05000000000000000000" pitchFamily="2" charset="2"/>
              </a:rPr>
              <a:t>Providing fundamental understanding of:</a:t>
            </a:r>
          </a:p>
          <a:p>
            <a:r>
              <a:rPr lang="en-US" sz="2000" dirty="0">
                <a:sym typeface="Wingdings" panose="05000000000000000000" pitchFamily="2" charset="2"/>
              </a:rPr>
              <a:t>	</a:t>
            </a:r>
            <a:r>
              <a:rPr lang="en-US" sz="2000" dirty="0" smtClean="0">
                <a:sym typeface="Wingdings" panose="05000000000000000000" pitchFamily="2" charset="2"/>
              </a:rPr>
              <a:t>Lifetimes and other chemical properties</a:t>
            </a:r>
          </a:p>
          <a:p>
            <a:r>
              <a:rPr lang="en-US" sz="2000" dirty="0">
                <a:sym typeface="Wingdings" panose="05000000000000000000" pitchFamily="2" charset="2"/>
              </a:rPr>
              <a:t>	</a:t>
            </a:r>
            <a:r>
              <a:rPr lang="en-US" sz="2000" dirty="0" smtClean="0">
                <a:sym typeface="Wingdings" panose="05000000000000000000" pitchFamily="2" charset="2"/>
              </a:rPr>
              <a:t>Ozone Depleting Potential</a:t>
            </a:r>
          </a:p>
          <a:p>
            <a:r>
              <a:rPr lang="en-US" sz="2000" dirty="0">
                <a:sym typeface="Wingdings" panose="05000000000000000000" pitchFamily="2" charset="2"/>
              </a:rPr>
              <a:t>	</a:t>
            </a:r>
            <a:r>
              <a:rPr lang="en-US" sz="2000" dirty="0" smtClean="0">
                <a:sym typeface="Wingdings" panose="05000000000000000000" pitchFamily="2" charset="2"/>
              </a:rPr>
              <a:t>Global Warming Potential</a:t>
            </a:r>
            <a:endParaRPr lang="en-US" sz="2000" dirty="0" smtClean="0"/>
          </a:p>
          <a:p>
            <a:endParaRPr lang="en-US" dirty="0" smtClean="0"/>
          </a:p>
          <a:p>
            <a:r>
              <a:rPr lang="en-US" b="1" i="1" dirty="0" smtClean="0"/>
              <a:t>For gases such as:</a:t>
            </a:r>
            <a:r>
              <a:rPr lang="en-US" b="1" dirty="0" smtClean="0"/>
              <a:t>	</a:t>
            </a:r>
          </a:p>
          <a:p>
            <a:r>
              <a:rPr lang="en-US" sz="2000" b="1" dirty="0" smtClean="0"/>
              <a:t>R-316c	</a:t>
            </a:r>
          </a:p>
          <a:p>
            <a:endParaRPr lang="en-US" sz="800" b="1" dirty="0" smtClean="0"/>
          </a:p>
          <a:p>
            <a:r>
              <a:rPr lang="en-US" sz="2000" b="1" dirty="0" smtClean="0"/>
              <a:t>Short-lived HFCs </a:t>
            </a:r>
          </a:p>
          <a:p>
            <a:r>
              <a:rPr lang="en-US" sz="2000" dirty="0" smtClean="0"/>
              <a:t>     (HFC-1234yf, Methyl </a:t>
            </a:r>
            <a:r>
              <a:rPr lang="en-US" sz="2000" dirty="0" err="1" smtClean="0"/>
              <a:t>perfluoroheptene</a:t>
            </a:r>
            <a:r>
              <a:rPr lang="en-US" sz="2000" dirty="0" smtClean="0"/>
              <a:t> ether; HFO-1233zd)</a:t>
            </a:r>
          </a:p>
          <a:p>
            <a:endParaRPr lang="en-US" sz="800" dirty="0" smtClean="0"/>
          </a:p>
          <a:p>
            <a:r>
              <a:rPr lang="en-US" sz="2000" b="1" dirty="0" smtClean="0"/>
              <a:t>Recently detected CFCs and HCFCs</a:t>
            </a:r>
          </a:p>
        </p:txBody>
      </p:sp>
    </p:spTree>
    <p:extLst>
      <p:ext uri="{BB962C8B-B14F-4D97-AF65-F5344CB8AC3E}">
        <p14:creationId xmlns:p14="http://schemas.microsoft.com/office/powerpoint/2010/main" val="37046820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232749"/>
            <a:ext cx="6054093" cy="2185214"/>
          </a:xfrm>
          <a:prstGeom prst="rect">
            <a:avLst/>
          </a:prstGeom>
          <a:noFill/>
        </p:spPr>
        <p:txBody>
          <a:bodyPr wrap="none" rtlCol="0">
            <a:spAutoFit/>
          </a:bodyPr>
          <a:lstStyle/>
          <a:p>
            <a:r>
              <a:rPr lang="en-US" sz="2400" b="1" dirty="0" smtClean="0">
                <a:solidFill>
                  <a:srgbClr val="3333FF"/>
                </a:solidFill>
              </a:rPr>
              <a:t>US Agency Programs</a:t>
            </a:r>
          </a:p>
          <a:p>
            <a:endParaRPr lang="en-US" sz="1400" dirty="0">
              <a:solidFill>
                <a:srgbClr val="3333FF"/>
              </a:solidFill>
            </a:endParaRPr>
          </a:p>
          <a:p>
            <a:r>
              <a:rPr lang="en-US" sz="2000" b="1" dirty="0" smtClean="0">
                <a:solidFill>
                  <a:srgbClr val="3333FF"/>
                </a:solidFill>
              </a:rPr>
              <a:t>Advancing UNDERSTANDING of atmospheric processes:</a:t>
            </a:r>
          </a:p>
          <a:p>
            <a:endParaRPr lang="en-US" sz="2000" dirty="0" smtClean="0">
              <a:solidFill>
                <a:srgbClr val="3333FF"/>
              </a:solidFill>
            </a:endParaRPr>
          </a:p>
          <a:p>
            <a:r>
              <a:rPr lang="en-US" sz="2000" dirty="0" smtClean="0">
                <a:solidFill>
                  <a:srgbClr val="3333FF"/>
                </a:solidFill>
              </a:rPr>
              <a:t>	</a:t>
            </a:r>
            <a:r>
              <a:rPr lang="en-US" sz="2000" b="1" i="1" dirty="0" smtClean="0">
                <a:solidFill>
                  <a:srgbClr val="3333FF"/>
                </a:solidFill>
              </a:rPr>
              <a:t>Aircraft and Balloon Field missions</a:t>
            </a:r>
          </a:p>
          <a:p>
            <a:r>
              <a:rPr lang="en-US" sz="2000" dirty="0"/>
              <a:t>	</a:t>
            </a:r>
            <a:r>
              <a:rPr lang="en-US" sz="2000" dirty="0" smtClean="0"/>
              <a:t>	</a:t>
            </a:r>
            <a:r>
              <a:rPr lang="en-US" sz="2000" dirty="0" smtClean="0">
                <a:solidFill>
                  <a:srgbClr val="FF0000"/>
                </a:solidFill>
              </a:rPr>
              <a:t>e.g., ATTREX and	SEAC</a:t>
            </a:r>
            <a:r>
              <a:rPr lang="en-US" sz="2000" baseline="30000" dirty="0" smtClean="0">
                <a:solidFill>
                  <a:srgbClr val="FF0000"/>
                </a:solidFill>
              </a:rPr>
              <a:t>4</a:t>
            </a:r>
            <a:r>
              <a:rPr lang="en-US" sz="2000" dirty="0" smtClean="0">
                <a:solidFill>
                  <a:srgbClr val="FF0000"/>
                </a:solidFill>
              </a:rPr>
              <a:t>RS</a:t>
            </a:r>
            <a:endParaRPr lang="en-US" sz="2000" dirty="0">
              <a:solidFill>
                <a:srgbClr val="FF0000"/>
              </a:solidFill>
            </a:endParaRPr>
          </a:p>
          <a:p>
            <a:r>
              <a:rPr lang="en-US" dirty="0" smtClean="0"/>
              <a:t>	</a:t>
            </a:r>
          </a:p>
        </p:txBody>
      </p:sp>
    </p:spTree>
    <p:extLst>
      <p:ext uri="{BB962C8B-B14F-4D97-AF65-F5344CB8AC3E}">
        <p14:creationId xmlns:p14="http://schemas.microsoft.com/office/powerpoint/2010/main" val="11469631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Picture 3"/>
          <p:cNvPicPr>
            <a:picLocks noChangeAspect="1"/>
          </p:cNvPicPr>
          <p:nvPr/>
        </p:nvPicPr>
        <p:blipFill>
          <a:blip r:embed="rId2">
            <a:alphaModFix amt="50000"/>
            <a:extLst>
              <a:ext uri="{28A0092B-C50C-407E-A947-70E740481C1C}">
                <a14:useLocalDpi xmlns:a14="http://schemas.microsoft.com/office/drawing/2010/main" val="0"/>
              </a:ext>
            </a:extLst>
          </a:blip>
          <a:srcRect/>
          <a:stretch>
            <a:fillRect/>
          </a:stretch>
        </p:blipFill>
        <p:spPr bwMode="auto">
          <a:xfrm>
            <a:off x="485775" y="-638175"/>
            <a:ext cx="8085138" cy="7439025"/>
          </a:xfrm>
          <a:prstGeom prst="rect">
            <a:avLst/>
          </a:prstGeom>
          <a:noFill/>
          <a:ln>
            <a:noFill/>
          </a:ln>
          <a:extLst>
            <a:ext uri="{909E8E84-426E-40DD-AFC4-6F175D3DCCD1}">
              <a14:hiddenFill xmlns:a14="http://schemas.microsoft.com/office/drawing/2010/main">
                <a:solidFill>
                  <a:srgbClr val="FFFFFF">
                    <a:alpha val="50195"/>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2" name="Title 1"/>
          <p:cNvSpPr>
            <a:spLocks noGrp="1"/>
          </p:cNvSpPr>
          <p:nvPr>
            <p:ph type="ctrTitle"/>
          </p:nvPr>
        </p:nvSpPr>
        <p:spPr>
          <a:xfrm>
            <a:off x="1079500" y="5903913"/>
            <a:ext cx="6985000" cy="954087"/>
          </a:xfrm>
        </p:spPr>
        <p:txBody>
          <a:bodyPr/>
          <a:lstStyle/>
          <a:p>
            <a:pPr eaLnBrk="1" hangingPunct="1"/>
            <a:r>
              <a:rPr lang="en-US" sz="4400" b="1">
                <a:latin typeface="Arial" charset="0"/>
                <a:ea typeface="ＭＳ Ｐゴシック" charset="0"/>
                <a:cs typeface="Arial" charset="0"/>
              </a:rPr>
              <a:t>SEAC</a:t>
            </a:r>
            <a:r>
              <a:rPr lang="en-US" sz="4400" b="1" baseline="30000">
                <a:latin typeface="Arial" charset="0"/>
                <a:ea typeface="ＭＳ Ｐゴシック" charset="0"/>
                <a:cs typeface="Arial" charset="0"/>
              </a:rPr>
              <a:t>4</a:t>
            </a:r>
            <a:r>
              <a:rPr lang="en-US" sz="4400" b="1">
                <a:latin typeface="Arial" charset="0"/>
                <a:ea typeface="ＭＳ Ｐゴシック" charset="0"/>
                <a:cs typeface="Arial" charset="0"/>
              </a:rPr>
              <a:t>RS North America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3"/>
          <p:cNvSpPr>
            <a:spLocks noGrp="1"/>
          </p:cNvSpPr>
          <p:nvPr>
            <p:ph type="title"/>
          </p:nvPr>
        </p:nvSpPr>
        <p:spPr>
          <a:xfrm>
            <a:off x="457200" y="115888"/>
            <a:ext cx="6672263" cy="771525"/>
          </a:xfrm>
        </p:spPr>
        <p:txBody>
          <a:bodyPr/>
          <a:lstStyle/>
          <a:p>
            <a:r>
              <a:rPr lang="en-US" b="1">
                <a:latin typeface="Calibri" charset="0"/>
                <a:ea typeface="ＭＳ Ｐゴシック" charset="0"/>
                <a:cs typeface="ＭＳ Ｐゴシック" charset="0"/>
              </a:rPr>
              <a:t>SEAC</a:t>
            </a:r>
            <a:r>
              <a:rPr lang="en-US" b="1" baseline="30000">
                <a:latin typeface="Calibri" charset="0"/>
                <a:ea typeface="ＭＳ Ｐゴシック" charset="0"/>
                <a:cs typeface="ＭＳ Ｐゴシック" charset="0"/>
              </a:rPr>
              <a:t>4</a:t>
            </a:r>
            <a:r>
              <a:rPr lang="en-US" b="1">
                <a:latin typeface="Calibri" charset="0"/>
                <a:ea typeface="ＭＳ Ｐゴシック" charset="0"/>
                <a:cs typeface="ＭＳ Ｐゴシック" charset="0"/>
              </a:rPr>
              <a:t>RS Overall Goals</a:t>
            </a:r>
          </a:p>
        </p:txBody>
      </p:sp>
      <p:sp>
        <p:nvSpPr>
          <p:cNvPr id="129026" name="Content Placeholder 2"/>
          <p:cNvSpPr>
            <a:spLocks noGrp="1"/>
          </p:cNvSpPr>
          <p:nvPr>
            <p:ph idx="1"/>
          </p:nvPr>
        </p:nvSpPr>
        <p:spPr>
          <a:xfrm>
            <a:off x="517525" y="1360488"/>
            <a:ext cx="8108950" cy="5032375"/>
          </a:xfrm>
        </p:spPr>
        <p:txBody>
          <a:bodyPr/>
          <a:lstStyle/>
          <a:p>
            <a:pPr>
              <a:buFont typeface="Wingdings" charset="0"/>
              <a:buChar char="Ø"/>
            </a:pPr>
            <a:r>
              <a:rPr lang="en-US" sz="2000" b="1">
                <a:latin typeface="Calibri" charset="0"/>
                <a:ea typeface="ＭＳ Ｐゴシック" charset="0"/>
                <a:cs typeface="ＭＳ Ｐゴシック" charset="0"/>
              </a:rPr>
              <a:t>Determine how pollutant emissions are redistributed via deep convection throughout the troposphere.</a:t>
            </a:r>
          </a:p>
          <a:p>
            <a:pPr>
              <a:buFont typeface="Arial" charset="0"/>
              <a:buNone/>
            </a:pPr>
            <a:endParaRPr lang="en-US" sz="2000" b="1">
              <a:latin typeface="Calibri" charset="0"/>
              <a:ea typeface="ＭＳ Ｐゴシック" charset="0"/>
              <a:cs typeface="ＭＳ Ｐゴシック" charset="0"/>
            </a:endParaRPr>
          </a:p>
          <a:p>
            <a:pPr>
              <a:buFont typeface="Wingdings" charset="0"/>
              <a:buChar char="Ø"/>
            </a:pPr>
            <a:r>
              <a:rPr lang="en-US" sz="2000" b="1">
                <a:latin typeface="Calibri" charset="0"/>
                <a:ea typeface="ＭＳ Ｐゴシック" charset="0"/>
                <a:cs typeface="ＭＳ Ｐゴシック" charset="0"/>
              </a:rPr>
              <a:t>Determine the evolution of gases and aerosols in deep convective outflow and the implications for UT/LS chemistry.</a:t>
            </a:r>
          </a:p>
          <a:p>
            <a:pPr>
              <a:buFont typeface="Arial" charset="0"/>
              <a:buNone/>
            </a:pPr>
            <a:endParaRPr lang="en-US" sz="2000" b="1">
              <a:latin typeface="Calibri" charset="0"/>
              <a:ea typeface="ＭＳ Ｐゴシック" charset="0"/>
              <a:cs typeface="ＭＳ Ｐゴシック" charset="0"/>
            </a:endParaRPr>
          </a:p>
          <a:p>
            <a:pPr>
              <a:buFont typeface="Wingdings" charset="0"/>
              <a:buChar char="Ø"/>
            </a:pPr>
            <a:r>
              <a:rPr lang="en-US" sz="2000" b="1">
                <a:latin typeface="Calibri" charset="0"/>
                <a:ea typeface="ＭＳ Ｐゴシック" charset="0"/>
                <a:cs typeface="ＭＳ Ｐゴシック" charset="0"/>
              </a:rPr>
              <a:t>Identify the influences and feedbacks of aerosol particles from anthropogenic pollution and biomass burning on meteorology and climate through changes in the atmospheric heat budget (i.e., semi-direct effect) or through microphysical changes in clouds (i.e., indirect effects).</a:t>
            </a:r>
          </a:p>
          <a:p>
            <a:pPr>
              <a:buFont typeface="Arial" charset="0"/>
              <a:buNone/>
            </a:pPr>
            <a:endParaRPr lang="en-US" sz="2000" b="1">
              <a:latin typeface="Calibri" charset="0"/>
              <a:ea typeface="ＭＳ Ｐゴシック" charset="0"/>
              <a:cs typeface="ＭＳ Ｐゴシック" charset="0"/>
            </a:endParaRPr>
          </a:p>
          <a:p>
            <a:pPr>
              <a:buFont typeface="Wingdings" charset="0"/>
              <a:buChar char="Ø"/>
            </a:pPr>
            <a:r>
              <a:rPr lang="en-US" sz="2000" b="1">
                <a:latin typeface="Calibri" charset="0"/>
                <a:ea typeface="ＭＳ Ｐゴシック" charset="0"/>
                <a:cs typeface="ＭＳ Ｐゴシック" charset="0"/>
              </a:rPr>
              <a:t>Serve as a calibration/validation test bed for future satellite instruments and missions.</a:t>
            </a:r>
            <a:endParaRPr lang="en-US" sz="2000">
              <a:latin typeface="Calibri" charset="0"/>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3"/>
          <p:cNvSpPr>
            <a:spLocks noGrp="1"/>
          </p:cNvSpPr>
          <p:nvPr>
            <p:ph type="title"/>
          </p:nvPr>
        </p:nvSpPr>
        <p:spPr>
          <a:xfrm>
            <a:off x="695325" y="36513"/>
            <a:ext cx="7015163" cy="1143000"/>
          </a:xfrm>
        </p:spPr>
        <p:txBody>
          <a:bodyPr/>
          <a:lstStyle/>
          <a:p>
            <a:r>
              <a:rPr lang="en-US" b="1">
                <a:latin typeface="Calibri" charset="0"/>
                <a:ea typeface="ＭＳ Ｐゴシック" charset="0"/>
                <a:cs typeface="ＭＳ Ｐゴシック" charset="0"/>
              </a:rPr>
              <a:t>SEAC</a:t>
            </a:r>
            <a:r>
              <a:rPr lang="en-US" b="1" baseline="30000">
                <a:latin typeface="Calibri" charset="0"/>
                <a:ea typeface="ＭＳ Ｐゴシック" charset="0"/>
                <a:cs typeface="ＭＳ Ｐゴシック" charset="0"/>
              </a:rPr>
              <a:t>4</a:t>
            </a:r>
            <a:r>
              <a:rPr lang="en-US" b="1">
                <a:latin typeface="Calibri" charset="0"/>
                <a:ea typeface="ＭＳ Ｐゴシック" charset="0"/>
                <a:cs typeface="ＭＳ Ｐゴシック" charset="0"/>
              </a:rPr>
              <a:t>RS Experimental Approach</a:t>
            </a:r>
            <a:endParaRPr lang="en-US" sz="2000" b="1">
              <a:latin typeface="Calibri" charset="0"/>
              <a:ea typeface="ＭＳ Ｐゴシック" charset="0"/>
              <a:cs typeface="ＭＳ Ｐゴシック" charset="0"/>
            </a:endParaRPr>
          </a:p>
        </p:txBody>
      </p:sp>
      <p:pic>
        <p:nvPicPr>
          <p:cNvPr id="130050"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0150"/>
            <a:ext cx="914400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1" name="TextBox 25"/>
          <p:cNvSpPr txBox="1">
            <a:spLocks noChangeArrowheads="1"/>
          </p:cNvSpPr>
          <p:nvPr/>
        </p:nvSpPr>
        <p:spPr bwMode="auto">
          <a:xfrm>
            <a:off x="5578475" y="3116263"/>
            <a:ext cx="1301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smtClean="0">
                <a:solidFill>
                  <a:srgbClr val="FFFFFF"/>
                </a:solidFill>
              </a:rPr>
              <a:t>SE Chemistry</a:t>
            </a:r>
          </a:p>
        </p:txBody>
      </p:sp>
      <p:sp>
        <p:nvSpPr>
          <p:cNvPr id="130052" name="TextBox 26"/>
          <p:cNvSpPr txBox="1">
            <a:spLocks noChangeArrowheads="1"/>
          </p:cNvSpPr>
          <p:nvPr/>
        </p:nvSpPr>
        <p:spPr bwMode="auto">
          <a:xfrm>
            <a:off x="3055938" y="2197100"/>
            <a:ext cx="8493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FFFFFF"/>
                </a:solidFill>
              </a:rPr>
              <a:t>Western</a:t>
            </a:r>
          </a:p>
          <a:p>
            <a:pPr algn="ctr" eaLnBrk="1" fontAlgn="base" hangingPunct="1">
              <a:spcBef>
                <a:spcPct val="0"/>
              </a:spcBef>
              <a:spcAft>
                <a:spcPct val="0"/>
              </a:spcAft>
            </a:pPr>
            <a:r>
              <a:rPr lang="en-US" sz="1400" smtClean="0">
                <a:solidFill>
                  <a:srgbClr val="FFFFFF"/>
                </a:solidFill>
              </a:rPr>
              <a:t>Fires</a:t>
            </a:r>
          </a:p>
        </p:txBody>
      </p:sp>
      <p:sp>
        <p:nvSpPr>
          <p:cNvPr id="130053" name="TextBox 27"/>
          <p:cNvSpPr txBox="1">
            <a:spLocks noChangeArrowheads="1"/>
          </p:cNvSpPr>
          <p:nvPr/>
        </p:nvSpPr>
        <p:spPr bwMode="auto">
          <a:xfrm>
            <a:off x="1882775" y="3160713"/>
            <a:ext cx="1211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FFFFFF"/>
                </a:solidFill>
              </a:rPr>
              <a:t>NA Monsoon</a:t>
            </a:r>
          </a:p>
        </p:txBody>
      </p:sp>
      <p:sp>
        <p:nvSpPr>
          <p:cNvPr id="130054" name="TextBox 28"/>
          <p:cNvSpPr txBox="1">
            <a:spLocks noChangeArrowheads="1"/>
          </p:cNvSpPr>
          <p:nvPr/>
        </p:nvSpPr>
        <p:spPr bwMode="auto">
          <a:xfrm>
            <a:off x="4065588" y="2603500"/>
            <a:ext cx="1231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FFFFFF"/>
                </a:solidFill>
              </a:rPr>
              <a:t>Storm Driven</a:t>
            </a:r>
          </a:p>
          <a:p>
            <a:pPr algn="ctr" eaLnBrk="1" fontAlgn="base" hangingPunct="1">
              <a:spcBef>
                <a:spcPct val="0"/>
              </a:spcBef>
              <a:spcAft>
                <a:spcPct val="0"/>
              </a:spcAft>
            </a:pPr>
            <a:r>
              <a:rPr lang="en-US" sz="1400" smtClean="0">
                <a:solidFill>
                  <a:srgbClr val="FFFFFF"/>
                </a:solidFill>
              </a:rPr>
              <a:t>Convection</a:t>
            </a:r>
          </a:p>
        </p:txBody>
      </p:sp>
      <p:sp>
        <p:nvSpPr>
          <p:cNvPr id="130055" name="TextBox 29"/>
          <p:cNvSpPr txBox="1">
            <a:spLocks noChangeArrowheads="1"/>
          </p:cNvSpPr>
          <p:nvPr/>
        </p:nvSpPr>
        <p:spPr bwMode="auto">
          <a:xfrm>
            <a:off x="5297488" y="4586288"/>
            <a:ext cx="9636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smtClean="0">
                <a:solidFill>
                  <a:srgbClr val="FFFFFF"/>
                </a:solidFill>
              </a:rPr>
              <a:t>Hurricane</a:t>
            </a:r>
          </a:p>
        </p:txBody>
      </p:sp>
      <p:sp>
        <p:nvSpPr>
          <p:cNvPr id="130056" name="TextBox 30"/>
          <p:cNvSpPr txBox="1">
            <a:spLocks noChangeArrowheads="1"/>
          </p:cNvSpPr>
          <p:nvPr/>
        </p:nvSpPr>
        <p:spPr bwMode="auto">
          <a:xfrm>
            <a:off x="3765550" y="3797300"/>
            <a:ext cx="1812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FFFFFF"/>
                </a:solidFill>
              </a:rPr>
              <a:t>Primary Deployment</a:t>
            </a:r>
          </a:p>
          <a:p>
            <a:pPr algn="ctr" eaLnBrk="1" fontAlgn="base" hangingPunct="1">
              <a:spcBef>
                <a:spcPct val="0"/>
              </a:spcBef>
              <a:spcAft>
                <a:spcPct val="0"/>
              </a:spcAft>
            </a:pPr>
            <a:r>
              <a:rPr lang="en-US" sz="1400" smtClean="0">
                <a:solidFill>
                  <a:srgbClr val="FFFFFF"/>
                </a:solidFill>
              </a:rPr>
              <a:t>from JSC</a:t>
            </a:r>
          </a:p>
        </p:txBody>
      </p:sp>
      <p:sp>
        <p:nvSpPr>
          <p:cNvPr id="130057" name="TextBox 31"/>
          <p:cNvSpPr txBox="1">
            <a:spLocks noChangeArrowheads="1"/>
          </p:cNvSpPr>
          <p:nvPr/>
        </p:nvSpPr>
        <p:spPr bwMode="auto">
          <a:xfrm>
            <a:off x="0" y="1462088"/>
            <a:ext cx="1273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880000"/>
                </a:solidFill>
              </a:rPr>
              <a:t>Range Rings:</a:t>
            </a:r>
          </a:p>
          <a:p>
            <a:pPr algn="ctr" eaLnBrk="1" fontAlgn="base" hangingPunct="1">
              <a:spcBef>
                <a:spcPct val="0"/>
              </a:spcBef>
              <a:spcAft>
                <a:spcPct val="0"/>
              </a:spcAft>
            </a:pPr>
            <a:r>
              <a:rPr lang="en-US" sz="1400" smtClean="0">
                <a:solidFill>
                  <a:srgbClr val="880000"/>
                </a:solidFill>
              </a:rPr>
              <a:t>1 hr flight</a:t>
            </a:r>
          </a:p>
        </p:txBody>
      </p:sp>
      <p:pic>
        <p:nvPicPr>
          <p:cNvPr id="130058" name="Picture 12" descr="EC98-4442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659438"/>
            <a:ext cx="183515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59" name="Picture 13" descr="ER-2 In Fligh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59288"/>
            <a:ext cx="17986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060" name="Picture 34" descr="SPEC_Lear.preview.jpg"/>
          <p:cNvPicPr>
            <a:picLocks noChangeAspect="1"/>
          </p:cNvPicPr>
          <p:nvPr/>
        </p:nvPicPr>
        <p:blipFill>
          <a:blip r:embed="rId5">
            <a:extLst>
              <a:ext uri="{28A0092B-C50C-407E-A947-70E740481C1C}">
                <a14:useLocalDpi xmlns:a14="http://schemas.microsoft.com/office/drawing/2010/main" val="0"/>
              </a:ext>
            </a:extLst>
          </a:blip>
          <a:srcRect r="35" b="-200"/>
          <a:stretch>
            <a:fillRect/>
          </a:stretch>
        </p:blipFill>
        <p:spPr bwMode="auto">
          <a:xfrm>
            <a:off x="1833563" y="5907088"/>
            <a:ext cx="2409825"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61" name="TextBox 35"/>
          <p:cNvSpPr txBox="1">
            <a:spLocks noChangeArrowheads="1"/>
          </p:cNvSpPr>
          <p:nvPr/>
        </p:nvSpPr>
        <p:spPr bwMode="auto">
          <a:xfrm>
            <a:off x="5665788" y="3490913"/>
            <a:ext cx="8032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fontAlgn="base" hangingPunct="1">
              <a:spcBef>
                <a:spcPct val="0"/>
              </a:spcBef>
              <a:spcAft>
                <a:spcPct val="0"/>
              </a:spcAft>
            </a:pPr>
            <a:r>
              <a:rPr lang="en-US" sz="1400" smtClean="0">
                <a:solidFill>
                  <a:srgbClr val="FFFFFF"/>
                </a:solidFill>
              </a:rPr>
              <a:t>Eastern</a:t>
            </a:r>
          </a:p>
          <a:p>
            <a:pPr algn="ctr" eaLnBrk="1" fontAlgn="base" hangingPunct="1">
              <a:spcBef>
                <a:spcPct val="0"/>
              </a:spcBef>
              <a:spcAft>
                <a:spcPct val="0"/>
              </a:spcAft>
            </a:pPr>
            <a:r>
              <a:rPr lang="en-US" sz="1400" smtClean="0">
                <a:solidFill>
                  <a:srgbClr val="FFFFFF"/>
                </a:solidFill>
              </a:rPr>
              <a:t>Fires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p:cNvSpPr>
            <a:spLocks noGrp="1"/>
          </p:cNvSpPr>
          <p:nvPr>
            <p:ph type="title"/>
          </p:nvPr>
        </p:nvSpPr>
        <p:spPr>
          <a:xfrm>
            <a:off x="203200" y="185738"/>
            <a:ext cx="5346700" cy="754062"/>
          </a:xfrm>
        </p:spPr>
        <p:txBody>
          <a:bodyPr/>
          <a:lstStyle/>
          <a:p>
            <a:pPr algn="l" eaLnBrk="1" hangingPunct="1"/>
            <a:r>
              <a:rPr lang="en-US" b="1">
                <a:latin typeface="Arial" charset="0"/>
                <a:ea typeface="ＭＳ Ｐゴシック" charset="0"/>
                <a:cs typeface="Arial" charset="0"/>
              </a:rPr>
              <a:t>SEAC</a:t>
            </a:r>
            <a:r>
              <a:rPr lang="en-US" b="1" baseline="30000">
                <a:latin typeface="Arial" charset="0"/>
                <a:ea typeface="ＭＳ Ｐゴシック" charset="0"/>
                <a:cs typeface="Arial" charset="0"/>
              </a:rPr>
              <a:t>4</a:t>
            </a:r>
            <a:r>
              <a:rPr lang="en-US" b="1">
                <a:latin typeface="Arial" charset="0"/>
                <a:ea typeface="ＭＳ Ｐゴシック" charset="0"/>
                <a:cs typeface="Arial" charset="0"/>
              </a:rPr>
              <a:t>RS Flight Summary</a:t>
            </a:r>
          </a:p>
        </p:txBody>
      </p:sp>
      <p:sp>
        <p:nvSpPr>
          <p:cNvPr id="6" name="TextBox 5"/>
          <p:cNvSpPr txBox="1"/>
          <p:nvPr/>
        </p:nvSpPr>
        <p:spPr>
          <a:xfrm>
            <a:off x="7097713" y="1365250"/>
            <a:ext cx="2046287" cy="5540375"/>
          </a:xfrm>
          <a:prstGeom prst="rect">
            <a:avLst/>
          </a:prstGeom>
          <a:noFill/>
        </p:spPr>
        <p:txBody>
          <a:bodyPr>
            <a:spAutoFit/>
          </a:bodyPr>
          <a:lstStyle/>
          <a:p>
            <a:pPr defTabSz="457200" fontAlgn="base">
              <a:spcBef>
                <a:spcPct val="0"/>
              </a:spcBef>
              <a:spcAft>
                <a:spcPct val="0"/>
              </a:spcAft>
              <a:defRPr/>
            </a:pPr>
            <a:r>
              <a:rPr lang="en-US" sz="2400" dirty="0">
                <a:solidFill>
                  <a:prstClr val="black"/>
                </a:solidFill>
                <a:latin typeface="Arial" charset="0"/>
                <a:ea typeface="ＭＳ Ｐゴシック" charset="-128"/>
                <a:cs typeface="ＭＳ Ｐゴシック" charset="-128"/>
              </a:rPr>
              <a:t>Successfully Sampled:</a:t>
            </a:r>
          </a:p>
          <a:p>
            <a:pPr marL="228600"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Fires</a:t>
            </a:r>
          </a:p>
          <a:p>
            <a:pPr marL="228600" lvl="1" indent="-114300" defTabSz="457200" fontAlgn="base">
              <a:spcBef>
                <a:spcPct val="0"/>
              </a:spcBef>
              <a:spcAft>
                <a:spcPct val="0"/>
              </a:spcAft>
              <a:buFont typeface="Arial"/>
              <a:buChar char="•"/>
              <a:defRPr/>
            </a:pPr>
            <a:r>
              <a:rPr lang="en-US" dirty="0">
                <a:solidFill>
                  <a:prstClr val="black"/>
                </a:solidFill>
                <a:latin typeface="Arial" charset="0"/>
                <a:ea typeface="ＭＳ Ｐゴシック" charset="-128"/>
                <a:cs typeface="ＭＳ Ｐゴシック" charset="-128"/>
              </a:rPr>
              <a:t>Idaho fires</a:t>
            </a:r>
          </a:p>
          <a:p>
            <a:pPr marL="228600" lvl="1" indent="-114300" defTabSz="457200" fontAlgn="base">
              <a:spcBef>
                <a:spcPct val="0"/>
              </a:spcBef>
              <a:spcAft>
                <a:spcPct val="0"/>
              </a:spcAft>
              <a:buFont typeface="Arial"/>
              <a:buChar char="•"/>
              <a:defRPr/>
            </a:pPr>
            <a:r>
              <a:rPr lang="en-US" dirty="0">
                <a:solidFill>
                  <a:prstClr val="black"/>
                </a:solidFill>
                <a:latin typeface="Arial" charset="0"/>
                <a:ea typeface="ＭＳ Ｐゴシック" charset="-128"/>
                <a:cs typeface="ＭＳ Ｐゴシック" charset="-128"/>
              </a:rPr>
              <a:t>Rim fire</a:t>
            </a:r>
          </a:p>
          <a:p>
            <a:pPr marL="228600" lvl="1" indent="-114300" defTabSz="457200" fontAlgn="base">
              <a:spcBef>
                <a:spcPct val="0"/>
              </a:spcBef>
              <a:spcAft>
                <a:spcPct val="0"/>
              </a:spcAft>
              <a:buFont typeface="Arial"/>
              <a:buChar char="•"/>
              <a:defRPr/>
            </a:pPr>
            <a:r>
              <a:rPr lang="en-US" dirty="0">
                <a:solidFill>
                  <a:prstClr val="black"/>
                </a:solidFill>
                <a:latin typeface="Arial" charset="0"/>
                <a:ea typeface="ＭＳ Ｐゴシック" charset="-128"/>
                <a:cs typeface="ＭＳ Ｐゴシック" charset="-128"/>
              </a:rPr>
              <a:t>Agricultural burning</a:t>
            </a:r>
          </a:p>
          <a:p>
            <a:pPr marL="228600" lvl="1"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North American Monsoon</a:t>
            </a:r>
          </a:p>
          <a:p>
            <a:pPr marL="228600" lvl="1"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SE US gas phase chemistry</a:t>
            </a:r>
          </a:p>
          <a:p>
            <a:pPr marL="228600" lvl="1"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Continental convection</a:t>
            </a:r>
          </a:p>
          <a:p>
            <a:pPr marL="228600" lvl="1"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Marine convection</a:t>
            </a:r>
          </a:p>
          <a:p>
            <a:pPr marL="228600" lvl="1"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Tropical storm</a:t>
            </a:r>
          </a:p>
          <a:p>
            <a:pPr marL="228600" lvl="1" indent="-228600" defTabSz="457200" fontAlgn="base">
              <a:spcBef>
                <a:spcPct val="0"/>
              </a:spcBef>
              <a:spcAft>
                <a:spcPct val="0"/>
              </a:spcAft>
              <a:buFont typeface="Wingdings" charset="2"/>
              <a:buChar char="Ø"/>
              <a:defRPr/>
            </a:pPr>
            <a:r>
              <a:rPr lang="en-US" dirty="0">
                <a:solidFill>
                  <a:prstClr val="black"/>
                </a:solidFill>
                <a:latin typeface="Arial" charset="0"/>
                <a:ea typeface="ＭＳ Ｐゴシック" charset="-128"/>
                <a:cs typeface="ＭＳ Ｐゴシック" charset="-128"/>
              </a:rPr>
              <a:t>Urban pollution plumes</a:t>
            </a:r>
          </a:p>
        </p:txBody>
      </p:sp>
      <p:pic>
        <p:nvPicPr>
          <p:cNvPr id="131075" name="Picture 4"/>
          <p:cNvPicPr>
            <a:picLocks noChangeAspect="1"/>
          </p:cNvPicPr>
          <p:nvPr/>
        </p:nvPicPr>
        <p:blipFill>
          <a:blip r:embed="rId2">
            <a:extLst>
              <a:ext uri="{28A0092B-C50C-407E-A947-70E740481C1C}">
                <a14:useLocalDpi xmlns:a14="http://schemas.microsoft.com/office/drawing/2010/main" val="0"/>
              </a:ext>
            </a:extLst>
          </a:blip>
          <a:srcRect r="-20" b="-21"/>
          <a:stretch>
            <a:fillRect/>
          </a:stretch>
        </p:blipFill>
        <p:spPr bwMode="auto">
          <a:xfrm>
            <a:off x="0" y="1136650"/>
            <a:ext cx="6870700" cy="570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ame 8"/>
          <p:cNvSpPr/>
          <p:nvPr/>
        </p:nvSpPr>
        <p:spPr>
          <a:xfrm>
            <a:off x="0" y="1136650"/>
            <a:ext cx="6870700" cy="5768975"/>
          </a:xfrm>
          <a:prstGeom prst="frame">
            <a:avLst>
              <a:gd name="adj1" fmla="val 172"/>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base">
              <a:spcBef>
                <a:spcPct val="0"/>
              </a:spcBef>
              <a:spcAft>
                <a:spcPct val="0"/>
              </a:spcAft>
              <a:defRPr/>
            </a:pPr>
            <a:endParaRPr lang="en-US">
              <a:solidFill>
                <a:prstClr val="black"/>
              </a:solidFill>
              <a:latin typeface="Calibri"/>
            </a:endParaRPr>
          </a:p>
        </p:txBody>
      </p:sp>
      <p:sp>
        <p:nvSpPr>
          <p:cNvPr id="131077" name="TextBox 9"/>
          <p:cNvSpPr txBox="1">
            <a:spLocks noChangeArrowheads="1"/>
          </p:cNvSpPr>
          <p:nvPr/>
        </p:nvSpPr>
        <p:spPr bwMode="auto">
          <a:xfrm>
            <a:off x="3492500" y="1149350"/>
            <a:ext cx="33401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eaLnBrk="0" hangingPunct="0">
              <a:defRPr sz="2400">
                <a:solidFill>
                  <a:schemeClr val="tx1"/>
                </a:solidFill>
                <a:latin typeface="Arial" charset="0"/>
                <a:ea typeface="ＭＳ Ｐゴシック" charset="0"/>
                <a:cs typeface="ＭＳ Ｐゴシック" charset="0"/>
              </a:defRPr>
            </a:lvl1pPr>
            <a:lvl2pPr marL="742950" indent="-285750" defTabSz="457200" eaLnBrk="0" hangingPunct="0">
              <a:defRPr sz="2400">
                <a:solidFill>
                  <a:schemeClr val="tx1"/>
                </a:solidFill>
                <a:latin typeface="Arial" charset="0"/>
                <a:ea typeface="ＭＳ Ｐゴシック" charset="0"/>
              </a:defRPr>
            </a:lvl2pPr>
            <a:lvl3pPr marL="1143000" indent="-228600" defTabSz="457200" eaLnBrk="0" hangingPunct="0">
              <a:defRPr sz="2400">
                <a:solidFill>
                  <a:schemeClr val="tx1"/>
                </a:solidFill>
                <a:latin typeface="Arial" charset="0"/>
                <a:ea typeface="ＭＳ Ｐゴシック" charset="0"/>
              </a:defRPr>
            </a:lvl3pPr>
            <a:lvl4pPr marL="1600200" indent="-228600" defTabSz="457200" eaLnBrk="0" hangingPunct="0">
              <a:defRPr sz="2400">
                <a:solidFill>
                  <a:schemeClr val="tx1"/>
                </a:solidFill>
                <a:latin typeface="Arial" charset="0"/>
                <a:ea typeface="ＭＳ Ｐゴシック" charset="0"/>
              </a:defRPr>
            </a:lvl4pPr>
            <a:lvl5pPr marL="2057400" indent="-228600" defTabSz="4572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800" smtClean="0">
                <a:solidFill>
                  <a:srgbClr val="000000"/>
                </a:solidFill>
              </a:rPr>
              <a:t>Aircraft:   ER-2, DC-8, Lear Jet</a:t>
            </a:r>
          </a:p>
          <a:p>
            <a:pPr eaLnBrk="1" fontAlgn="base" hangingPunct="1">
              <a:spcBef>
                <a:spcPct val="0"/>
              </a:spcBef>
              <a:spcAft>
                <a:spcPct val="0"/>
              </a:spcAft>
            </a:pPr>
            <a:r>
              <a:rPr lang="en-US" sz="1800" smtClean="0">
                <a:solidFill>
                  <a:srgbClr val="000000"/>
                </a:solidFill>
              </a:rPr>
              <a:t>Fights:     56 science flights</a:t>
            </a:r>
          </a:p>
          <a:p>
            <a:pPr eaLnBrk="1" fontAlgn="base" hangingPunct="1">
              <a:spcBef>
                <a:spcPct val="0"/>
              </a:spcBef>
              <a:spcAft>
                <a:spcPct val="0"/>
              </a:spcAft>
            </a:pPr>
            <a:r>
              <a:rPr lang="en-US" sz="1800" smtClean="0">
                <a:solidFill>
                  <a:srgbClr val="000000"/>
                </a:solidFill>
              </a:rPr>
              <a:t>Duration: 405 flight hours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3" descr="Fig.CO2-DOY-CH4_r.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8950" y="0"/>
            <a:ext cx="3335338" cy="333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098" name="Picture 4" descr="Fig.CH4_POT.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463" y="104775"/>
            <a:ext cx="3133725"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099" name="Picture 6" descr="Fig.JLH-DOY-CH4_r.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6900" y="3170238"/>
            <a:ext cx="3357563" cy="297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0" name="Picture 5" descr="Fig.SEAC4RS_CH4_H2O-JLH_r.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3200" y="3170238"/>
            <a:ext cx="3052763" cy="30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7463" y="6088063"/>
            <a:ext cx="9024937" cy="769937"/>
          </a:xfrm>
          <a:prstGeom prst="rect">
            <a:avLst/>
          </a:prstGeom>
          <a:noFill/>
        </p:spPr>
        <p:txBody>
          <a:bodyPr>
            <a:spAutoFit/>
          </a:bodyPr>
          <a:lstStyle/>
          <a:p>
            <a:pPr defTabSz="457200">
              <a:defRPr/>
            </a:pPr>
            <a:r>
              <a:rPr lang="en-US" sz="1100" dirty="0">
                <a:solidFill>
                  <a:prstClr val="black"/>
                </a:solidFill>
                <a:latin typeface="Calibri"/>
                <a:ea typeface="ＭＳ Ｐゴシック" charset="0"/>
                <a:cs typeface="ＭＳ Ｐゴシック" charset="0"/>
              </a:rPr>
              <a:t>SEAC4RS tracer data displaying propagation of the seasonal signal in CO</a:t>
            </a:r>
            <a:r>
              <a:rPr lang="en-US" sz="1100" baseline="-25000" dirty="0">
                <a:solidFill>
                  <a:prstClr val="black"/>
                </a:solidFill>
                <a:latin typeface="Calibri"/>
                <a:ea typeface="ＭＳ Ｐゴシック" charset="0"/>
                <a:cs typeface="ＭＳ Ｐゴシック" charset="0"/>
              </a:rPr>
              <a:t>2</a:t>
            </a:r>
            <a:r>
              <a:rPr lang="en-US" sz="1100" dirty="0">
                <a:solidFill>
                  <a:prstClr val="black"/>
                </a:solidFill>
                <a:latin typeface="Calibri"/>
                <a:ea typeface="ＭＳ Ｐゴシック" charset="0"/>
                <a:cs typeface="ＭＳ Ｐゴシック" charset="0"/>
              </a:rPr>
              <a:t> </a:t>
            </a:r>
            <a:r>
              <a:rPr lang="en-US" sz="1100" dirty="0" err="1">
                <a:solidFill>
                  <a:prstClr val="black"/>
                </a:solidFill>
                <a:latin typeface="Calibri"/>
                <a:ea typeface="ＭＳ Ｐゴシック" charset="0"/>
                <a:cs typeface="ＭＳ Ｐゴシック" charset="0"/>
              </a:rPr>
              <a:t>vs</a:t>
            </a:r>
            <a:r>
              <a:rPr lang="en-US" sz="1100" dirty="0">
                <a:solidFill>
                  <a:prstClr val="black"/>
                </a:solidFill>
                <a:latin typeface="Calibri"/>
                <a:ea typeface="ＭＳ Ｐゴシック" charset="0"/>
                <a:cs typeface="ＭＳ Ｐゴシック" charset="0"/>
              </a:rPr>
              <a:t> the long-lived, mass-conserving tracer CH</a:t>
            </a:r>
            <a:r>
              <a:rPr lang="en-US" sz="1100" baseline="-25000" dirty="0">
                <a:solidFill>
                  <a:prstClr val="black"/>
                </a:solidFill>
                <a:latin typeface="Calibri"/>
                <a:ea typeface="ＭＳ Ｐゴシック" charset="0"/>
                <a:cs typeface="ＭＳ Ｐゴシック" charset="0"/>
              </a:rPr>
              <a:t>4</a:t>
            </a:r>
            <a:r>
              <a:rPr lang="en-US" sz="1100" dirty="0">
                <a:solidFill>
                  <a:prstClr val="black"/>
                </a:solidFill>
                <a:latin typeface="Calibri"/>
                <a:ea typeface="ＭＳ Ｐゴシック" charset="0"/>
                <a:cs typeface="ＭＳ Ｐゴシック" charset="0"/>
              </a:rPr>
              <a:t> (upper). The CO</a:t>
            </a:r>
            <a:r>
              <a:rPr lang="en-US" sz="1100" baseline="-25000" dirty="0">
                <a:solidFill>
                  <a:prstClr val="black"/>
                </a:solidFill>
                <a:latin typeface="Calibri"/>
                <a:ea typeface="ＭＳ Ｐゴシック" charset="0"/>
                <a:cs typeface="ＭＳ Ｐゴシック" charset="0"/>
              </a:rPr>
              <a:t>2</a:t>
            </a:r>
            <a:r>
              <a:rPr lang="en-US" sz="1100" dirty="0">
                <a:solidFill>
                  <a:prstClr val="black"/>
                </a:solidFill>
                <a:latin typeface="Calibri"/>
                <a:ea typeface="ＭＳ Ｐゴシック" charset="0"/>
                <a:cs typeface="ＭＳ Ｐゴシック" charset="0"/>
              </a:rPr>
              <a:t> “hook” provides unmatched resolution of this process, which displays clearly on the contour figure, showing opposite trends in the lower and middle stratosphere. Water shows inputs into the lower middle stratosphere which appear to flatten out, moistening the regions above and below.</a:t>
            </a:r>
          </a:p>
          <a:p>
            <a:pPr defTabSz="457200">
              <a:defRPr/>
            </a:pPr>
            <a:r>
              <a:rPr lang="en-US" sz="1100" dirty="0">
                <a:solidFill>
                  <a:prstClr val="black"/>
                </a:solidFill>
                <a:latin typeface="Calibri"/>
                <a:ea typeface="ＭＳ Ｐゴシック" charset="0"/>
                <a:cs typeface="ＭＳ Ｐゴシック" charset="0"/>
              </a:rPr>
              <a:t>       </a:t>
            </a:r>
            <a:r>
              <a:rPr lang="en-US" sz="1100" i="1" dirty="0">
                <a:solidFill>
                  <a:prstClr val="black"/>
                </a:solidFill>
                <a:latin typeface="Calibri"/>
                <a:ea typeface="ＭＳ Ｐゴシック" charset="0"/>
                <a:cs typeface="ＭＳ Ｐゴシック" charset="0"/>
              </a:rPr>
              <a:t>Wofsy, Pittman, </a:t>
            </a:r>
            <a:r>
              <a:rPr lang="en-US" sz="1100" i="1" dirty="0" err="1">
                <a:solidFill>
                  <a:prstClr val="black"/>
                </a:solidFill>
                <a:latin typeface="Calibri"/>
                <a:ea typeface="ＭＳ Ｐゴシック" charset="0"/>
                <a:cs typeface="ＭＳ Ｐゴシック" charset="0"/>
              </a:rPr>
              <a:t>Daube</a:t>
            </a:r>
            <a:endParaRPr lang="en-US" sz="1100" i="1" dirty="0">
              <a:solidFill>
                <a:prstClr val="black"/>
              </a:solidFill>
              <a:latin typeface="Calibri"/>
              <a:ea typeface="ＭＳ Ｐゴシック" charset="0"/>
              <a:cs typeface="ＭＳ Ｐゴシック" charset="0"/>
            </a:endParaRPr>
          </a:p>
        </p:txBody>
      </p:sp>
      <p:pic>
        <p:nvPicPr>
          <p:cNvPr id="132102" name="Picture 8" descr="Fig.SEAC4RS_CO2_CH4_r.png"/>
          <p:cNvPicPr>
            <a:picLocks noChangeAspect="1"/>
          </p:cNvPicPr>
          <p:nvPr/>
        </p:nvPicPr>
        <p:blipFill>
          <a:blip r:embed="rId7">
            <a:extLst>
              <a:ext uri="{28A0092B-C50C-407E-A947-70E740481C1C}">
                <a14:useLocalDpi xmlns:a14="http://schemas.microsoft.com/office/drawing/2010/main" val="0"/>
              </a:ext>
            </a:extLst>
          </a:blip>
          <a:srcRect r="4027"/>
          <a:stretch>
            <a:fillRect/>
          </a:stretch>
        </p:blipFill>
        <p:spPr bwMode="auto">
          <a:xfrm>
            <a:off x="6276975" y="104775"/>
            <a:ext cx="2824163" cy="333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6654800" y="3335338"/>
            <a:ext cx="2319338" cy="1200150"/>
          </a:xfrm>
          <a:prstGeom prst="rect">
            <a:avLst/>
          </a:prstGeom>
          <a:noFill/>
        </p:spPr>
        <p:txBody>
          <a:bodyPr>
            <a:spAutoFit/>
          </a:bodyPr>
          <a:lstStyle/>
          <a:p>
            <a:pPr defTabSz="457200">
              <a:defRPr/>
            </a:pPr>
            <a:r>
              <a:rPr lang="en-US" dirty="0">
                <a:solidFill>
                  <a:prstClr val="black"/>
                </a:solidFill>
                <a:latin typeface="Calibri"/>
                <a:ea typeface="ＭＳ Ｐゴシック" charset="0"/>
                <a:cs typeface="ＭＳ Ｐゴシック" charset="0"/>
              </a:rPr>
              <a:t>The “hook”: propagation of the CO</a:t>
            </a:r>
            <a:r>
              <a:rPr lang="en-US" baseline="-25000" dirty="0">
                <a:solidFill>
                  <a:prstClr val="black"/>
                </a:solidFill>
                <a:latin typeface="Calibri"/>
                <a:ea typeface="ＭＳ Ｐゴシック" charset="0"/>
                <a:cs typeface="ＭＳ Ｐゴシック" charset="0"/>
              </a:rPr>
              <a:t>2</a:t>
            </a:r>
            <a:r>
              <a:rPr lang="en-US" dirty="0">
                <a:solidFill>
                  <a:prstClr val="black"/>
                </a:solidFill>
                <a:latin typeface="Calibri"/>
                <a:ea typeface="ＭＳ Ｐゴシック" charset="0"/>
                <a:cs typeface="ＭＳ Ｐゴシック" charset="0"/>
              </a:rPr>
              <a:t> seasonal cycle into the stratosphere.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ctrTitle"/>
          </p:nvPr>
        </p:nvSpPr>
        <p:spPr>
          <a:xfrm>
            <a:off x="658813" y="115888"/>
            <a:ext cx="8077200" cy="1222375"/>
          </a:xfrm>
        </p:spPr>
        <p:txBody>
          <a:bodyPr anchor="t"/>
          <a:lstStyle/>
          <a:p>
            <a:pPr eaLnBrk="1" hangingPunct="1"/>
            <a:r>
              <a:rPr lang="en-US" sz="2400" b="1">
                <a:solidFill>
                  <a:srgbClr val="000090"/>
                </a:solidFill>
                <a:latin typeface="Arial" charset="0"/>
              </a:rPr>
              <a:t>Airborne Studies in the Tropics</a:t>
            </a:r>
            <a:br>
              <a:rPr lang="en-US" sz="2400" b="1">
                <a:solidFill>
                  <a:srgbClr val="000090"/>
                </a:solidFill>
                <a:latin typeface="Arial" charset="0"/>
              </a:rPr>
            </a:br>
            <a:r>
              <a:rPr lang="en-US" sz="1800" b="1">
                <a:solidFill>
                  <a:srgbClr val="000090"/>
                </a:solidFill>
                <a:latin typeface="Arial" charset="0"/>
              </a:rPr>
              <a:t/>
            </a:r>
            <a:br>
              <a:rPr lang="en-US" sz="1800" b="1">
                <a:solidFill>
                  <a:srgbClr val="000090"/>
                </a:solidFill>
                <a:latin typeface="Arial" charset="0"/>
              </a:rPr>
            </a:br>
            <a:r>
              <a:rPr lang="en-US" sz="1800" b="1">
                <a:solidFill>
                  <a:srgbClr val="000090"/>
                </a:solidFill>
                <a:latin typeface="Arial" charset="0"/>
              </a:rPr>
              <a:t>Field measurements in Jan/Feb 2014</a:t>
            </a:r>
            <a:endParaRPr lang="en-US" sz="1800">
              <a:solidFill>
                <a:srgbClr val="000090"/>
              </a:solidFill>
              <a:latin typeface="Arial" charset="0"/>
            </a:endParaRPr>
          </a:p>
        </p:txBody>
      </p:sp>
      <p:pic>
        <p:nvPicPr>
          <p:cNvPr id="135170"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87813" y="4262438"/>
            <a:ext cx="5056187"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1"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40488" y="1338263"/>
            <a:ext cx="2143125" cy="2614612"/>
          </a:xfrm>
          <a:prstGeom prst="rect">
            <a:avLst/>
          </a:prstGeom>
          <a:noFill/>
          <a:ln w="9525">
            <a:solidFill>
              <a:srgbClr val="4F81BD"/>
            </a:solidFill>
            <a:miter lim="800000"/>
            <a:headEnd/>
            <a:tailEnd/>
          </a:ln>
          <a:extLst>
            <a:ext uri="{909E8E84-426E-40DD-AFC4-6F175D3DCCD1}">
              <a14:hiddenFill xmlns:a14="http://schemas.microsoft.com/office/drawing/2010/main">
                <a:solidFill>
                  <a:srgbClr val="FFFFFF"/>
                </a:solidFill>
              </a14:hiddenFill>
            </a:ext>
          </a:extLst>
        </p:spPr>
      </p:pic>
      <p:pic>
        <p:nvPicPr>
          <p:cNvPr id="135172" name="Picture 9" descr="logo_cast_large.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025" y="1139825"/>
            <a:ext cx="4956175" cy="3001963"/>
          </a:xfrm>
          <a:prstGeom prst="rect">
            <a:avLst/>
          </a:prstGeom>
          <a:noFill/>
          <a:ln w="9525">
            <a:solidFill>
              <a:srgbClr val="4F81BD"/>
            </a:solidFill>
            <a:miter lim="800000"/>
            <a:headEnd/>
            <a:tailEnd/>
          </a:ln>
          <a:extLst>
            <a:ext uri="{909E8E84-426E-40DD-AFC4-6F175D3DCCD1}">
              <a14:hiddenFill xmlns:a14="http://schemas.microsoft.com/office/drawing/2010/main">
                <a:solidFill>
                  <a:srgbClr val="FFFFFF"/>
                </a:solidFill>
              </a14:hiddenFill>
            </a:ext>
          </a:extLst>
        </p:spPr>
      </p:pic>
      <p:pic>
        <p:nvPicPr>
          <p:cNvPr id="135173" name="Picture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25" y="5803900"/>
            <a:ext cx="5640388" cy="86677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35174" name="Picture 1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80000" y="6262688"/>
            <a:ext cx="561975" cy="395287"/>
          </a:xfrm>
          <a:prstGeom prst="rect">
            <a:avLst/>
          </a:prstGeom>
          <a:noFill/>
          <a:ln w="9525">
            <a:solidFill>
              <a:srgbClr val="4F81BD"/>
            </a:solidFill>
            <a:miter lim="800000"/>
            <a:headEnd/>
            <a:tailEnd/>
          </a:ln>
          <a:extLst>
            <a:ext uri="{909E8E84-426E-40DD-AFC4-6F175D3DCCD1}">
              <a14:hiddenFill xmlns:a14="http://schemas.microsoft.com/office/drawing/2010/main">
                <a:solidFill>
                  <a:srgbClr val="FFFFFF"/>
                </a:solidFill>
              </a14:hiddenFill>
            </a:ext>
          </a:extLst>
        </p:spPr>
      </p:pic>
      <p:pic>
        <p:nvPicPr>
          <p:cNvPr id="135175" name="Picture 2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547100" y="4329113"/>
            <a:ext cx="56991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6" name="Picture 2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440488" y="3651250"/>
            <a:ext cx="569912"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7" name="Picture 2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087813" y="3668713"/>
            <a:ext cx="941387"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59875" cy="5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304800"/>
            <a:ext cx="6955815" cy="5386090"/>
          </a:xfrm>
          <a:prstGeom prst="rect">
            <a:avLst/>
          </a:prstGeom>
          <a:noFill/>
        </p:spPr>
        <p:txBody>
          <a:bodyPr wrap="none" rtlCol="0">
            <a:spAutoFit/>
          </a:bodyPr>
          <a:lstStyle/>
          <a:p>
            <a:r>
              <a:rPr lang="en-US" sz="2400" b="1" dirty="0" smtClean="0">
                <a:solidFill>
                  <a:srgbClr val="3333FF"/>
                </a:solidFill>
              </a:rPr>
              <a:t>US Agency Programs</a:t>
            </a:r>
          </a:p>
          <a:p>
            <a:endParaRPr lang="en-US" dirty="0"/>
          </a:p>
          <a:p>
            <a:r>
              <a:rPr lang="en-US" sz="2000" b="1" dirty="0" smtClean="0">
                <a:solidFill>
                  <a:srgbClr val="3333FF"/>
                </a:solidFill>
              </a:rPr>
              <a:t>Addressing RESEARCH NEEDS with SYSTEMATIC OBSERVATIONS:</a:t>
            </a:r>
          </a:p>
          <a:p>
            <a:r>
              <a:rPr lang="en-US" sz="2000" dirty="0">
                <a:solidFill>
                  <a:srgbClr val="3333FF"/>
                </a:solidFill>
              </a:rPr>
              <a:t>	</a:t>
            </a:r>
            <a:r>
              <a:rPr lang="en-US" sz="2000" dirty="0" smtClean="0">
                <a:solidFill>
                  <a:srgbClr val="3333FF"/>
                </a:solidFill>
              </a:rPr>
              <a:t>1) of trace gases (ozone-depleting gases &amp; substitutes)</a:t>
            </a:r>
            <a:endParaRPr lang="en-US" sz="1600" dirty="0" smtClean="0">
              <a:solidFill>
                <a:srgbClr val="3333FF"/>
              </a:solidFill>
            </a:endParaRPr>
          </a:p>
          <a:p>
            <a:r>
              <a:rPr lang="en-US" sz="2000" dirty="0" smtClean="0">
                <a:solidFill>
                  <a:srgbClr val="3333FF"/>
                </a:solidFill>
              </a:rPr>
              <a:t>	2) of stratospheric ozone</a:t>
            </a:r>
          </a:p>
          <a:p>
            <a:r>
              <a:rPr lang="en-US" sz="2000" dirty="0">
                <a:solidFill>
                  <a:srgbClr val="3333FF"/>
                </a:solidFill>
              </a:rPr>
              <a:t>	</a:t>
            </a:r>
            <a:r>
              <a:rPr lang="en-US" sz="2000" dirty="0" smtClean="0">
                <a:solidFill>
                  <a:srgbClr val="3333FF"/>
                </a:solidFill>
              </a:rPr>
              <a:t>3) of ultra-violet light</a:t>
            </a:r>
          </a:p>
          <a:p>
            <a:endParaRPr lang="en-US" sz="1600" dirty="0">
              <a:solidFill>
                <a:srgbClr val="3333FF"/>
              </a:solidFill>
            </a:endParaRPr>
          </a:p>
          <a:p>
            <a:r>
              <a:rPr lang="en-US" sz="2000" b="1" dirty="0" smtClean="0">
                <a:solidFill>
                  <a:srgbClr val="3333FF"/>
                </a:solidFill>
              </a:rPr>
              <a:t>Advancing UNDERSTANDING of atmospheric processes:</a:t>
            </a:r>
          </a:p>
          <a:p>
            <a:r>
              <a:rPr lang="en-US" sz="2000" dirty="0">
                <a:solidFill>
                  <a:srgbClr val="3333FF"/>
                </a:solidFill>
              </a:rPr>
              <a:t>	</a:t>
            </a:r>
            <a:r>
              <a:rPr lang="en-US" sz="2000" dirty="0" smtClean="0">
                <a:solidFill>
                  <a:srgbClr val="3333FF"/>
                </a:solidFill>
              </a:rPr>
              <a:t>1) Laboratory studies</a:t>
            </a:r>
          </a:p>
          <a:p>
            <a:r>
              <a:rPr lang="en-US" sz="2000" dirty="0" smtClean="0">
                <a:solidFill>
                  <a:srgbClr val="3333FF"/>
                </a:solidFill>
              </a:rPr>
              <a:t>	2) aircraft and balloon field missions</a:t>
            </a:r>
          </a:p>
          <a:p>
            <a:r>
              <a:rPr lang="en-US" dirty="0">
                <a:solidFill>
                  <a:srgbClr val="3333FF"/>
                </a:solidFill>
              </a:rPr>
              <a:t>	</a:t>
            </a:r>
            <a:r>
              <a:rPr lang="en-US" dirty="0" smtClean="0">
                <a:solidFill>
                  <a:srgbClr val="3333FF"/>
                </a:solidFill>
              </a:rPr>
              <a:t>	</a:t>
            </a:r>
            <a:r>
              <a:rPr lang="en-US" dirty="0" smtClean="0">
                <a:solidFill>
                  <a:srgbClr val="FF0000"/>
                </a:solidFill>
              </a:rPr>
              <a:t>ATTREX and SEAC</a:t>
            </a:r>
            <a:r>
              <a:rPr lang="en-US" baseline="30000" dirty="0" smtClean="0">
                <a:solidFill>
                  <a:srgbClr val="FF0000"/>
                </a:solidFill>
              </a:rPr>
              <a:t>4</a:t>
            </a:r>
            <a:r>
              <a:rPr lang="en-US" dirty="0" smtClean="0">
                <a:solidFill>
                  <a:srgbClr val="FF0000"/>
                </a:solidFill>
              </a:rPr>
              <a:t>RS</a:t>
            </a:r>
            <a:r>
              <a:rPr lang="en-US" dirty="0" smtClean="0">
                <a:solidFill>
                  <a:srgbClr val="3333FF"/>
                </a:solidFill>
              </a:rPr>
              <a:t>	</a:t>
            </a:r>
          </a:p>
          <a:p>
            <a:endParaRPr lang="en-US" sz="1000" dirty="0">
              <a:solidFill>
                <a:srgbClr val="FF0000"/>
              </a:solidFill>
            </a:endParaRPr>
          </a:p>
          <a:p>
            <a:pPr algn="ctr">
              <a:tabLst>
                <a:tab pos="466725" algn="l"/>
              </a:tabLst>
            </a:pPr>
            <a:r>
              <a:rPr lang="en-US" sz="2000" dirty="0" smtClean="0"/>
              <a:t>National Oceanic and Atmospheric Administration, </a:t>
            </a:r>
          </a:p>
          <a:p>
            <a:pPr algn="ctr">
              <a:tabLst>
                <a:tab pos="466725" algn="l"/>
              </a:tabLst>
            </a:pPr>
            <a:r>
              <a:rPr lang="en-US" sz="2000" dirty="0" smtClean="0"/>
              <a:t>National Aeronautic and Space Administration, </a:t>
            </a:r>
          </a:p>
          <a:p>
            <a:pPr algn="ctr">
              <a:tabLst>
                <a:tab pos="466725" algn="l"/>
              </a:tabLst>
            </a:pPr>
            <a:r>
              <a:rPr lang="en-US" sz="2000" dirty="0" smtClean="0"/>
              <a:t>U.S. Environmental Protection Agency, </a:t>
            </a:r>
          </a:p>
          <a:p>
            <a:pPr algn="ctr">
              <a:tabLst>
                <a:tab pos="466725" algn="l"/>
              </a:tabLst>
            </a:pPr>
            <a:r>
              <a:rPr lang="en-US" sz="2000" dirty="0" smtClean="0"/>
              <a:t>U.S. Department of Agriculture</a:t>
            </a:r>
          </a:p>
          <a:p>
            <a:pPr algn="ctr">
              <a:tabLst>
                <a:tab pos="466725" algn="l"/>
              </a:tabLst>
            </a:pPr>
            <a:r>
              <a:rPr lang="en-US" sz="2000" dirty="0" smtClean="0"/>
              <a:t>National Science Foundation</a:t>
            </a:r>
            <a:endParaRPr lang="en-US" sz="2000" dirty="0"/>
          </a:p>
          <a:p>
            <a:r>
              <a:rPr lang="en-US" dirty="0" smtClean="0"/>
              <a:t>	</a:t>
            </a:r>
          </a:p>
        </p:txBody>
      </p:sp>
    </p:spTree>
    <p:extLst>
      <p:ext uri="{BB962C8B-B14F-4D97-AF65-F5344CB8AC3E}">
        <p14:creationId xmlns:p14="http://schemas.microsoft.com/office/powerpoint/2010/main" val="2809388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12" end="1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13" end="1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4" end="1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15" end="1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1"/>
          <p:cNvSpPr txBox="1">
            <a:spLocks/>
          </p:cNvSpPr>
          <p:nvPr/>
        </p:nvSpPr>
        <p:spPr bwMode="auto">
          <a:xfrm>
            <a:off x="1033463" y="112713"/>
            <a:ext cx="70770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2" tIns="45359" rIns="90722" bIns="45359"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fontAlgn="base">
              <a:spcBef>
                <a:spcPct val="0"/>
              </a:spcBef>
              <a:spcAft>
                <a:spcPct val="0"/>
              </a:spcAft>
            </a:pPr>
            <a:r>
              <a:rPr lang="en-US" b="1" dirty="0" smtClean="0">
                <a:solidFill>
                  <a:srgbClr val="000000"/>
                </a:solidFill>
              </a:rPr>
              <a:t>ATTREX 2014 Guam Deployment (final science flights)</a:t>
            </a:r>
          </a:p>
        </p:txBody>
      </p:sp>
      <p:sp>
        <p:nvSpPr>
          <p:cNvPr id="12" name="Subtitle 2"/>
          <p:cNvSpPr txBox="1">
            <a:spLocks/>
          </p:cNvSpPr>
          <p:nvPr/>
        </p:nvSpPr>
        <p:spPr bwMode="auto">
          <a:xfrm>
            <a:off x="944563" y="952500"/>
            <a:ext cx="7610475" cy="5570538"/>
          </a:xfrm>
          <a:prstGeom prst="rect">
            <a:avLst/>
          </a:prstGeom>
          <a:noFill/>
          <a:ln w="9525">
            <a:noFill/>
            <a:miter lim="800000"/>
            <a:headEnd/>
            <a:tailEnd/>
          </a:ln>
        </p:spPr>
        <p:txBody>
          <a:bodyPr lIns="90722" tIns="45359" rIns="90722" bIns="45359">
            <a:normAutofit lnSpcReduction="10000"/>
          </a:bodyPr>
          <a:lstStyle>
            <a:lvl1pPr marL="340210" indent="-340210"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1pPr>
            <a:lvl2pPr marL="737107" indent="-283520"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2pPr>
            <a:lvl3pPr marL="1134014" indent="-226801"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3pPr>
            <a:lvl4pPr marL="1587690" indent="-226801" algn="l" rtl="0" eaLnBrk="0" fontAlgn="base" hangingPunct="0">
              <a:spcBef>
                <a:spcPct val="20000"/>
              </a:spcBef>
              <a:spcAft>
                <a:spcPct val="0"/>
              </a:spcAft>
              <a:buChar char="–"/>
              <a:defRPr sz="1200">
                <a:solidFill>
                  <a:schemeClr val="tx1"/>
                </a:solidFill>
                <a:latin typeface="+mn-lt"/>
                <a:ea typeface="ＭＳ Ｐゴシック" charset="-128"/>
                <a:cs typeface="ＭＳ Ｐゴシック"/>
              </a:defRPr>
            </a:lvl4pPr>
            <a:lvl5pPr marL="2041228" indent="-226801" algn="l" rtl="0" eaLnBrk="0" fontAlgn="base" hangingPunct="0">
              <a:spcBef>
                <a:spcPct val="20000"/>
              </a:spcBef>
              <a:spcAft>
                <a:spcPct val="0"/>
              </a:spcAft>
              <a:buChar char="»"/>
              <a:defRPr sz="1000">
                <a:solidFill>
                  <a:schemeClr val="tx1"/>
                </a:solidFill>
                <a:latin typeface="+mn-lt"/>
                <a:ea typeface="ＭＳ Ｐゴシック" charset="-128"/>
                <a:cs typeface="ＭＳ Ｐゴシック"/>
              </a:defRPr>
            </a:lvl5pPr>
            <a:lvl6pPr marL="2494828" indent="-226801" algn="l" rtl="0" fontAlgn="base">
              <a:spcBef>
                <a:spcPct val="20000"/>
              </a:spcBef>
              <a:spcAft>
                <a:spcPct val="0"/>
              </a:spcAft>
              <a:buChar char="»"/>
              <a:defRPr sz="1000">
                <a:solidFill>
                  <a:schemeClr val="tx1"/>
                </a:solidFill>
                <a:latin typeface="+mn-lt"/>
              </a:defRPr>
            </a:lvl6pPr>
            <a:lvl7pPr marL="2948444" indent="-226801" algn="l" rtl="0" fontAlgn="base">
              <a:spcBef>
                <a:spcPct val="20000"/>
              </a:spcBef>
              <a:spcAft>
                <a:spcPct val="0"/>
              </a:spcAft>
              <a:buChar char="»"/>
              <a:defRPr sz="1000">
                <a:solidFill>
                  <a:schemeClr val="tx1"/>
                </a:solidFill>
                <a:latin typeface="+mn-lt"/>
              </a:defRPr>
            </a:lvl7pPr>
            <a:lvl8pPr marL="3402024" indent="-226801" algn="l" rtl="0" fontAlgn="base">
              <a:spcBef>
                <a:spcPct val="20000"/>
              </a:spcBef>
              <a:spcAft>
                <a:spcPct val="0"/>
              </a:spcAft>
              <a:buChar char="»"/>
              <a:defRPr sz="1000">
                <a:solidFill>
                  <a:schemeClr val="tx1"/>
                </a:solidFill>
                <a:latin typeface="+mn-lt"/>
              </a:defRPr>
            </a:lvl8pPr>
            <a:lvl9pPr marL="3855650" indent="-226801" algn="l" rtl="0" fontAlgn="base">
              <a:spcBef>
                <a:spcPct val="20000"/>
              </a:spcBef>
              <a:spcAft>
                <a:spcPct val="0"/>
              </a:spcAft>
              <a:buChar char="»"/>
              <a:defRPr sz="1000">
                <a:solidFill>
                  <a:schemeClr val="tx1"/>
                </a:solidFill>
                <a:latin typeface="+mn-lt"/>
              </a:defRPr>
            </a:lvl9pPr>
          </a:lstStyle>
          <a:p>
            <a:pPr marL="0" indent="0">
              <a:buFontTx/>
              <a:buNone/>
              <a:defRPr/>
            </a:pPr>
            <a:r>
              <a:rPr lang="en-US" sz="1600" b="1" dirty="0" smtClean="0">
                <a:solidFill>
                  <a:srgbClr val="000000"/>
                </a:solidFill>
                <a:latin typeface="Arial"/>
              </a:rPr>
              <a:t>Challenges:</a:t>
            </a:r>
          </a:p>
          <a:p>
            <a:pPr marL="285750" indent="-285750">
              <a:buFont typeface="Arial"/>
              <a:buChar char="•"/>
              <a:defRPr/>
            </a:pPr>
            <a:r>
              <a:rPr lang="en-US" sz="1600" dirty="0" smtClean="0">
                <a:solidFill>
                  <a:srgbClr val="000000"/>
                </a:solidFill>
                <a:latin typeface="Arial"/>
              </a:rPr>
              <a:t>Global Hawk had operations problems (aircraft malfunctions, differential GPS problem)</a:t>
            </a:r>
          </a:p>
          <a:p>
            <a:pPr marL="285750" indent="-285750">
              <a:buFont typeface="Arial"/>
              <a:buChar char="•"/>
              <a:defRPr/>
            </a:pPr>
            <a:r>
              <a:rPr lang="en-US" sz="1600" dirty="0" smtClean="0">
                <a:solidFill>
                  <a:srgbClr val="000000"/>
                </a:solidFill>
                <a:latin typeface="Arial"/>
              </a:rPr>
              <a:t>Anomalous weather resulted in a few flight scrubs</a:t>
            </a:r>
          </a:p>
          <a:p>
            <a:pPr marL="285750" indent="-285750">
              <a:buFont typeface="Arial"/>
              <a:buChar char="•"/>
              <a:defRPr/>
            </a:pPr>
            <a:r>
              <a:rPr lang="en-US" sz="1600" dirty="0" smtClean="0">
                <a:solidFill>
                  <a:srgbClr val="000000"/>
                </a:solidFill>
                <a:latin typeface="Arial"/>
              </a:rPr>
              <a:t>Aircraft ceiling further degraded by drag from Hawkeye (1</a:t>
            </a:r>
            <a:r>
              <a:rPr lang="en-US" sz="1600" baseline="30000" dirty="0" smtClean="0">
                <a:solidFill>
                  <a:srgbClr val="000000"/>
                </a:solidFill>
                <a:latin typeface="Arial"/>
              </a:rPr>
              <a:t>st</a:t>
            </a:r>
            <a:r>
              <a:rPr lang="en-US" sz="1600" dirty="0" smtClean="0">
                <a:solidFill>
                  <a:srgbClr val="000000"/>
                </a:solidFill>
                <a:latin typeface="Arial"/>
              </a:rPr>
              <a:t> external pod instrument on GH)</a:t>
            </a:r>
          </a:p>
          <a:p>
            <a:pPr marL="285750" indent="-285750">
              <a:buFont typeface="Arial"/>
              <a:buChar char="•"/>
              <a:defRPr/>
            </a:pPr>
            <a:r>
              <a:rPr lang="en-US" sz="1600" dirty="0" smtClean="0">
                <a:solidFill>
                  <a:srgbClr val="000000"/>
                </a:solidFill>
                <a:latin typeface="Arial"/>
              </a:rPr>
              <a:t>Accurate ozone measurement removed from GH (center-of-gravity problem)</a:t>
            </a:r>
          </a:p>
          <a:p>
            <a:pPr marL="285750" indent="-285750">
              <a:buFont typeface="Arial"/>
              <a:buChar char="•"/>
              <a:defRPr/>
            </a:pPr>
            <a:endParaRPr lang="en-US" sz="1600" dirty="0" smtClean="0">
              <a:solidFill>
                <a:srgbClr val="000000"/>
              </a:solidFill>
              <a:latin typeface="Arial"/>
            </a:endParaRPr>
          </a:p>
          <a:p>
            <a:pPr marL="0" indent="0">
              <a:buFontTx/>
              <a:buNone/>
              <a:defRPr/>
            </a:pPr>
            <a:r>
              <a:rPr lang="en-US" sz="1600" b="1" dirty="0" smtClean="0">
                <a:solidFill>
                  <a:srgbClr val="000090"/>
                </a:solidFill>
                <a:latin typeface="Arial"/>
              </a:rPr>
              <a:t>Science objectives met:</a:t>
            </a:r>
            <a:endParaRPr lang="en-US" sz="1600" dirty="0" smtClean="0">
              <a:solidFill>
                <a:srgbClr val="000090"/>
              </a:solidFill>
              <a:latin typeface="Arial"/>
            </a:endParaRPr>
          </a:p>
          <a:p>
            <a:pPr marL="285750" indent="-285750">
              <a:buFont typeface="Arial"/>
              <a:buChar char="•"/>
              <a:defRPr/>
            </a:pPr>
            <a:r>
              <a:rPr lang="en-US" sz="1600" dirty="0" smtClean="0">
                <a:solidFill>
                  <a:srgbClr val="000090"/>
                </a:solidFill>
                <a:latin typeface="Arial"/>
              </a:rPr>
              <a:t>6 science flights, 99 hours in western Pacific Tropical </a:t>
            </a:r>
            <a:r>
              <a:rPr lang="en-US" sz="1600" dirty="0" err="1" smtClean="0">
                <a:solidFill>
                  <a:srgbClr val="000090"/>
                </a:solidFill>
                <a:latin typeface="Arial"/>
              </a:rPr>
              <a:t>Tropopause</a:t>
            </a:r>
            <a:r>
              <a:rPr lang="en-US" sz="1600" dirty="0" smtClean="0">
                <a:solidFill>
                  <a:srgbClr val="000090"/>
                </a:solidFill>
                <a:latin typeface="Arial"/>
              </a:rPr>
              <a:t> Layer (TTL)</a:t>
            </a:r>
          </a:p>
          <a:p>
            <a:pPr marL="285750" indent="-285750">
              <a:buFont typeface="Arial"/>
              <a:buChar char="•"/>
              <a:defRPr/>
            </a:pPr>
            <a:r>
              <a:rPr lang="en-US" sz="1600" dirty="0" smtClean="0">
                <a:solidFill>
                  <a:srgbClr val="000090"/>
                </a:solidFill>
                <a:latin typeface="Arial"/>
              </a:rPr>
              <a:t>166 vertical profiles of TTL composition</a:t>
            </a:r>
          </a:p>
          <a:p>
            <a:pPr marL="285750" indent="-285750">
              <a:buFont typeface="Arial"/>
              <a:buChar char="•"/>
              <a:defRPr/>
            </a:pPr>
            <a:r>
              <a:rPr lang="en-US" sz="1600" dirty="0" smtClean="0">
                <a:solidFill>
                  <a:srgbClr val="000090"/>
                </a:solidFill>
                <a:latin typeface="Arial"/>
              </a:rPr>
              <a:t>Extensive measurements of TTL cirrus, water vapor, and dehydration</a:t>
            </a:r>
          </a:p>
          <a:p>
            <a:pPr marL="285750" indent="-285750">
              <a:buFont typeface="Arial"/>
              <a:buChar char="•"/>
              <a:defRPr/>
            </a:pPr>
            <a:r>
              <a:rPr lang="en-US" sz="1600" dirty="0" smtClean="0">
                <a:solidFill>
                  <a:srgbClr val="000090"/>
                </a:solidFill>
                <a:latin typeface="Arial"/>
              </a:rPr>
              <a:t>Measurements of tropical cyclone impacts on TTL composition</a:t>
            </a:r>
          </a:p>
          <a:p>
            <a:pPr marL="285750" indent="-285750">
              <a:buFont typeface="Arial"/>
              <a:buChar char="•"/>
              <a:defRPr/>
            </a:pPr>
            <a:r>
              <a:rPr lang="en-US" sz="1600" dirty="0" smtClean="0">
                <a:solidFill>
                  <a:srgbClr val="000090"/>
                </a:solidFill>
                <a:latin typeface="Arial"/>
              </a:rPr>
              <a:t>Characterization of TTL (atmospheric transport) waves</a:t>
            </a:r>
          </a:p>
          <a:p>
            <a:pPr marL="0" indent="0">
              <a:buFontTx/>
              <a:buNone/>
              <a:defRPr/>
            </a:pPr>
            <a:endParaRPr lang="en-US" sz="1600" dirty="0" smtClean="0">
              <a:solidFill>
                <a:srgbClr val="000000"/>
              </a:solidFill>
              <a:latin typeface="Arial"/>
            </a:endParaRPr>
          </a:p>
          <a:p>
            <a:pPr marL="0" indent="0">
              <a:buFontTx/>
              <a:buNone/>
              <a:defRPr/>
            </a:pPr>
            <a:r>
              <a:rPr lang="en-US" sz="1600" b="1" dirty="0" smtClean="0">
                <a:solidFill>
                  <a:srgbClr val="800000"/>
                </a:solidFill>
                <a:latin typeface="Arial"/>
              </a:rPr>
              <a:t>Science objectives not met:</a:t>
            </a:r>
          </a:p>
          <a:p>
            <a:pPr marL="285750" indent="-285750">
              <a:buFont typeface="Arial"/>
              <a:buChar char="•"/>
              <a:defRPr/>
            </a:pPr>
            <a:r>
              <a:rPr lang="en-US" sz="1600" dirty="0" smtClean="0">
                <a:solidFill>
                  <a:srgbClr val="800000"/>
                </a:solidFill>
                <a:latin typeface="Arial"/>
              </a:rPr>
              <a:t>Few measurements during Boreal winter when </a:t>
            </a:r>
            <a:r>
              <a:rPr lang="en-US" sz="1600" dirty="0" err="1" smtClean="0">
                <a:solidFill>
                  <a:srgbClr val="800000"/>
                </a:solidFill>
                <a:latin typeface="Arial"/>
              </a:rPr>
              <a:t>tropopause</a:t>
            </a:r>
            <a:r>
              <a:rPr lang="en-US" sz="1600" dirty="0" smtClean="0">
                <a:solidFill>
                  <a:srgbClr val="800000"/>
                </a:solidFill>
                <a:latin typeface="Arial"/>
              </a:rPr>
              <a:t> is coldest</a:t>
            </a:r>
          </a:p>
          <a:p>
            <a:pPr marL="285750" indent="-285750">
              <a:buFont typeface="Arial"/>
              <a:buChar char="•"/>
              <a:defRPr/>
            </a:pPr>
            <a:r>
              <a:rPr lang="en-US" sz="1600" dirty="0" smtClean="0">
                <a:solidFill>
                  <a:srgbClr val="800000"/>
                </a:solidFill>
                <a:latin typeface="Arial"/>
              </a:rPr>
              <a:t>Limited surveying of western Pacific TTL composition and variability</a:t>
            </a:r>
          </a:p>
          <a:p>
            <a:pPr marL="285750" indent="-285750">
              <a:buFont typeface="Arial"/>
              <a:buChar char="•"/>
              <a:defRPr/>
            </a:pPr>
            <a:r>
              <a:rPr lang="en-US" sz="1600" dirty="0" smtClean="0">
                <a:solidFill>
                  <a:srgbClr val="800000"/>
                </a:solidFill>
                <a:latin typeface="Arial"/>
              </a:rPr>
              <a:t>Relatively little data above </a:t>
            </a:r>
            <a:r>
              <a:rPr lang="en-US" sz="1600" dirty="0" err="1" smtClean="0">
                <a:solidFill>
                  <a:srgbClr val="800000"/>
                </a:solidFill>
                <a:latin typeface="Arial"/>
              </a:rPr>
              <a:t>tropopause</a:t>
            </a:r>
            <a:endParaRPr lang="en-US" sz="1600" dirty="0" smtClean="0">
              <a:solidFill>
                <a:srgbClr val="800000"/>
              </a:solidFill>
              <a:latin typeface="Arial"/>
            </a:endParaRPr>
          </a:p>
          <a:p>
            <a:pPr marL="285750" indent="-285750">
              <a:buFont typeface="Arial"/>
              <a:buChar char="•"/>
              <a:defRPr/>
            </a:pPr>
            <a:r>
              <a:rPr lang="en-US" sz="1600" dirty="0" smtClean="0">
                <a:solidFill>
                  <a:srgbClr val="800000"/>
                </a:solidFill>
                <a:latin typeface="Arial"/>
              </a:rPr>
              <a:t>Did not have accurate ozone measurements (CG and DFRC approval issues)</a:t>
            </a:r>
            <a:endParaRPr lang="en-US" sz="1600" dirty="0">
              <a:solidFill>
                <a:srgbClr val="800000"/>
              </a:solidFill>
              <a:latin typeface="Arial"/>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1"/>
          <p:cNvSpPr txBox="1">
            <a:spLocks/>
          </p:cNvSpPr>
          <p:nvPr/>
        </p:nvSpPr>
        <p:spPr bwMode="auto">
          <a:xfrm>
            <a:off x="1033463" y="112713"/>
            <a:ext cx="70770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722" tIns="45359" rIns="90722" bIns="45359"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fontAlgn="base">
              <a:spcBef>
                <a:spcPct val="0"/>
              </a:spcBef>
              <a:spcAft>
                <a:spcPct val="0"/>
              </a:spcAft>
            </a:pPr>
            <a:r>
              <a:rPr lang="en-US" b="1" dirty="0" smtClean="0">
                <a:solidFill>
                  <a:srgbClr val="000000"/>
                </a:solidFill>
              </a:rPr>
              <a:t>ATTREX 2014 Guam Deployment</a:t>
            </a:r>
          </a:p>
          <a:p>
            <a:pPr algn="ctr" fontAlgn="base">
              <a:spcBef>
                <a:spcPct val="0"/>
              </a:spcBef>
              <a:spcAft>
                <a:spcPct val="0"/>
              </a:spcAft>
            </a:pPr>
            <a:r>
              <a:rPr lang="en-US" b="1" dirty="0" smtClean="0">
                <a:solidFill>
                  <a:srgbClr val="000000"/>
                </a:solidFill>
              </a:rPr>
              <a:t>Sampling Pacific Typhoon outflow</a:t>
            </a:r>
          </a:p>
        </p:txBody>
      </p:sp>
      <p:pic>
        <p:nvPicPr>
          <p:cNvPr id="140290" name="Picture 1" descr="cloudprof_forhq.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2750" y="898525"/>
            <a:ext cx="3184525" cy="382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0291" name="Straight Arrow Connector 3"/>
          <p:cNvCxnSpPr>
            <a:cxnSpLocks noChangeShapeType="1"/>
          </p:cNvCxnSpPr>
          <p:nvPr/>
        </p:nvCxnSpPr>
        <p:spPr bwMode="auto">
          <a:xfrm flipH="1">
            <a:off x="3448050" y="1260475"/>
            <a:ext cx="482600" cy="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140292" name="TextBox 4"/>
          <p:cNvSpPr txBox="1">
            <a:spLocks noChangeArrowheads="1"/>
          </p:cNvSpPr>
          <p:nvPr/>
        </p:nvSpPr>
        <p:spPr bwMode="auto">
          <a:xfrm>
            <a:off x="3949700" y="1011238"/>
            <a:ext cx="1454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200" smtClean="0">
                <a:solidFill>
                  <a:srgbClr val="000000"/>
                </a:solidFill>
              </a:rPr>
              <a:t>New ice crystals formed at low T</a:t>
            </a:r>
          </a:p>
        </p:txBody>
      </p:sp>
      <p:cxnSp>
        <p:nvCxnSpPr>
          <p:cNvPr id="8" name="Straight Arrow Connector 7"/>
          <p:cNvCxnSpPr/>
          <p:nvPr/>
        </p:nvCxnSpPr>
        <p:spPr bwMode="auto">
          <a:xfrm flipH="1">
            <a:off x="1673225" y="1849438"/>
            <a:ext cx="481013" cy="0"/>
          </a:xfrm>
          <a:prstGeom prst="straightConnector1">
            <a:avLst/>
          </a:prstGeom>
          <a:noFill/>
          <a:ln w="9525" cap="flat" cmpd="sng" algn="ctr">
            <a:solidFill>
              <a:schemeClr val="accent1">
                <a:lumMod val="50000"/>
              </a:schemeClr>
            </a:solidFill>
            <a:prstDash val="solid"/>
            <a:round/>
            <a:headEnd type="none" w="med" len="med"/>
            <a:tailEnd type="arrow"/>
          </a:ln>
          <a:effectLst/>
        </p:spPr>
      </p:cxnSp>
      <p:cxnSp>
        <p:nvCxnSpPr>
          <p:cNvPr id="140294" name="Straight Arrow Connector 9"/>
          <p:cNvCxnSpPr>
            <a:cxnSpLocks noChangeShapeType="1"/>
          </p:cNvCxnSpPr>
          <p:nvPr/>
        </p:nvCxnSpPr>
        <p:spPr bwMode="auto">
          <a:xfrm flipH="1">
            <a:off x="3354388" y="2317750"/>
            <a:ext cx="706437" cy="1746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140295" name="TextBox 10"/>
          <p:cNvSpPr txBox="1">
            <a:spLocks noChangeArrowheads="1"/>
          </p:cNvSpPr>
          <p:nvPr/>
        </p:nvSpPr>
        <p:spPr bwMode="auto">
          <a:xfrm>
            <a:off x="2163763" y="1598613"/>
            <a:ext cx="1798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200" smtClean="0">
                <a:solidFill>
                  <a:srgbClr val="00664D"/>
                </a:solidFill>
              </a:rPr>
              <a:t>H</a:t>
            </a:r>
            <a:r>
              <a:rPr lang="en-US" sz="1200" baseline="-25000" smtClean="0">
                <a:solidFill>
                  <a:srgbClr val="00664D"/>
                </a:solidFill>
              </a:rPr>
              <a:t>2</a:t>
            </a:r>
            <a:r>
              <a:rPr lang="en-US" sz="1200" smtClean="0">
                <a:solidFill>
                  <a:srgbClr val="00664D"/>
                </a:solidFill>
              </a:rPr>
              <a:t>O vapor held at RHI=100%</a:t>
            </a:r>
          </a:p>
        </p:txBody>
      </p:sp>
      <p:sp>
        <p:nvSpPr>
          <p:cNvPr id="140296" name="TextBox 12"/>
          <p:cNvSpPr txBox="1">
            <a:spLocks noChangeArrowheads="1"/>
          </p:cNvSpPr>
          <p:nvPr/>
        </p:nvSpPr>
        <p:spPr bwMode="auto">
          <a:xfrm>
            <a:off x="4059238" y="2112963"/>
            <a:ext cx="1104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200" smtClean="0">
                <a:solidFill>
                  <a:srgbClr val="000000"/>
                </a:solidFill>
              </a:rPr>
              <a:t>Ice detrained</a:t>
            </a:r>
          </a:p>
          <a:p>
            <a:pPr eaLnBrk="1" fontAlgn="base" hangingPunct="1">
              <a:spcBef>
                <a:spcPct val="0"/>
              </a:spcBef>
              <a:spcAft>
                <a:spcPct val="0"/>
              </a:spcAft>
            </a:pPr>
            <a:r>
              <a:rPr lang="en-US" sz="1200" smtClean="0">
                <a:solidFill>
                  <a:srgbClr val="000000"/>
                </a:solidFill>
              </a:rPr>
              <a:t>from cyclone</a:t>
            </a:r>
          </a:p>
        </p:txBody>
      </p:sp>
      <p:pic>
        <p:nvPicPr>
          <p:cNvPr id="140297" name="Picture 5" descr="MTS2.201403100132.04km.C04.T.png"/>
          <p:cNvPicPr>
            <a:picLocks noChangeAspect="1"/>
          </p:cNvPicPr>
          <p:nvPr/>
        </p:nvPicPr>
        <p:blipFill>
          <a:blip r:embed="rId4">
            <a:extLst>
              <a:ext uri="{28A0092B-C50C-407E-A947-70E740481C1C}">
                <a14:useLocalDpi xmlns:a14="http://schemas.microsoft.com/office/drawing/2010/main" val="0"/>
              </a:ext>
            </a:extLst>
          </a:blip>
          <a:srcRect l="31123" t="22514" r="10915" b="17043"/>
          <a:stretch>
            <a:fillRect/>
          </a:stretch>
        </p:blipFill>
        <p:spPr bwMode="auto">
          <a:xfrm>
            <a:off x="5700713" y="946150"/>
            <a:ext cx="3319462"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0298" name="Straight Arrow Connector 13"/>
          <p:cNvCxnSpPr>
            <a:cxnSpLocks noChangeShapeType="1"/>
            <a:stCxn id="140296" idx="3"/>
          </p:cNvCxnSpPr>
          <p:nvPr/>
        </p:nvCxnSpPr>
        <p:spPr bwMode="auto">
          <a:xfrm>
            <a:off x="5164138" y="2343150"/>
            <a:ext cx="2436812" cy="373063"/>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pic>
        <p:nvPicPr>
          <p:cNvPr id="140299" name="Picture 18" descr="Faxai_co2_z.pdf"/>
          <p:cNvPicPr>
            <a:picLocks noChangeAspect="1"/>
          </p:cNvPicPr>
          <p:nvPr/>
        </p:nvPicPr>
        <p:blipFill>
          <a:blip r:embed="rId5">
            <a:extLst>
              <a:ext uri="{28A0092B-C50C-407E-A947-70E740481C1C}">
                <a14:useLocalDpi xmlns:a14="http://schemas.microsoft.com/office/drawing/2010/main" val="0"/>
              </a:ext>
            </a:extLst>
          </a:blip>
          <a:srcRect l="5763" t="9270" r="6242" b="9084"/>
          <a:stretch>
            <a:fillRect/>
          </a:stretch>
        </p:blipFill>
        <p:spPr bwMode="auto">
          <a:xfrm rot="5400000">
            <a:off x="5702300" y="3260725"/>
            <a:ext cx="2973388" cy="357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300" name="Picture 19" descr="MTS2.201403050032.04km.C02.B.png"/>
          <p:cNvPicPr>
            <a:picLocks noChangeAspect="1"/>
          </p:cNvPicPr>
          <p:nvPr/>
        </p:nvPicPr>
        <p:blipFill>
          <a:blip r:embed="rId6">
            <a:extLst>
              <a:ext uri="{28A0092B-C50C-407E-A947-70E740481C1C}">
                <a14:useLocalDpi xmlns:a14="http://schemas.microsoft.com/office/drawing/2010/main" val="0"/>
              </a:ext>
            </a:extLst>
          </a:blip>
          <a:srcRect l="11559" t="26796"/>
          <a:stretch>
            <a:fillRect/>
          </a:stretch>
        </p:blipFill>
        <p:spPr bwMode="auto">
          <a:xfrm>
            <a:off x="111125" y="4814888"/>
            <a:ext cx="3790950"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301" name="TextBox 20"/>
          <p:cNvSpPr txBox="1">
            <a:spLocks noChangeArrowheads="1"/>
          </p:cNvSpPr>
          <p:nvPr/>
        </p:nvSpPr>
        <p:spPr bwMode="auto">
          <a:xfrm>
            <a:off x="4100513" y="5472113"/>
            <a:ext cx="1498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200" smtClean="0">
                <a:solidFill>
                  <a:srgbClr val="000000"/>
                </a:solidFill>
              </a:rPr>
              <a:t>Typhoon Faxia</a:t>
            </a:r>
          </a:p>
          <a:p>
            <a:pPr eaLnBrk="1" fontAlgn="base" hangingPunct="1">
              <a:spcBef>
                <a:spcPct val="0"/>
              </a:spcBef>
              <a:spcAft>
                <a:spcPct val="0"/>
              </a:spcAft>
            </a:pPr>
            <a:r>
              <a:rPr lang="en-US" sz="1200" smtClean="0">
                <a:solidFill>
                  <a:srgbClr val="000000"/>
                </a:solidFill>
              </a:rPr>
              <a:t>Impact on tracers</a:t>
            </a:r>
          </a:p>
        </p:txBody>
      </p:sp>
      <p:cxnSp>
        <p:nvCxnSpPr>
          <p:cNvPr id="140302" name="Straight Arrow Connector 22"/>
          <p:cNvCxnSpPr>
            <a:cxnSpLocks noChangeShapeType="1"/>
          </p:cNvCxnSpPr>
          <p:nvPr/>
        </p:nvCxnSpPr>
        <p:spPr bwMode="auto">
          <a:xfrm flipV="1">
            <a:off x="3995738" y="5154613"/>
            <a:ext cx="1381125" cy="333375"/>
          </a:xfrm>
          <a:prstGeom prst="straightConnector1">
            <a:avLst/>
          </a:prstGeom>
          <a:noFill/>
          <a:ln w="38100">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140303" name="TextBox 23"/>
          <p:cNvSpPr txBox="1">
            <a:spLocks noChangeArrowheads="1"/>
          </p:cNvSpPr>
          <p:nvPr/>
        </p:nvSpPr>
        <p:spPr bwMode="auto">
          <a:xfrm>
            <a:off x="6062663" y="4486275"/>
            <a:ext cx="6953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000" smtClean="0">
                <a:solidFill>
                  <a:srgbClr val="000000"/>
                </a:solidFill>
              </a:rPr>
              <a:t>CO</a:t>
            </a:r>
            <a:r>
              <a:rPr lang="en-US" sz="1000" baseline="-25000" smtClean="0">
                <a:solidFill>
                  <a:srgbClr val="000000"/>
                </a:solidFill>
              </a:rPr>
              <a:t>2</a:t>
            </a:r>
            <a:endParaRPr lang="en-US" sz="1000" smtClean="0">
              <a:solidFill>
                <a:srgbClr val="000000"/>
              </a:solidFill>
            </a:endParaRPr>
          </a:p>
        </p:txBody>
      </p:sp>
      <p:sp>
        <p:nvSpPr>
          <p:cNvPr id="140304" name="TextBox 24"/>
          <p:cNvSpPr txBox="1">
            <a:spLocks noChangeArrowheads="1"/>
          </p:cNvSpPr>
          <p:nvPr/>
        </p:nvSpPr>
        <p:spPr bwMode="auto">
          <a:xfrm>
            <a:off x="7075488" y="6581775"/>
            <a:ext cx="165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200" smtClean="0">
                <a:solidFill>
                  <a:srgbClr val="000000"/>
                </a:solidFill>
              </a:rPr>
              <a:t>S. Wofsy, Harvard</a:t>
            </a:r>
          </a:p>
        </p:txBody>
      </p:sp>
      <p:sp>
        <p:nvSpPr>
          <p:cNvPr id="140305" name="TextBox 25"/>
          <p:cNvSpPr txBox="1">
            <a:spLocks noChangeArrowheads="1"/>
          </p:cNvSpPr>
          <p:nvPr/>
        </p:nvSpPr>
        <p:spPr bwMode="auto">
          <a:xfrm>
            <a:off x="3522663" y="3513138"/>
            <a:ext cx="141763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000" smtClean="0">
                <a:solidFill>
                  <a:srgbClr val="000000"/>
                </a:solidFill>
              </a:rPr>
              <a:t>P. Lawson, Spec, Inc.</a:t>
            </a:r>
          </a:p>
          <a:p>
            <a:pPr eaLnBrk="1" fontAlgn="base" hangingPunct="1">
              <a:spcBef>
                <a:spcPct val="0"/>
              </a:spcBef>
              <a:spcAft>
                <a:spcPct val="0"/>
              </a:spcAft>
            </a:pPr>
            <a:r>
              <a:rPr lang="en-US" sz="1000" smtClean="0">
                <a:solidFill>
                  <a:srgbClr val="000000"/>
                </a:solidFill>
              </a:rPr>
              <a:t>G. Diskin, LaRC</a:t>
            </a:r>
          </a:p>
          <a:p>
            <a:pPr eaLnBrk="1" fontAlgn="base" hangingPunct="1">
              <a:spcBef>
                <a:spcPct val="0"/>
              </a:spcBef>
              <a:spcAft>
                <a:spcPct val="0"/>
              </a:spcAft>
            </a:pPr>
            <a:r>
              <a:rPr lang="en-US" sz="1000" smtClean="0">
                <a:solidFill>
                  <a:srgbClr val="000000"/>
                </a:solidFill>
              </a:rPr>
              <a:t>P. Bui, Ames</a:t>
            </a: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txBox="1">
            <a:spLocks/>
          </p:cNvSpPr>
          <p:nvPr/>
        </p:nvSpPr>
        <p:spPr>
          <a:xfrm>
            <a:off x="604838" y="0"/>
            <a:ext cx="7553325" cy="685800"/>
          </a:xfrm>
          <a:prstGeom prst="rect">
            <a:avLst/>
          </a:prstGeom>
        </p:spPr>
        <p:txBody>
          <a:bodyPr/>
          <a:lstStyle/>
          <a:p>
            <a:pPr>
              <a:spcBef>
                <a:spcPct val="0"/>
              </a:spcBef>
              <a:defRPr/>
            </a:pPr>
            <a:r>
              <a:rPr lang="de-DE" sz="3600" dirty="0" err="1">
                <a:solidFill>
                  <a:srgbClr val="775F55"/>
                </a:solidFill>
                <a:latin typeface="Tw Cen MT"/>
                <a:ea typeface="ＭＳ Ｐゴシック" charset="0"/>
                <a:cs typeface="ＭＳ Ｐゴシック" charset="0"/>
              </a:rPr>
              <a:t>Bromine</a:t>
            </a:r>
            <a:r>
              <a:rPr lang="de-DE" sz="3600" dirty="0">
                <a:solidFill>
                  <a:srgbClr val="775F55"/>
                </a:solidFill>
                <a:latin typeface="Tw Cen MT"/>
                <a:ea typeface="ＭＳ Ｐゴシック" charset="0"/>
                <a:cs typeface="ＭＳ Ｐゴシック" charset="0"/>
              </a:rPr>
              <a:t> </a:t>
            </a:r>
            <a:r>
              <a:rPr lang="de-DE" sz="3600" dirty="0" err="1">
                <a:solidFill>
                  <a:srgbClr val="775F55"/>
                </a:solidFill>
                <a:latin typeface="Tw Cen MT"/>
                <a:ea typeface="ＭＳ Ｐゴシック" charset="0"/>
                <a:cs typeface="ＭＳ Ｐゴシック" charset="0"/>
              </a:rPr>
              <a:t>budget</a:t>
            </a:r>
            <a:r>
              <a:rPr lang="de-DE" sz="3600" dirty="0">
                <a:solidFill>
                  <a:srgbClr val="775F55"/>
                </a:solidFill>
                <a:latin typeface="Tw Cen MT"/>
                <a:ea typeface="ＭＳ Ｐゴシック" charset="0"/>
                <a:cs typeface="ＭＳ Ｐゴシック" charset="0"/>
              </a:rPr>
              <a:t> </a:t>
            </a:r>
            <a:r>
              <a:rPr lang="de-DE" sz="3600" dirty="0" err="1">
                <a:solidFill>
                  <a:srgbClr val="775F55"/>
                </a:solidFill>
                <a:latin typeface="Tw Cen MT"/>
                <a:ea typeface="ＭＳ Ｐゴシック" charset="0"/>
                <a:cs typeface="ＭＳ Ｐゴシック" charset="0"/>
              </a:rPr>
              <a:t>during</a:t>
            </a:r>
            <a:r>
              <a:rPr lang="de-DE" sz="3600" dirty="0">
                <a:solidFill>
                  <a:srgbClr val="775F55"/>
                </a:solidFill>
                <a:latin typeface="Tw Cen MT"/>
                <a:ea typeface="ＭＳ Ｐゴシック" charset="0"/>
                <a:cs typeface="ＭＳ Ｐゴシック" charset="0"/>
              </a:rPr>
              <a:t> ATTREX</a:t>
            </a:r>
          </a:p>
        </p:txBody>
      </p:sp>
      <p:pic>
        <p:nvPicPr>
          <p:cNvPr id="142338" name="Grafik 5"/>
          <p:cNvPicPr>
            <a:picLocks noChangeAspect="1"/>
          </p:cNvPicPr>
          <p:nvPr/>
        </p:nvPicPr>
        <p:blipFill>
          <a:blip r:embed="rId2" cstate="print">
            <a:extLst>
              <a:ext uri="{28A0092B-C50C-407E-A947-70E740481C1C}">
                <a14:useLocalDpi xmlns:a14="http://schemas.microsoft.com/office/drawing/2010/main" val="0"/>
              </a:ext>
            </a:extLst>
          </a:blip>
          <a:srcRect l="6381" t="6689" r="6635" b="5093"/>
          <a:stretch>
            <a:fillRect/>
          </a:stretch>
        </p:blipFill>
        <p:spPr bwMode="auto">
          <a:xfrm>
            <a:off x="3779838" y="3032125"/>
            <a:ext cx="5364162"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4"/>
          <p:cNvSpPr txBox="1">
            <a:spLocks noChangeArrowheads="1"/>
          </p:cNvSpPr>
          <p:nvPr/>
        </p:nvSpPr>
        <p:spPr bwMode="auto">
          <a:xfrm>
            <a:off x="7056438" y="5273675"/>
            <a:ext cx="1897062" cy="8302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de-DE" altLang="en-US" sz="1600" b="1" dirty="0">
                <a:solidFill>
                  <a:srgbClr val="FF3399"/>
                </a:solidFill>
                <a:latin typeface="Tw Cen MT"/>
                <a:ea typeface="ＭＳ Ｐゴシック" charset="0"/>
                <a:cs typeface="ＭＳ Ｐゴシック" charset="0"/>
              </a:rPr>
              <a:t>[</a:t>
            </a:r>
            <a:r>
              <a:rPr lang="de-DE" altLang="en-US" sz="1600" b="1" dirty="0" err="1">
                <a:solidFill>
                  <a:srgbClr val="FF3399"/>
                </a:solidFill>
                <a:latin typeface="Tw Cen MT"/>
                <a:ea typeface="ＭＳ Ｐゴシック" charset="0"/>
                <a:cs typeface="ＭＳ Ｐゴシック" charset="0"/>
              </a:rPr>
              <a:t>Br</a:t>
            </a:r>
            <a:r>
              <a:rPr lang="de-DE" altLang="en-US" sz="1600" b="1" baseline="-25000" dirty="0" err="1">
                <a:solidFill>
                  <a:srgbClr val="FF3399"/>
                </a:solidFill>
                <a:latin typeface="Tw Cen MT"/>
                <a:ea typeface="ＭＳ Ｐゴシック" charset="0"/>
                <a:cs typeface="ＭＳ Ｐゴシック" charset="0"/>
              </a:rPr>
              <a:t>y</a:t>
            </a:r>
            <a:r>
              <a:rPr lang="de-DE" altLang="en-US" sz="1600" b="1" dirty="0">
                <a:solidFill>
                  <a:srgbClr val="FF3399"/>
                </a:solidFill>
                <a:latin typeface="Tw Cen MT"/>
                <a:ea typeface="ＭＳ Ｐゴシック" charset="0"/>
                <a:cs typeface="ＭＳ Ｐゴシック" charset="0"/>
              </a:rPr>
              <a:t>]= </a:t>
            </a:r>
            <a:r>
              <a:rPr lang="de-DE" altLang="en-US" sz="1600" b="1" dirty="0" smtClean="0">
                <a:solidFill>
                  <a:srgbClr val="FF3399"/>
                </a:solidFill>
                <a:latin typeface="Tw Cen MT"/>
                <a:ea typeface="ＭＳ Ｐゴシック" charset="0"/>
                <a:cs typeface="ＭＳ Ｐゴシック" charset="0"/>
              </a:rPr>
              <a:t>21.5 </a:t>
            </a:r>
            <a:r>
              <a:rPr lang="de-DE" altLang="en-US" sz="1600" b="1" dirty="0">
                <a:solidFill>
                  <a:srgbClr val="FF3399"/>
                </a:solidFill>
                <a:latin typeface="Tw Cen MT"/>
                <a:ea typeface="ＭＳ Ｐゴシック" charset="0"/>
                <a:cs typeface="ＭＳ Ｐゴシック" charset="0"/>
              </a:rPr>
              <a:t>± </a:t>
            </a:r>
            <a:r>
              <a:rPr lang="de-DE" altLang="en-US" sz="1600" b="1" dirty="0" smtClean="0">
                <a:solidFill>
                  <a:srgbClr val="FF3399"/>
                </a:solidFill>
                <a:latin typeface="Tw Cen MT"/>
                <a:ea typeface="ＭＳ Ｐゴシック" charset="0"/>
                <a:cs typeface="ＭＳ Ｐゴシック" charset="0"/>
              </a:rPr>
              <a:t>1 </a:t>
            </a:r>
            <a:r>
              <a:rPr lang="de-DE" altLang="en-US" sz="1600" b="1" dirty="0" err="1">
                <a:solidFill>
                  <a:srgbClr val="FF3399"/>
                </a:solidFill>
                <a:latin typeface="Tw Cen MT"/>
                <a:ea typeface="ＭＳ Ｐゴシック" charset="0"/>
                <a:cs typeface="ＭＳ Ｐゴシック" charset="0"/>
              </a:rPr>
              <a:t>ppt</a:t>
            </a:r>
            <a:endParaRPr lang="de-DE" altLang="en-US" sz="1600" b="1" dirty="0">
              <a:solidFill>
                <a:srgbClr val="FF3399"/>
              </a:solidFill>
              <a:latin typeface="Tw Cen MT"/>
              <a:ea typeface="ＭＳ Ｐゴシック" charset="0"/>
              <a:cs typeface="ＭＳ Ｐゴシック" charset="0"/>
            </a:endParaRPr>
          </a:p>
          <a:p>
            <a:pPr eaLnBrk="1" hangingPunct="1">
              <a:defRPr/>
            </a:pPr>
            <a:r>
              <a:rPr lang="de-DE" altLang="en-US" sz="1600" b="1" dirty="0" smtClean="0">
                <a:solidFill>
                  <a:srgbClr val="FF3399"/>
                </a:solidFill>
                <a:latin typeface="Tw Cen MT"/>
                <a:ea typeface="ＭＳ Ｐゴシック" charset="0"/>
                <a:cs typeface="ＭＳ Ｐゴシック" charset="0"/>
              </a:rPr>
              <a:t>in TTL </a:t>
            </a:r>
            <a:r>
              <a:rPr lang="de-DE" altLang="en-US" sz="1600" b="1" dirty="0" err="1" smtClean="0">
                <a:solidFill>
                  <a:srgbClr val="FF3399"/>
                </a:solidFill>
                <a:latin typeface="Tw Cen MT"/>
                <a:ea typeface="ＭＳ Ｐゴシック" charset="0"/>
                <a:cs typeface="ＭＳ Ｐゴシック" charset="0"/>
              </a:rPr>
              <a:t>air</a:t>
            </a:r>
            <a:r>
              <a:rPr lang="de-DE" altLang="en-US" sz="1600" b="1" dirty="0" smtClean="0">
                <a:solidFill>
                  <a:srgbClr val="FF3399"/>
                </a:solidFill>
                <a:latin typeface="Tw Cen MT"/>
                <a:ea typeface="ＭＳ Ｐゴシック" charset="0"/>
                <a:cs typeface="ＭＳ Ｐゴシック" charset="0"/>
              </a:rPr>
              <a:t> </a:t>
            </a:r>
            <a:r>
              <a:rPr lang="de-DE" altLang="en-US" sz="1600" b="1" dirty="0" err="1" smtClean="0">
                <a:solidFill>
                  <a:srgbClr val="FF3399"/>
                </a:solidFill>
                <a:latin typeface="Tw Cen MT"/>
                <a:ea typeface="ＭＳ Ｐゴシック" charset="0"/>
                <a:cs typeface="ＭＳ Ｐゴシック" charset="0"/>
              </a:rPr>
              <a:t>during</a:t>
            </a:r>
            <a:r>
              <a:rPr lang="de-DE" altLang="en-US" sz="1600" b="1" dirty="0" smtClean="0">
                <a:solidFill>
                  <a:srgbClr val="FF3399"/>
                </a:solidFill>
                <a:latin typeface="Tw Cen MT"/>
                <a:ea typeface="ＭＳ Ｐゴシック" charset="0"/>
                <a:cs typeface="ＭＳ Ｐゴシック" charset="0"/>
              </a:rPr>
              <a:t> ATTREX 2013</a:t>
            </a:r>
          </a:p>
        </p:txBody>
      </p:sp>
      <p:cxnSp>
        <p:nvCxnSpPr>
          <p:cNvPr id="25" name="Gerade Verbindung mit Pfeil 12"/>
          <p:cNvCxnSpPr>
            <a:stCxn id="24" idx="0"/>
          </p:cNvCxnSpPr>
          <p:nvPr/>
        </p:nvCxnSpPr>
        <p:spPr>
          <a:xfrm flipV="1">
            <a:off x="8004175" y="4421188"/>
            <a:ext cx="581025" cy="852487"/>
          </a:xfrm>
          <a:prstGeom prst="straightConnector1">
            <a:avLst/>
          </a:prstGeom>
          <a:ln w="25400">
            <a:solidFill>
              <a:srgbClr val="FF0066"/>
            </a:solidFill>
            <a:tailEnd type="arrow"/>
          </a:ln>
        </p:spPr>
        <p:style>
          <a:lnRef idx="1">
            <a:schemeClr val="accent1"/>
          </a:lnRef>
          <a:fillRef idx="0">
            <a:schemeClr val="accent1"/>
          </a:fillRef>
          <a:effectRef idx="0">
            <a:schemeClr val="accent1"/>
          </a:effectRef>
          <a:fontRef idx="minor">
            <a:schemeClr val="tx1"/>
          </a:fontRef>
        </p:style>
      </p:cxnSp>
      <p:pic>
        <p:nvPicPr>
          <p:cNvPr id="142341" name="Picture 3" descr="H:\Attrex_Analysis\SF3\SF3_Up2_Pot.jpg"/>
          <p:cNvPicPr>
            <a:picLocks noChangeAspect="1" noChangeArrowheads="1"/>
          </p:cNvPicPr>
          <p:nvPr/>
        </p:nvPicPr>
        <p:blipFill>
          <a:blip r:embed="rId3">
            <a:extLst>
              <a:ext uri="{28A0092B-C50C-407E-A947-70E740481C1C}">
                <a14:useLocalDpi xmlns:a14="http://schemas.microsoft.com/office/drawing/2010/main" val="0"/>
              </a:ext>
            </a:extLst>
          </a:blip>
          <a:srcRect l="6516" r="61691"/>
          <a:stretch>
            <a:fillRect/>
          </a:stretch>
        </p:blipFill>
        <p:spPr bwMode="auto">
          <a:xfrm>
            <a:off x="173038" y="860425"/>
            <a:ext cx="1792287"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2" name="Inhaltsplatzhalter 2"/>
          <p:cNvSpPr>
            <a:spLocks noGrp="1"/>
          </p:cNvSpPr>
          <p:nvPr>
            <p:ph sz="quarter" idx="1"/>
          </p:nvPr>
        </p:nvSpPr>
        <p:spPr>
          <a:xfrm>
            <a:off x="246063" y="5145088"/>
            <a:ext cx="3670300" cy="1104900"/>
          </a:xfrm>
        </p:spPr>
        <p:txBody>
          <a:bodyPr/>
          <a:lstStyle/>
          <a:p>
            <a:pPr marL="0" indent="0" eaLnBrk="1" hangingPunct="1">
              <a:spcBef>
                <a:spcPct val="0"/>
              </a:spcBef>
              <a:buFont typeface="Wingdings" charset="0"/>
              <a:buNone/>
            </a:pPr>
            <a:r>
              <a:rPr lang="en-US" sz="2000">
                <a:latin typeface="Tw Cen MT" charset="0"/>
                <a:sym typeface="Wingdings" charset="0"/>
              </a:rPr>
              <a:t>Preliminary bromine budget for 2013 flight 3 shows little Br</a:t>
            </a:r>
            <a:r>
              <a:rPr lang="en-US" sz="2000" baseline="-25000">
                <a:latin typeface="Tw Cen MT" charset="0"/>
                <a:sym typeface="Wingdings" charset="0"/>
              </a:rPr>
              <a:t>tot </a:t>
            </a:r>
            <a:r>
              <a:rPr lang="en-US" sz="2000">
                <a:latin typeface="Tw Cen MT" charset="0"/>
                <a:sym typeface="Wingdings" charset="0"/>
              </a:rPr>
              <a:t>altitude variability in the UTLS:</a:t>
            </a:r>
          </a:p>
          <a:p>
            <a:pPr marL="0" indent="0" eaLnBrk="1" hangingPunct="1">
              <a:spcBef>
                <a:spcPct val="0"/>
              </a:spcBef>
              <a:buFont typeface="Wingdings" charset="0"/>
              <a:buNone/>
            </a:pPr>
            <a:r>
              <a:rPr lang="en-US" sz="2000">
                <a:latin typeface="Tw Cen MT" charset="0"/>
                <a:sym typeface="Wingdings" charset="0"/>
              </a:rPr>
              <a:t>      Br</a:t>
            </a:r>
            <a:r>
              <a:rPr lang="en-US" sz="2000" baseline="-25000">
                <a:latin typeface="Tw Cen MT" charset="0"/>
                <a:sym typeface="Wingdings" charset="0"/>
              </a:rPr>
              <a:t>tot  </a:t>
            </a:r>
            <a:r>
              <a:rPr lang="en-US" sz="2000">
                <a:latin typeface="Tw Cen MT" charset="0"/>
                <a:sym typeface="Wingdings" charset="0"/>
              </a:rPr>
              <a:t>=21.5 </a:t>
            </a:r>
            <a:r>
              <a:rPr lang="en-US" sz="2000">
                <a:latin typeface="Tw Cen MT" charset="0"/>
                <a:sym typeface="Symbol" charset="0"/>
              </a:rPr>
              <a:t> 1 ppt. </a:t>
            </a:r>
          </a:p>
        </p:txBody>
      </p:sp>
      <p:pic>
        <p:nvPicPr>
          <p:cNvPr id="142343" name="Picture 3" descr="H:\Attrex_Analysis\SF3\SF3_Up2_Pot.jpg"/>
          <p:cNvPicPr>
            <a:picLocks noChangeAspect="1" noChangeArrowheads="1"/>
          </p:cNvPicPr>
          <p:nvPr/>
        </p:nvPicPr>
        <p:blipFill>
          <a:blip r:embed="rId3">
            <a:extLst>
              <a:ext uri="{28A0092B-C50C-407E-A947-70E740481C1C}">
                <a14:useLocalDpi xmlns:a14="http://schemas.microsoft.com/office/drawing/2010/main" val="0"/>
              </a:ext>
            </a:extLst>
          </a:blip>
          <a:srcRect l="64902"/>
          <a:stretch>
            <a:fillRect/>
          </a:stretch>
        </p:blipFill>
        <p:spPr bwMode="auto">
          <a:xfrm>
            <a:off x="1746250" y="876300"/>
            <a:ext cx="1993900" cy="425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Inhaltsplatzhalter 2"/>
          <p:cNvSpPr txBox="1">
            <a:spLocks/>
          </p:cNvSpPr>
          <p:nvPr/>
        </p:nvSpPr>
        <p:spPr>
          <a:xfrm>
            <a:off x="3686175" y="847725"/>
            <a:ext cx="5635625" cy="2182813"/>
          </a:xfrm>
          <a:prstGeom prst="rect">
            <a:avLst/>
          </a:prstGeom>
        </p:spPr>
        <p:txBody>
          <a:bodyPr/>
          <a:lstStyle/>
          <a:p>
            <a:pPr marL="320040" indent="-320040">
              <a:spcBef>
                <a:spcPts val="700"/>
              </a:spcBef>
              <a:buClr>
                <a:srgbClr val="DD8047"/>
              </a:buClr>
              <a:buSzPct val="60000"/>
              <a:buFont typeface="Wingdings"/>
              <a:buChar char=""/>
              <a:defRPr/>
            </a:pPr>
            <a:r>
              <a:rPr lang="en-US" dirty="0">
                <a:solidFill>
                  <a:prstClr val="black"/>
                </a:solidFill>
                <a:latin typeface="Tw Cen MT"/>
                <a:ea typeface="ＭＳ Ｐゴシック" charset="0"/>
                <a:cs typeface="ＭＳ Ｐゴシック" charset="0"/>
              </a:rPr>
              <a:t>UCLA’s limb-scanning DOAS instrument measured </a:t>
            </a:r>
            <a:r>
              <a:rPr lang="en-US" dirty="0" err="1">
                <a:solidFill>
                  <a:prstClr val="black"/>
                </a:solidFill>
                <a:latin typeface="Tw Cen MT"/>
                <a:ea typeface="ＭＳ Ｐゴシック" charset="0"/>
                <a:cs typeface="ＭＳ Ｐゴシック" charset="0"/>
                <a:sym typeface="Wingdings" pitchFamily="2" charset="2"/>
              </a:rPr>
              <a:t>BrO</a:t>
            </a:r>
            <a:r>
              <a:rPr lang="en-US" dirty="0">
                <a:solidFill>
                  <a:prstClr val="black"/>
                </a:solidFill>
                <a:latin typeface="Tw Cen MT"/>
                <a:ea typeface="ＭＳ Ｐゴシック" charset="0"/>
                <a:cs typeface="ＭＳ Ｐゴシック" charset="0"/>
                <a:sym typeface="Wingdings" pitchFamily="2" charset="2"/>
              </a:rPr>
              <a:t> and NO</a:t>
            </a:r>
            <a:r>
              <a:rPr lang="en-US" baseline="-25000" dirty="0">
                <a:solidFill>
                  <a:prstClr val="black"/>
                </a:solidFill>
                <a:latin typeface="Tw Cen MT"/>
                <a:ea typeface="ＭＳ Ｐゴシック" charset="0"/>
                <a:cs typeface="ＭＳ Ｐゴシック" charset="0"/>
                <a:sym typeface="Wingdings" pitchFamily="2" charset="2"/>
              </a:rPr>
              <a:t>2</a:t>
            </a:r>
            <a:r>
              <a:rPr lang="en-US" dirty="0">
                <a:solidFill>
                  <a:prstClr val="black"/>
                </a:solidFill>
                <a:latin typeface="Tw Cen MT"/>
                <a:ea typeface="ＭＳ Ｐゴシック" charset="0"/>
                <a:cs typeface="ＭＳ Ｐゴシック" charset="0"/>
                <a:sym typeface="Wingdings" pitchFamily="2" charset="2"/>
              </a:rPr>
              <a:t> </a:t>
            </a:r>
            <a:r>
              <a:rPr lang="en-US" dirty="0">
                <a:solidFill>
                  <a:prstClr val="black"/>
                </a:solidFill>
                <a:latin typeface="Tw Cen MT"/>
                <a:ea typeface="ＭＳ Ｐゴシック" charset="0"/>
                <a:cs typeface="ＭＳ Ｐゴシック" charset="0"/>
              </a:rPr>
              <a:t>on NASA’s Global Hawk during ATTREX.</a:t>
            </a:r>
          </a:p>
          <a:p>
            <a:pPr marL="320040" indent="-320040">
              <a:spcBef>
                <a:spcPts val="700"/>
              </a:spcBef>
              <a:buClr>
                <a:srgbClr val="DD8047"/>
              </a:buClr>
              <a:buSzPct val="60000"/>
              <a:buFont typeface="Wingdings"/>
              <a:buChar char=""/>
              <a:defRPr/>
            </a:pPr>
            <a:r>
              <a:rPr lang="en-US" dirty="0">
                <a:solidFill>
                  <a:prstClr val="black"/>
                </a:solidFill>
                <a:latin typeface="Tw Cen MT"/>
                <a:ea typeface="ＭＳ Ｐゴシック" charset="0"/>
                <a:cs typeface="ＭＳ Ｐゴシック" charset="0"/>
                <a:sym typeface="Wingdings" pitchFamily="2" charset="2"/>
              </a:rPr>
              <a:t>Vertical </a:t>
            </a:r>
            <a:r>
              <a:rPr lang="en-US" dirty="0" err="1">
                <a:solidFill>
                  <a:prstClr val="black"/>
                </a:solidFill>
                <a:latin typeface="Tw Cen MT"/>
                <a:ea typeface="ＭＳ Ｐゴシック" charset="0"/>
                <a:cs typeface="ＭＳ Ｐゴシック" charset="0"/>
                <a:sym typeface="Wingdings" pitchFamily="2" charset="2"/>
              </a:rPr>
              <a:t>BrO</a:t>
            </a:r>
            <a:r>
              <a:rPr lang="en-US" dirty="0">
                <a:solidFill>
                  <a:prstClr val="black"/>
                </a:solidFill>
                <a:latin typeface="Tw Cen MT"/>
                <a:ea typeface="ＭＳ Ｐゴシック" charset="0"/>
                <a:cs typeface="ＭＳ Ｐゴシック" charset="0"/>
                <a:sym typeface="Wingdings" pitchFamily="2" charset="2"/>
              </a:rPr>
              <a:t> profiles in the tropical UTLS show a decrease from ~2 </a:t>
            </a:r>
            <a:r>
              <a:rPr lang="en-US" dirty="0" err="1">
                <a:solidFill>
                  <a:prstClr val="black"/>
                </a:solidFill>
                <a:latin typeface="Tw Cen MT"/>
                <a:ea typeface="ＭＳ Ｐゴシック" charset="0"/>
                <a:cs typeface="ＭＳ Ｐゴシック" charset="0"/>
                <a:sym typeface="Wingdings" pitchFamily="2" charset="2"/>
              </a:rPr>
              <a:t>ppt</a:t>
            </a:r>
            <a:r>
              <a:rPr lang="en-US" dirty="0">
                <a:solidFill>
                  <a:prstClr val="black"/>
                </a:solidFill>
                <a:latin typeface="Tw Cen MT"/>
                <a:ea typeface="ＭＳ Ｐゴシック" charset="0"/>
                <a:cs typeface="ＭＳ Ｐゴシック" charset="0"/>
                <a:sym typeface="Wingdings" pitchFamily="2" charset="2"/>
              </a:rPr>
              <a:t> at  ~16-17 km/385-400K to below 1ppt at 14.5km/360-365K.</a:t>
            </a:r>
          </a:p>
          <a:p>
            <a:pPr marL="320040" indent="-320040">
              <a:spcBef>
                <a:spcPts val="700"/>
              </a:spcBef>
              <a:buClr>
                <a:srgbClr val="DD8047"/>
              </a:buClr>
              <a:buSzPct val="60000"/>
              <a:buFont typeface="Wingdings"/>
              <a:buChar char=""/>
              <a:defRPr/>
            </a:pPr>
            <a:r>
              <a:rPr lang="en-US" dirty="0">
                <a:solidFill>
                  <a:prstClr val="black"/>
                </a:solidFill>
                <a:latin typeface="Tw Cen MT"/>
                <a:ea typeface="ＭＳ Ｐゴシック" charset="0"/>
                <a:cs typeface="ＭＳ Ｐゴシック" charset="0"/>
                <a:sym typeface="Wingdings" pitchFamily="2" charset="2"/>
              </a:rPr>
              <a:t>The Global Hawk Whole Air Sampler (Univ. Miami) simultaneously sampled organic bromine species.</a:t>
            </a:r>
          </a:p>
          <a:p>
            <a:pPr marL="320040" indent="-320040">
              <a:spcBef>
                <a:spcPts val="700"/>
              </a:spcBef>
              <a:buClr>
                <a:srgbClr val="DD8047"/>
              </a:buClr>
              <a:buSzPct val="60000"/>
              <a:buFont typeface="Wingdings"/>
              <a:buChar char=""/>
              <a:defRPr/>
            </a:pPr>
            <a:endParaRPr lang="en-US" dirty="0">
              <a:solidFill>
                <a:prstClr val="black"/>
              </a:solidFill>
              <a:latin typeface="Tw Cen MT"/>
              <a:ea typeface="ＭＳ Ｐゴシック" charset="0"/>
              <a:cs typeface="ＭＳ Ｐゴシック" charset="0"/>
              <a:sym typeface="Wingdings" pitchFamily="2" charset="2"/>
            </a:endParaRPr>
          </a:p>
        </p:txBody>
      </p:sp>
      <p:sp>
        <p:nvSpPr>
          <p:cNvPr id="21" name="Textfeld 3"/>
          <p:cNvSpPr txBox="1">
            <a:spLocks noChangeArrowheads="1"/>
          </p:cNvSpPr>
          <p:nvPr/>
        </p:nvSpPr>
        <p:spPr bwMode="auto">
          <a:xfrm>
            <a:off x="6426200" y="3240088"/>
            <a:ext cx="2441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de-DE" altLang="en-US" sz="1600" dirty="0">
                <a:solidFill>
                  <a:prstClr val="black"/>
                </a:solidFill>
                <a:latin typeface="Tw Cen MT"/>
                <a:ea typeface="ＭＳ Ｐゴシック" charset="0"/>
                <a:cs typeface="ＭＳ Ｐゴシック" charset="0"/>
              </a:rPr>
              <a:t>[WMO-2011 </a:t>
            </a:r>
            <a:r>
              <a:rPr lang="de-DE" altLang="en-US" sz="1600" dirty="0" err="1">
                <a:solidFill>
                  <a:prstClr val="black"/>
                </a:solidFill>
                <a:latin typeface="Tw Cen MT"/>
                <a:ea typeface="ＭＳ Ｐゴシック" charset="0"/>
                <a:cs typeface="ＭＳ Ｐゴシック" charset="0"/>
              </a:rPr>
              <a:t>with</a:t>
            </a:r>
            <a:r>
              <a:rPr lang="de-DE" altLang="en-US" sz="1600" dirty="0">
                <a:solidFill>
                  <a:prstClr val="black"/>
                </a:solidFill>
                <a:latin typeface="Tw Cen MT"/>
                <a:ea typeface="ＭＳ Ｐゴシック" charset="0"/>
                <a:cs typeface="ＭＳ Ｐゴシック" charset="0"/>
              </a:rPr>
              <a:t> </a:t>
            </a:r>
            <a:r>
              <a:rPr lang="de-DE" altLang="en-US" sz="1600" dirty="0" err="1" smtClean="0">
                <a:solidFill>
                  <a:prstClr val="black"/>
                </a:solidFill>
                <a:latin typeface="Tw Cen MT"/>
                <a:ea typeface="ＭＳ Ｐゴシック" charset="0"/>
                <a:cs typeface="ＭＳ Ｐゴシック" charset="0"/>
              </a:rPr>
              <a:t>updates</a:t>
            </a:r>
            <a:r>
              <a:rPr lang="de-DE" altLang="en-US" sz="1600" dirty="0">
                <a:solidFill>
                  <a:prstClr val="black"/>
                </a:solidFill>
                <a:latin typeface="Tw Cen MT"/>
                <a:ea typeface="ＭＳ Ｐゴシック" charset="0"/>
                <a:cs typeface="ＭＳ Ｐゴシック" charset="0"/>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1" name="Picture 31" descr="20140221.png"/>
          <p:cNvPicPr>
            <a:picLocks noChangeAspect="1"/>
          </p:cNvPicPr>
          <p:nvPr/>
        </p:nvPicPr>
        <p:blipFill>
          <a:blip r:embed="rId3">
            <a:alphaModFix amt="40000"/>
            <a:extLst>
              <a:ext uri="{28A0092B-C50C-407E-A947-70E740481C1C}">
                <a14:useLocalDpi xmlns:a14="http://schemas.microsoft.com/office/drawing/2010/main" val="0"/>
              </a:ext>
            </a:extLst>
          </a:blip>
          <a:srcRect l="4482" t="-2" b="20245"/>
          <a:stretch>
            <a:fillRect/>
          </a:stretch>
        </p:blipFill>
        <p:spPr bwMode="auto">
          <a:xfrm>
            <a:off x="-3175" y="0"/>
            <a:ext cx="9131300" cy="6858000"/>
          </a:xfrm>
          <a:prstGeom prst="rect">
            <a:avLst/>
          </a:prstGeom>
          <a:noFill/>
          <a:ln>
            <a:noFill/>
          </a:ln>
          <a:extLst>
            <a:ext uri="{909E8E84-426E-40DD-AFC4-6F175D3DCCD1}">
              <a14:hiddenFill xmlns:a14="http://schemas.microsoft.com/office/drawing/2010/main">
                <a:solidFill>
                  <a:srgbClr val="FFFFFF">
                    <a:alpha val="39999"/>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716088" y="755650"/>
            <a:ext cx="184150" cy="368300"/>
          </a:xfrm>
          <a:prstGeom prst="rect">
            <a:avLst/>
          </a:prstGeom>
          <a:noFill/>
        </p:spPr>
        <p:txBody>
          <a:bodyPr wrap="none">
            <a:spAutoFit/>
          </a:bodyPr>
          <a:lstStyle/>
          <a:p>
            <a:pPr defTabSz="457200">
              <a:defRPr/>
            </a:pPr>
            <a:endParaRPr lang="en-US" dirty="0">
              <a:solidFill>
                <a:prstClr val="white"/>
              </a:solidFill>
              <a:latin typeface="News Gothic MT"/>
              <a:ea typeface="ＭＳ Ｐゴシック" charset="0"/>
              <a:cs typeface="ＭＳ Ｐゴシック" charset="0"/>
            </a:endParaRPr>
          </a:p>
        </p:txBody>
      </p:sp>
      <p:sp>
        <p:nvSpPr>
          <p:cNvPr id="6" name="Title 1"/>
          <p:cNvSpPr txBox="1">
            <a:spLocks/>
          </p:cNvSpPr>
          <p:nvPr/>
        </p:nvSpPr>
        <p:spPr>
          <a:xfrm>
            <a:off x="68528" y="5468497"/>
            <a:ext cx="7818392" cy="1298358"/>
          </a:xfrm>
          <a:prstGeom prst="rect">
            <a:avLst/>
          </a:prstGeom>
          <a:noFill/>
        </p:spPr>
        <p:txBody>
          <a:bodyPr/>
          <a:lstStyle/>
          <a:p>
            <a:pPr marL="285750" indent="-285750" defTabSz="457200">
              <a:buClr>
                <a:srgbClr val="FF0000"/>
              </a:buClr>
              <a:buSzPct val="100000"/>
              <a:buFont typeface="Arial"/>
              <a:buChar char="•"/>
              <a:defRPr/>
            </a:pPr>
            <a:r>
              <a:rPr lang="en-US" sz="1600" b="1" spc="50" dirty="0">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rPr>
              <a:t>16 Research Flights, 20°S – 40°N, 300 </a:t>
            </a:r>
            <a:r>
              <a:rPr lang="en-US" sz="1600" b="1" spc="50" dirty="0" err="1">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rPr>
              <a:t>ft</a:t>
            </a:r>
            <a:r>
              <a:rPr lang="en-US" sz="1600" b="1" spc="50" dirty="0">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rPr>
              <a:t> – 48 </a:t>
            </a:r>
            <a:r>
              <a:rPr lang="en-US" sz="1600" b="1" spc="50" dirty="0" err="1">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rPr>
              <a:t>Kft</a:t>
            </a:r>
            <a:r>
              <a:rPr lang="en-US" sz="1600" b="1" spc="50" dirty="0">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rPr>
              <a:t> (15.2 km) ASL</a:t>
            </a:r>
          </a:p>
          <a:p>
            <a:pPr marL="285750" indent="-285750" defTabSz="457200">
              <a:buClr>
                <a:srgbClr val="FF0000"/>
              </a:buClr>
              <a:buSzPct val="100000"/>
              <a:buFont typeface="Arial"/>
              <a:buChar char="•"/>
              <a:defRPr/>
            </a:pPr>
            <a:r>
              <a:rPr lang="en-US" sz="1600" b="1" dirty="0">
                <a:solidFill>
                  <a:srgbClr val="000000"/>
                </a:solidFill>
                <a:latin typeface="Lucida Grande"/>
                <a:ea typeface="ＭＳ Ｐゴシック" charset="0"/>
                <a:cs typeface="Lucida Grande"/>
              </a:rPr>
              <a:t>Targeted the tropical Western Pacific, the region/season of the most extensive deep convection in Earth’s climate system.</a:t>
            </a:r>
          </a:p>
          <a:p>
            <a:pPr marL="285750" indent="-285750" defTabSz="457200">
              <a:buClr>
                <a:srgbClr val="FF0000"/>
              </a:buClr>
              <a:buSzPct val="100000"/>
              <a:buFont typeface="Arial"/>
              <a:buChar char="•"/>
              <a:defRPr/>
            </a:pPr>
            <a:r>
              <a:rPr lang="en-US" sz="1600" b="1" dirty="0">
                <a:solidFill>
                  <a:srgbClr val="000000"/>
                </a:solidFill>
                <a:latin typeface="Lucida Grande"/>
                <a:ea typeface="ＭＳ Ｐゴシック" charset="0"/>
                <a:cs typeface="Lucida Grande"/>
              </a:rPr>
              <a:t>Obtained key measurements for evaluating and constraining chemistry-climate models. </a:t>
            </a:r>
            <a:endParaRPr lang="en-US" sz="1600" b="1" spc="50" dirty="0">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endParaRPr>
          </a:p>
          <a:p>
            <a:pPr marL="285750" indent="-285750" defTabSz="457200">
              <a:buClr>
                <a:srgbClr val="FF0000"/>
              </a:buClr>
              <a:buSzPct val="100000"/>
              <a:buFont typeface="Arial"/>
              <a:buChar char="•"/>
              <a:defRPr/>
            </a:pPr>
            <a:endParaRPr lang="en-US" sz="1600" b="1" spc="50" dirty="0">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endParaRPr>
          </a:p>
          <a:p>
            <a:pPr marL="285750" indent="-285750" defTabSz="457200">
              <a:buClr>
                <a:srgbClr val="FF0000"/>
              </a:buClr>
              <a:buSzPct val="100000"/>
              <a:buFont typeface="Arial"/>
              <a:buChar char="•"/>
              <a:defRPr/>
            </a:pPr>
            <a:endParaRPr lang="en-US" sz="1600" b="1" spc="50" dirty="0">
              <a:ln w="13500">
                <a:solidFill>
                  <a:srgbClr val="629DD1">
                    <a:shade val="2500"/>
                    <a:alpha val="6500"/>
                  </a:srgbClr>
                </a:solidFill>
                <a:prstDash val="solid"/>
              </a:ln>
              <a:solidFill>
                <a:srgbClr val="000000"/>
              </a:solidFill>
              <a:effectLst>
                <a:innerShdw blurRad="50900" dist="38500" dir="13500000">
                  <a:srgbClr val="000000">
                    <a:alpha val="60000"/>
                  </a:srgbClr>
                </a:innerShdw>
              </a:effectLst>
              <a:latin typeface="Lucida Grande"/>
              <a:ea typeface="ＭＳ Ｐゴシック" charset="0"/>
              <a:cs typeface="Lucida Grande"/>
            </a:endParaRPr>
          </a:p>
        </p:txBody>
      </p:sp>
      <p:pic>
        <p:nvPicPr>
          <p:cNvPr id="143364" name="Picture 12" descr="Laura_Acft_Schematic.png"/>
          <p:cNvPicPr>
            <a:picLocks noChangeAspect="1"/>
          </p:cNvPicPr>
          <p:nvPr/>
        </p:nvPicPr>
        <p:blipFill>
          <a:blip r:embed="rId4" cstate="print">
            <a:extLst>
              <a:ext uri="{28A0092B-C50C-407E-A947-70E740481C1C}">
                <a14:useLocalDpi xmlns:a14="http://schemas.microsoft.com/office/drawing/2010/main" val="0"/>
              </a:ext>
            </a:extLst>
          </a:blip>
          <a:srcRect l="33118" t="4660" r="25363" b="76033"/>
          <a:stretch>
            <a:fillRect/>
          </a:stretch>
        </p:blipFill>
        <p:spPr bwMode="auto">
          <a:xfrm>
            <a:off x="6451600" y="1836738"/>
            <a:ext cx="1465263" cy="714375"/>
          </a:xfrm>
          <a:prstGeom prst="rect">
            <a:avLst/>
          </a:prstGeom>
          <a:noFill/>
          <a:ln w="38100">
            <a:solidFill>
              <a:srgbClr val="FFB417"/>
            </a:solidFill>
            <a:miter lim="800000"/>
            <a:headEnd/>
            <a:tailEnd/>
          </a:ln>
          <a:extLst>
            <a:ext uri="{909E8E84-426E-40DD-AFC4-6F175D3DCCD1}">
              <a14:hiddenFill xmlns:a14="http://schemas.microsoft.com/office/drawing/2010/main">
                <a:solidFill>
                  <a:srgbClr val="FFFFFF"/>
                </a:solidFill>
              </a14:hiddenFill>
            </a:ext>
          </a:extLst>
        </p:spPr>
      </p:pic>
      <p:pic>
        <p:nvPicPr>
          <p:cNvPr id="143365" name="Picture 13" descr="Laura_Acft_Schematic.png"/>
          <p:cNvPicPr>
            <a:picLocks noChangeAspect="1"/>
          </p:cNvPicPr>
          <p:nvPr/>
        </p:nvPicPr>
        <p:blipFill>
          <a:blip r:embed="rId5" cstate="print">
            <a:extLst>
              <a:ext uri="{28A0092B-C50C-407E-A947-70E740481C1C}">
                <a14:useLocalDpi xmlns:a14="http://schemas.microsoft.com/office/drawing/2010/main" val="0"/>
              </a:ext>
            </a:extLst>
          </a:blip>
          <a:srcRect l="78998"/>
          <a:stretch>
            <a:fillRect/>
          </a:stretch>
        </p:blipFill>
        <p:spPr bwMode="auto">
          <a:xfrm>
            <a:off x="8040688" y="852488"/>
            <a:ext cx="989012" cy="510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6" name="Picture 14" descr="Laura_Acft_Schematic.png"/>
          <p:cNvPicPr>
            <a:picLocks noChangeAspect="1"/>
          </p:cNvPicPr>
          <p:nvPr/>
        </p:nvPicPr>
        <p:blipFill>
          <a:blip r:embed="rId6" cstate="print">
            <a:extLst>
              <a:ext uri="{28A0092B-C50C-407E-A947-70E740481C1C}">
                <a14:useLocalDpi xmlns:a14="http://schemas.microsoft.com/office/drawing/2010/main" val="0"/>
              </a:ext>
            </a:extLst>
          </a:blip>
          <a:srcRect l="33118" t="28995" r="25363" b="51698"/>
          <a:stretch>
            <a:fillRect/>
          </a:stretch>
        </p:blipFill>
        <p:spPr bwMode="auto">
          <a:xfrm>
            <a:off x="6461125" y="3054350"/>
            <a:ext cx="1455738"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7" name="Picture 15" descr="Laura_Acft_Schematic.png"/>
          <p:cNvPicPr>
            <a:picLocks noChangeAspect="1"/>
          </p:cNvPicPr>
          <p:nvPr/>
        </p:nvPicPr>
        <p:blipFill>
          <a:blip r:embed="rId7" cstate="print">
            <a:extLst>
              <a:ext uri="{28A0092B-C50C-407E-A947-70E740481C1C}">
                <a14:useLocalDpi xmlns:a14="http://schemas.microsoft.com/office/drawing/2010/main" val="0"/>
              </a:ext>
            </a:extLst>
          </a:blip>
          <a:srcRect l="34087" t="57990" r="24394" b="22704"/>
          <a:stretch>
            <a:fillRect/>
          </a:stretch>
        </p:blipFill>
        <p:spPr bwMode="auto">
          <a:xfrm>
            <a:off x="6461125" y="4786313"/>
            <a:ext cx="141605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Straight Connector 17"/>
          <p:cNvCxnSpPr/>
          <p:nvPr/>
        </p:nvCxnSpPr>
        <p:spPr>
          <a:xfrm flipV="1">
            <a:off x="7886700" y="1612900"/>
            <a:ext cx="687388" cy="223838"/>
          </a:xfrm>
          <a:prstGeom prst="line">
            <a:avLst/>
          </a:prstGeom>
          <a:ln w="12700" cmpd="sng">
            <a:solidFill>
              <a:srgbClr val="FF9315"/>
            </a:solidFill>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6461125" y="1836738"/>
            <a:ext cx="1455738" cy="714375"/>
          </a:xfrm>
          <a:prstGeom prst="rect">
            <a:avLst/>
          </a:prstGeom>
          <a:noFill/>
          <a:ln w="12700" cmpd="sng">
            <a:solidFill>
              <a:srgbClr val="FF9315"/>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News Gothic MT"/>
            </a:endParaRPr>
          </a:p>
        </p:txBody>
      </p:sp>
      <p:cxnSp>
        <p:nvCxnSpPr>
          <p:cNvPr id="21" name="Straight Connector 20"/>
          <p:cNvCxnSpPr/>
          <p:nvPr/>
        </p:nvCxnSpPr>
        <p:spPr>
          <a:xfrm>
            <a:off x="7862888" y="2513013"/>
            <a:ext cx="652462" cy="233362"/>
          </a:xfrm>
          <a:prstGeom prst="line">
            <a:avLst/>
          </a:prstGeom>
          <a:ln w="12700" cmpd="sng">
            <a:solidFill>
              <a:srgbClr val="FF9315"/>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7916863" y="2397125"/>
            <a:ext cx="598487" cy="617538"/>
          </a:xfrm>
          <a:prstGeom prst="line">
            <a:avLst/>
          </a:prstGeom>
          <a:ln w="12700" cmpd="sng">
            <a:solidFill>
              <a:srgbClr val="000090"/>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6461125" y="3054350"/>
            <a:ext cx="1455738" cy="709613"/>
          </a:xfrm>
          <a:prstGeom prst="rect">
            <a:avLst/>
          </a:prstGeom>
          <a:noFill/>
          <a:ln w="19050" cmpd="sng">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News Gothic MT"/>
            </a:endParaRPr>
          </a:p>
        </p:txBody>
      </p:sp>
      <p:cxnSp>
        <p:nvCxnSpPr>
          <p:cNvPr id="25" name="Straight Connector 24"/>
          <p:cNvCxnSpPr/>
          <p:nvPr/>
        </p:nvCxnSpPr>
        <p:spPr>
          <a:xfrm>
            <a:off x="7916863" y="3716338"/>
            <a:ext cx="598487" cy="1954212"/>
          </a:xfrm>
          <a:prstGeom prst="line">
            <a:avLst/>
          </a:prstGeom>
          <a:ln w="12700" cmpd="sng">
            <a:solidFill>
              <a:srgbClr val="000090"/>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7862888" y="4373563"/>
            <a:ext cx="711200" cy="277812"/>
          </a:xfrm>
          <a:prstGeom prst="line">
            <a:avLst/>
          </a:prstGeom>
          <a:ln w="12700" cmpd="sng">
            <a:solidFill>
              <a:srgbClr val="660066"/>
            </a:solidFill>
          </a:ln>
        </p:spPr>
        <p:style>
          <a:lnRef idx="2">
            <a:schemeClr val="accent1"/>
          </a:lnRef>
          <a:fillRef idx="0">
            <a:schemeClr val="accent1"/>
          </a:fillRef>
          <a:effectRef idx="1">
            <a:schemeClr val="accent1"/>
          </a:effectRef>
          <a:fontRef idx="minor">
            <a:schemeClr val="tx1"/>
          </a:fontRef>
        </p:style>
      </p:cxnSp>
      <p:sp>
        <p:nvSpPr>
          <p:cNvPr id="30" name="Rectangle 29"/>
          <p:cNvSpPr/>
          <p:nvPr/>
        </p:nvSpPr>
        <p:spPr>
          <a:xfrm>
            <a:off x="6484938" y="4786313"/>
            <a:ext cx="1401762" cy="682625"/>
          </a:xfrm>
          <a:prstGeom prst="rect">
            <a:avLst/>
          </a:prstGeom>
          <a:noFill/>
          <a:ln w="28575" cmpd="sng">
            <a:solidFill>
              <a:srgbClr val="66006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News Gothic MT"/>
            </a:endParaRPr>
          </a:p>
        </p:txBody>
      </p:sp>
      <p:cxnSp>
        <p:nvCxnSpPr>
          <p:cNvPr id="31" name="Straight Connector 30"/>
          <p:cNvCxnSpPr/>
          <p:nvPr/>
        </p:nvCxnSpPr>
        <p:spPr>
          <a:xfrm>
            <a:off x="7877175" y="5414963"/>
            <a:ext cx="696913" cy="339725"/>
          </a:xfrm>
          <a:prstGeom prst="line">
            <a:avLst/>
          </a:prstGeom>
          <a:ln w="12700" cmpd="sng">
            <a:solidFill>
              <a:srgbClr val="660066"/>
            </a:solidFill>
          </a:ln>
        </p:spPr>
        <p:style>
          <a:lnRef idx="2">
            <a:schemeClr val="accent1"/>
          </a:lnRef>
          <a:fillRef idx="0">
            <a:schemeClr val="accent1"/>
          </a:fillRef>
          <a:effectRef idx="1">
            <a:schemeClr val="accent1"/>
          </a:effectRef>
          <a:fontRef idx="minor">
            <a:schemeClr val="tx1"/>
          </a:fontRef>
        </p:style>
      </p:cxnSp>
      <p:pic>
        <p:nvPicPr>
          <p:cNvPr id="143377" name="Picture 1" descr="GVtracks16flts.jpg"/>
          <p:cNvPicPr>
            <a:picLocks noChangeAspect="1"/>
          </p:cNvPicPr>
          <p:nvPr/>
        </p:nvPicPr>
        <p:blipFill>
          <a:blip r:embed="rId8" cstate="print">
            <a:extLst>
              <a:ext uri="{28A0092B-C50C-407E-A947-70E740481C1C}">
                <a14:useLocalDpi xmlns:a14="http://schemas.microsoft.com/office/drawing/2010/main" val="0"/>
              </a:ext>
            </a:extLst>
          </a:blip>
          <a:srcRect l="2779" t="3178" r="2162" b="7030"/>
          <a:stretch>
            <a:fillRect/>
          </a:stretch>
        </p:blipFill>
        <p:spPr bwMode="auto">
          <a:xfrm>
            <a:off x="971550" y="1255713"/>
            <a:ext cx="4711700"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265863" y="1458913"/>
            <a:ext cx="1774825" cy="307975"/>
          </a:xfrm>
          <a:prstGeom prst="rect">
            <a:avLst/>
          </a:prstGeom>
          <a:noFill/>
        </p:spPr>
        <p:txBody>
          <a:bodyPr wrap="none">
            <a:spAutoFit/>
          </a:bodyPr>
          <a:lstStyle/>
          <a:p>
            <a:pPr defTabSz="457200">
              <a:defRPr/>
            </a:pPr>
            <a:r>
              <a:rPr lang="en-US" sz="1400" b="1" dirty="0">
                <a:solidFill>
                  <a:srgbClr val="FF6600"/>
                </a:solidFill>
                <a:latin typeface="Chalkboard"/>
                <a:ea typeface="ＭＳ Ｐゴシック" charset="0"/>
                <a:cs typeface="Chalkboard"/>
              </a:rPr>
              <a:t>NASA Global Hawk</a:t>
            </a:r>
          </a:p>
        </p:txBody>
      </p:sp>
      <p:sp>
        <p:nvSpPr>
          <p:cNvPr id="22" name="TextBox 21"/>
          <p:cNvSpPr txBox="1"/>
          <p:nvPr/>
        </p:nvSpPr>
        <p:spPr>
          <a:xfrm>
            <a:off x="6376988" y="4386263"/>
            <a:ext cx="1663700" cy="307975"/>
          </a:xfrm>
          <a:prstGeom prst="rect">
            <a:avLst/>
          </a:prstGeom>
          <a:noFill/>
        </p:spPr>
        <p:txBody>
          <a:bodyPr wrap="none">
            <a:spAutoFit/>
          </a:bodyPr>
          <a:lstStyle/>
          <a:p>
            <a:pPr defTabSz="457200">
              <a:defRPr/>
            </a:pPr>
            <a:r>
              <a:rPr lang="en-US" sz="1400" b="1" dirty="0">
                <a:solidFill>
                  <a:srgbClr val="660066"/>
                </a:solidFill>
                <a:latin typeface="Chalkboard"/>
                <a:ea typeface="ＭＳ Ｐゴシック" charset="0"/>
                <a:cs typeface="Chalkboard"/>
              </a:rPr>
              <a:t>UK </a:t>
            </a:r>
            <a:r>
              <a:rPr lang="en-US" sz="1400" b="1" dirty="0" err="1">
                <a:solidFill>
                  <a:srgbClr val="660066"/>
                </a:solidFill>
                <a:latin typeface="Chalkboard"/>
                <a:ea typeface="ＭＳ Ｐゴシック" charset="0"/>
                <a:cs typeface="Chalkboard"/>
              </a:rPr>
              <a:t>FAAM</a:t>
            </a:r>
            <a:r>
              <a:rPr lang="en-US" sz="1400" b="1" dirty="0">
                <a:solidFill>
                  <a:srgbClr val="660066"/>
                </a:solidFill>
                <a:latin typeface="Chalkboard"/>
                <a:ea typeface="ＭＳ Ｐゴシック" charset="0"/>
                <a:cs typeface="Chalkboard"/>
              </a:rPr>
              <a:t> BAe146</a:t>
            </a:r>
          </a:p>
        </p:txBody>
      </p:sp>
      <p:sp>
        <p:nvSpPr>
          <p:cNvPr id="26" name="TextBox 25"/>
          <p:cNvSpPr txBox="1"/>
          <p:nvPr/>
        </p:nvSpPr>
        <p:spPr>
          <a:xfrm>
            <a:off x="6496050" y="2746375"/>
            <a:ext cx="1381125" cy="307975"/>
          </a:xfrm>
          <a:prstGeom prst="rect">
            <a:avLst/>
          </a:prstGeom>
          <a:noFill/>
        </p:spPr>
        <p:txBody>
          <a:bodyPr wrap="none">
            <a:spAutoFit/>
          </a:bodyPr>
          <a:lstStyle/>
          <a:p>
            <a:pPr defTabSz="457200">
              <a:defRPr/>
            </a:pPr>
            <a:r>
              <a:rPr lang="en-US" sz="1400" b="1" dirty="0">
                <a:solidFill>
                  <a:srgbClr val="000090"/>
                </a:solidFill>
                <a:latin typeface="Chalkboard"/>
                <a:ea typeface="ＭＳ Ｐゴシック" charset="0"/>
                <a:cs typeface="Chalkboard"/>
              </a:rPr>
              <a:t>NSF/</a:t>
            </a:r>
            <a:r>
              <a:rPr lang="en-US" sz="1400" b="1" dirty="0" err="1">
                <a:solidFill>
                  <a:srgbClr val="000090"/>
                </a:solidFill>
                <a:latin typeface="Chalkboard"/>
                <a:ea typeface="ＭＳ Ｐゴシック" charset="0"/>
                <a:cs typeface="Chalkboard"/>
              </a:rPr>
              <a:t>NCAR</a:t>
            </a:r>
            <a:r>
              <a:rPr lang="en-US" sz="1400" b="1" dirty="0">
                <a:solidFill>
                  <a:srgbClr val="000090"/>
                </a:solidFill>
                <a:latin typeface="Chalkboard"/>
                <a:ea typeface="ＭＳ Ｐゴシック" charset="0"/>
                <a:cs typeface="Chalkboard"/>
              </a:rPr>
              <a:t> </a:t>
            </a:r>
            <a:r>
              <a:rPr lang="en-US" sz="1400" b="1" dirty="0" err="1">
                <a:solidFill>
                  <a:srgbClr val="000090"/>
                </a:solidFill>
                <a:latin typeface="Chalkboard"/>
                <a:ea typeface="ＭＳ Ｐゴシック" charset="0"/>
                <a:cs typeface="Chalkboard"/>
              </a:rPr>
              <a:t>GV</a:t>
            </a:r>
            <a:endParaRPr lang="en-US" sz="1400" b="1" dirty="0">
              <a:solidFill>
                <a:srgbClr val="000090"/>
              </a:solidFill>
              <a:latin typeface="Chalkboard"/>
              <a:ea typeface="ＭＳ Ｐゴシック" charset="0"/>
              <a:cs typeface="Chalkboard"/>
            </a:endParaRPr>
          </a:p>
        </p:txBody>
      </p:sp>
      <p:sp>
        <p:nvSpPr>
          <p:cNvPr id="27" name="TextBox 26"/>
          <p:cNvSpPr txBox="1"/>
          <p:nvPr/>
        </p:nvSpPr>
        <p:spPr>
          <a:xfrm>
            <a:off x="190500" y="755167"/>
            <a:ext cx="7863417" cy="400110"/>
          </a:xfrm>
          <a:prstGeom prst="rect">
            <a:avLst/>
          </a:prstGeom>
          <a:noFill/>
        </p:spPr>
        <p:txBody>
          <a:bodyPr>
            <a:spAutoFit/>
          </a:bodyPr>
          <a:lstStyle/>
          <a:p>
            <a:pPr algn="ctr" defTabSz="457200">
              <a:defRPr/>
            </a:pPr>
            <a:r>
              <a:rPr lang="en-US" sz="2000" b="1" spc="50" dirty="0">
                <a:ln w="13500">
                  <a:solidFill>
                    <a:srgbClr val="629DD1">
                      <a:shade val="2500"/>
                      <a:alpha val="6500"/>
                    </a:srgbClr>
                  </a:solidFill>
                  <a:prstDash val="solid"/>
                </a:ln>
                <a:solidFill>
                  <a:srgbClr val="FF0000"/>
                </a:solidFill>
                <a:effectLst>
                  <a:innerShdw blurRad="50900" dist="38500" dir="13500000">
                    <a:srgbClr val="000000">
                      <a:alpha val="60000"/>
                    </a:srgbClr>
                  </a:innerShdw>
                </a:effectLst>
                <a:latin typeface="Lucida Grande"/>
                <a:ea typeface="ＭＳ Ｐゴシック" charset="0"/>
                <a:cs typeface="Lucida Grande"/>
              </a:rPr>
              <a:t> </a:t>
            </a:r>
            <a:r>
              <a:rPr lang="en-US" sz="2000" b="1" dirty="0">
                <a:solidFill>
                  <a:srgbClr val="FF0000"/>
                </a:solidFill>
                <a:latin typeface="Lucida Grande"/>
                <a:ea typeface="ＭＳ Ｐゴシック" charset="0"/>
                <a:cs typeface="Lucida Grande"/>
              </a:rPr>
              <a:t>Con</a:t>
            </a:r>
            <a:r>
              <a:rPr lang="en-US" sz="2000" b="1" dirty="0">
                <a:solidFill>
                  <a:prstClr val="black"/>
                </a:solidFill>
                <a:latin typeface="Lucida Grande"/>
                <a:ea typeface="ＭＳ Ｐゴシック" charset="0"/>
                <a:cs typeface="Lucida Grande"/>
              </a:rPr>
              <a:t>vective</a:t>
            </a:r>
            <a:r>
              <a:rPr lang="en-US" sz="2000" b="1" dirty="0">
                <a:solidFill>
                  <a:srgbClr val="FF0000"/>
                </a:solidFill>
                <a:latin typeface="Lucida Grande"/>
                <a:ea typeface="ＭＳ Ｐゴシック" charset="0"/>
                <a:cs typeface="Lucida Grande"/>
              </a:rPr>
              <a:t> Tr</a:t>
            </a:r>
            <a:r>
              <a:rPr lang="en-US" sz="2000" b="1" dirty="0">
                <a:solidFill>
                  <a:srgbClr val="000000"/>
                </a:solidFill>
                <a:latin typeface="Lucida Grande"/>
                <a:ea typeface="ＭＳ Ｐゴシック" charset="0"/>
                <a:cs typeface="Lucida Grande"/>
              </a:rPr>
              <a:t>ansport</a:t>
            </a:r>
            <a:r>
              <a:rPr lang="en-US" sz="2000" b="1" dirty="0">
                <a:solidFill>
                  <a:srgbClr val="FF0000"/>
                </a:solidFill>
                <a:latin typeface="Lucida Grande"/>
                <a:ea typeface="ＭＳ Ｐゴシック" charset="0"/>
                <a:cs typeface="Lucida Grande"/>
              </a:rPr>
              <a:t> </a:t>
            </a:r>
            <a:r>
              <a:rPr lang="en-US" sz="2000" b="1" dirty="0">
                <a:solidFill>
                  <a:srgbClr val="000000"/>
                </a:solidFill>
                <a:latin typeface="Lucida Grande"/>
                <a:ea typeface="ＭＳ Ｐゴシック" charset="0"/>
                <a:cs typeface="Lucida Grande"/>
              </a:rPr>
              <a:t>of</a:t>
            </a:r>
            <a:r>
              <a:rPr lang="en-US" sz="2000" b="1" dirty="0">
                <a:solidFill>
                  <a:srgbClr val="FF0000"/>
                </a:solidFill>
                <a:latin typeface="Lucida Grande"/>
                <a:ea typeface="ＭＳ Ｐゴシック" charset="0"/>
                <a:cs typeface="Lucida Grande"/>
              </a:rPr>
              <a:t> A</a:t>
            </a:r>
            <a:r>
              <a:rPr lang="en-US" sz="2000" b="1" dirty="0">
                <a:solidFill>
                  <a:srgbClr val="000000"/>
                </a:solidFill>
                <a:latin typeface="Lucida Grande"/>
                <a:ea typeface="ＭＳ Ｐゴシック" charset="0"/>
                <a:cs typeface="Lucida Grande"/>
              </a:rPr>
              <a:t>ctive</a:t>
            </a:r>
            <a:r>
              <a:rPr lang="en-US" sz="2000" b="1" dirty="0">
                <a:solidFill>
                  <a:srgbClr val="FF0000"/>
                </a:solidFill>
                <a:latin typeface="Lucida Grande"/>
                <a:ea typeface="ＭＳ Ｐゴシック" charset="0"/>
                <a:cs typeface="Lucida Grande"/>
              </a:rPr>
              <a:t> S</a:t>
            </a:r>
            <a:r>
              <a:rPr lang="en-US" sz="2000" b="1" dirty="0">
                <a:solidFill>
                  <a:srgbClr val="000000"/>
                </a:solidFill>
                <a:latin typeface="Lucida Grande"/>
                <a:ea typeface="ＭＳ Ｐゴシック" charset="0"/>
                <a:cs typeface="Lucida Grande"/>
              </a:rPr>
              <a:t>pecies</a:t>
            </a:r>
            <a:r>
              <a:rPr lang="en-US" sz="2000" b="1" dirty="0">
                <a:solidFill>
                  <a:srgbClr val="FF0000"/>
                </a:solidFill>
                <a:latin typeface="Lucida Grande"/>
                <a:ea typeface="ＭＳ Ｐゴシック" charset="0"/>
                <a:cs typeface="Lucida Grande"/>
              </a:rPr>
              <a:t> </a:t>
            </a:r>
            <a:r>
              <a:rPr lang="en-US" sz="2000" b="1" dirty="0">
                <a:solidFill>
                  <a:srgbClr val="000000"/>
                </a:solidFill>
                <a:latin typeface="Lucida Grande"/>
                <a:ea typeface="ＭＳ Ｐゴシック" charset="0"/>
                <a:cs typeface="Lucida Grande"/>
              </a:rPr>
              <a:t>in the </a:t>
            </a:r>
            <a:r>
              <a:rPr lang="en-US" sz="2000" b="1" dirty="0">
                <a:solidFill>
                  <a:srgbClr val="FF0000"/>
                </a:solidFill>
                <a:latin typeface="Lucida Grande"/>
                <a:ea typeface="ＭＳ Ｐゴシック" charset="0"/>
                <a:cs typeface="Lucida Grande"/>
              </a:rPr>
              <a:t>T</a:t>
            </a:r>
            <a:r>
              <a:rPr lang="en-US" sz="2000" b="1" dirty="0">
                <a:solidFill>
                  <a:srgbClr val="000000"/>
                </a:solidFill>
                <a:latin typeface="Lucida Grande"/>
                <a:ea typeface="ＭＳ Ｐゴシック" charset="0"/>
                <a:cs typeface="Lucida Grande"/>
              </a:rPr>
              <a:t>ropics</a:t>
            </a:r>
            <a:r>
              <a:rPr lang="en-US" sz="2000" b="1" spc="50" dirty="0">
                <a:ln w="13500">
                  <a:solidFill>
                    <a:srgbClr val="629DD1">
                      <a:shade val="2500"/>
                      <a:alpha val="6500"/>
                    </a:srgbClr>
                  </a:solidFill>
                  <a:prstDash val="solid"/>
                </a:ln>
                <a:solidFill>
                  <a:srgbClr val="FF0000"/>
                </a:solidFill>
                <a:effectLst>
                  <a:innerShdw blurRad="50900" dist="38500" dir="13500000">
                    <a:srgbClr val="000000">
                      <a:alpha val="60000"/>
                    </a:srgbClr>
                  </a:innerShdw>
                </a:effectLst>
                <a:latin typeface="Lucida Grande"/>
                <a:ea typeface="ＭＳ Ｐゴシック" charset="0"/>
                <a:cs typeface="Lucida Grande"/>
              </a:rPr>
              <a:t>  </a:t>
            </a:r>
          </a:p>
        </p:txBody>
      </p:sp>
      <p:pic>
        <p:nvPicPr>
          <p:cNvPr id="143382" name="Picture 4" descr="contrast_banner_130722_no_border_980x8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588"/>
            <a:ext cx="91598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0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1713" y="1806575"/>
            <a:ext cx="6664325" cy="4335463"/>
          </a:xfrm>
          <a:prstGeom prst="rect">
            <a:avLst/>
          </a:prstGeom>
          <a:noFill/>
          <a:ln w="9525">
            <a:solidFill>
              <a:srgbClr val="4F81BD"/>
            </a:solidFill>
            <a:miter lim="800000"/>
            <a:headEnd/>
            <a:tailEnd/>
          </a:ln>
          <a:extLst>
            <a:ext uri="{909E8E84-426E-40DD-AFC4-6F175D3DCCD1}">
              <a14:hiddenFill xmlns:a14="http://schemas.microsoft.com/office/drawing/2010/main">
                <a:solidFill>
                  <a:srgbClr val="FFFFFF"/>
                </a:solidFill>
              </a14:hiddenFill>
            </a:ext>
          </a:extLst>
        </p:spPr>
      </p:pic>
      <p:grpSp>
        <p:nvGrpSpPr>
          <p:cNvPr id="145410" name="Group 1"/>
          <p:cNvGrpSpPr>
            <a:grpSpLocks/>
          </p:cNvGrpSpPr>
          <p:nvPr/>
        </p:nvGrpSpPr>
        <p:grpSpPr bwMode="auto">
          <a:xfrm>
            <a:off x="366713" y="2173288"/>
            <a:ext cx="1752600" cy="3136900"/>
            <a:chOff x="367071" y="1110600"/>
            <a:chExt cx="1752600" cy="3137550"/>
          </a:xfrm>
        </p:grpSpPr>
        <p:pic>
          <p:nvPicPr>
            <p:cNvPr id="145413" name="Picture 14" descr="1st Flt - Cruise Flt - sized2"/>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71" y="1110600"/>
              <a:ext cx="1752600"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4" name="Picture 20" descr="&#10;gvtrex.jpg                                                     0092C0A1Macintosh HD                   7C2682D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071" y="2095414"/>
              <a:ext cx="17526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29" name="Picture 2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7071" y="3225588"/>
              <a:ext cx="1752600" cy="102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TextBox 3"/>
            <p:cNvSpPr txBox="1"/>
            <p:nvPr/>
          </p:nvSpPr>
          <p:spPr>
            <a:xfrm>
              <a:off x="808396" y="3219237"/>
              <a:ext cx="869950" cy="236586"/>
            </a:xfrm>
            <a:prstGeom prst="rect">
              <a:avLst/>
            </a:prstGeom>
            <a:solidFill>
              <a:srgbClr val="E9E6CA"/>
            </a:solidFill>
            <a:ln>
              <a:solidFill>
                <a:srgbClr val="3337FF"/>
              </a:solidFill>
            </a:ln>
          </p:spPr>
          <p:txBody>
            <a:bodyPr lIns="36000" tIns="25200" rIns="36000" bIns="25200">
              <a:spAutoFit/>
            </a:bodyPr>
            <a:lstStyle/>
            <a:p>
              <a:pPr defTabSz="457200">
                <a:defRPr/>
              </a:pPr>
              <a:r>
                <a:rPr lang="en-US" sz="1200" dirty="0">
                  <a:solidFill>
                    <a:prstClr val="black"/>
                  </a:solidFill>
                  <a:latin typeface="Calibri"/>
                  <a:ea typeface="ＭＳ Ｐゴシック" charset="0"/>
                  <a:cs typeface="ＭＳ Ｐゴシック" charset="0"/>
                </a:rPr>
                <a:t>BAe-146</a:t>
              </a:r>
            </a:p>
          </p:txBody>
        </p:sp>
        <p:sp>
          <p:nvSpPr>
            <p:cNvPr id="18" name="TextBox 17"/>
            <p:cNvSpPr txBox="1"/>
            <p:nvPr/>
          </p:nvSpPr>
          <p:spPr>
            <a:xfrm>
              <a:off x="808396" y="2095054"/>
              <a:ext cx="869950" cy="236586"/>
            </a:xfrm>
            <a:prstGeom prst="rect">
              <a:avLst/>
            </a:prstGeom>
            <a:solidFill>
              <a:srgbClr val="E9E6CA"/>
            </a:solidFill>
            <a:ln>
              <a:solidFill>
                <a:srgbClr val="3337FF"/>
              </a:solidFill>
            </a:ln>
          </p:spPr>
          <p:txBody>
            <a:bodyPr lIns="36000" tIns="25200" rIns="36000" bIns="25200">
              <a:spAutoFit/>
            </a:bodyPr>
            <a:lstStyle/>
            <a:p>
              <a:pPr defTabSz="457200">
                <a:defRPr/>
              </a:pPr>
              <a:r>
                <a:rPr lang="en-US" sz="1200" dirty="0">
                  <a:solidFill>
                    <a:prstClr val="black"/>
                  </a:solidFill>
                  <a:latin typeface="Calibri"/>
                  <a:ea typeface="ＭＳ Ｐゴシック" charset="0"/>
                  <a:cs typeface="ＭＳ Ｐゴシック" charset="0"/>
                </a:rPr>
                <a:t>GV</a:t>
              </a:r>
            </a:p>
          </p:txBody>
        </p:sp>
        <p:sp>
          <p:nvSpPr>
            <p:cNvPr id="19" name="TextBox 18"/>
            <p:cNvSpPr txBox="1"/>
            <p:nvPr/>
          </p:nvSpPr>
          <p:spPr>
            <a:xfrm>
              <a:off x="808396" y="1110600"/>
              <a:ext cx="869950" cy="234999"/>
            </a:xfrm>
            <a:prstGeom prst="rect">
              <a:avLst/>
            </a:prstGeom>
            <a:solidFill>
              <a:srgbClr val="E9E6CA"/>
            </a:solidFill>
            <a:ln>
              <a:solidFill>
                <a:srgbClr val="3337FF"/>
              </a:solidFill>
            </a:ln>
          </p:spPr>
          <p:txBody>
            <a:bodyPr lIns="36000" tIns="25200" rIns="36000" bIns="25200">
              <a:spAutoFit/>
            </a:bodyPr>
            <a:lstStyle/>
            <a:p>
              <a:pPr defTabSz="457200">
                <a:defRPr/>
              </a:pPr>
              <a:r>
                <a:rPr lang="en-US" sz="1200" dirty="0">
                  <a:solidFill>
                    <a:prstClr val="black"/>
                  </a:solidFill>
                  <a:latin typeface="Calibri"/>
                  <a:ea typeface="ＭＳ Ｐゴシック" charset="0"/>
                  <a:cs typeface="ＭＳ Ｐゴシック" charset="0"/>
                </a:rPr>
                <a:t>Global Hawk</a:t>
              </a:r>
            </a:p>
          </p:txBody>
        </p:sp>
      </p:grpSp>
      <p:sp>
        <p:nvSpPr>
          <p:cNvPr id="145411" name="Rectangle 2"/>
          <p:cNvSpPr>
            <a:spLocks noGrp="1" noChangeArrowheads="1"/>
          </p:cNvSpPr>
          <p:nvPr>
            <p:ph type="ctrTitle"/>
          </p:nvPr>
        </p:nvSpPr>
        <p:spPr>
          <a:xfrm>
            <a:off x="658813" y="115888"/>
            <a:ext cx="8077200" cy="682625"/>
          </a:xfrm>
        </p:spPr>
        <p:txBody>
          <a:bodyPr anchor="t"/>
          <a:lstStyle/>
          <a:p>
            <a:pPr eaLnBrk="1" hangingPunct="1"/>
            <a:r>
              <a:rPr lang="en-US" sz="2400" b="1">
                <a:solidFill>
                  <a:srgbClr val="000090"/>
                </a:solidFill>
                <a:latin typeface="Arial" charset="0"/>
              </a:rPr>
              <a:t>Coordinating the Aircraft</a:t>
            </a:r>
            <a:br>
              <a:rPr lang="en-US" sz="2400" b="1">
                <a:solidFill>
                  <a:srgbClr val="000090"/>
                </a:solidFill>
                <a:latin typeface="Arial" charset="0"/>
              </a:rPr>
            </a:br>
            <a:endParaRPr lang="en-US" sz="1800">
              <a:solidFill>
                <a:srgbClr val="000090"/>
              </a:solidFill>
              <a:latin typeface="Arial" charset="0"/>
            </a:endParaRPr>
          </a:p>
        </p:txBody>
      </p:sp>
      <p:sp>
        <p:nvSpPr>
          <p:cNvPr id="5" name="Oval 4"/>
          <p:cNvSpPr/>
          <p:nvPr/>
        </p:nvSpPr>
        <p:spPr>
          <a:xfrm>
            <a:off x="100013" y="4084638"/>
            <a:ext cx="2171700" cy="1519237"/>
          </a:xfrm>
          <a:prstGeom prst="ellipse">
            <a:avLst/>
          </a:prstGeom>
          <a:noFill/>
          <a:ln w="38100" cmpd="sng"/>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Calibri"/>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Content Placeholder 2"/>
          <p:cNvSpPr>
            <a:spLocks noGrp="1"/>
          </p:cNvSpPr>
          <p:nvPr>
            <p:ph idx="1"/>
          </p:nvPr>
        </p:nvSpPr>
        <p:spPr>
          <a:xfrm>
            <a:off x="457200" y="330200"/>
            <a:ext cx="8229600" cy="1027113"/>
          </a:xfrm>
        </p:spPr>
        <p:txBody>
          <a:bodyPr/>
          <a:lstStyle/>
          <a:p>
            <a:pPr marL="0" indent="0" algn="ctr" eaLnBrk="1" hangingPunct="1">
              <a:buFont typeface="Arial" charset="0"/>
              <a:buNone/>
            </a:pPr>
            <a:r>
              <a:rPr lang="en-US">
                <a:latin typeface="Calibri" charset="0"/>
              </a:rPr>
              <a:t>Thank you</a:t>
            </a:r>
          </a:p>
        </p:txBody>
      </p:sp>
      <p:pic>
        <p:nvPicPr>
          <p:cNvPr id="146434" name="Picture 1" descr="SEAsia.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5425" y="0"/>
            <a:ext cx="8702675"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AutoShape 6"/>
          <p:cNvSpPr>
            <a:spLocks noChangeArrowheads="1"/>
          </p:cNvSpPr>
          <p:nvPr/>
        </p:nvSpPr>
        <p:spPr bwMode="auto">
          <a:xfrm>
            <a:off x="7050088" y="1995488"/>
            <a:ext cx="204787" cy="200025"/>
          </a:xfrm>
          <a:prstGeom prst="star5">
            <a:avLst/>
          </a:prstGeom>
          <a:solidFill>
            <a:srgbClr val="0000FF"/>
          </a:solidFill>
          <a:ln w="9525">
            <a:solidFill>
              <a:schemeClr val="tx1"/>
            </a:solidFill>
            <a:miter lim="800000"/>
            <a:headEnd/>
            <a:tailEnd/>
          </a:ln>
          <a:effectLst/>
          <a:extLst/>
        </p:spPr>
        <p:txBody>
          <a:bodyPr wrap="none" anchor="ctr"/>
          <a:lstStyle/>
          <a:p>
            <a:pPr defTabSz="457200">
              <a:defRPr/>
            </a:pPr>
            <a:endParaRPr lang="en-US">
              <a:solidFill>
                <a:prstClr val="black"/>
              </a:solidFill>
              <a:latin typeface="Calibri"/>
              <a:ea typeface="ＭＳ Ｐゴシック" charset="0"/>
              <a:cs typeface="ＭＳ Ｐゴシック" charset="0"/>
            </a:endParaRPr>
          </a:p>
        </p:txBody>
      </p:sp>
      <p:sp>
        <p:nvSpPr>
          <p:cNvPr id="5" name="AutoShape 5"/>
          <p:cNvSpPr>
            <a:spLocks noChangeArrowheads="1"/>
          </p:cNvSpPr>
          <p:nvPr/>
        </p:nvSpPr>
        <p:spPr bwMode="auto">
          <a:xfrm>
            <a:off x="5681663" y="2828925"/>
            <a:ext cx="204787" cy="200025"/>
          </a:xfrm>
          <a:prstGeom prst="star5">
            <a:avLst/>
          </a:prstGeom>
          <a:solidFill>
            <a:srgbClr val="008000"/>
          </a:solidFill>
          <a:ln w="9525">
            <a:solidFill>
              <a:schemeClr val="tx1"/>
            </a:solidFill>
            <a:miter lim="800000"/>
            <a:headEnd/>
            <a:tailEnd/>
          </a:ln>
          <a:effectLst/>
          <a:extLst/>
        </p:spPr>
        <p:txBody>
          <a:bodyPr wrap="none" anchor="ctr"/>
          <a:lstStyle/>
          <a:p>
            <a:pPr defTabSz="457200">
              <a:defRPr/>
            </a:pPr>
            <a:endParaRPr lang="en-US">
              <a:solidFill>
                <a:prstClr val="black"/>
              </a:solidFill>
              <a:latin typeface="Calibri"/>
              <a:ea typeface="ＭＳ Ｐゴシック" charset="0"/>
              <a:cs typeface="ＭＳ Ｐゴシック" charset="0"/>
            </a:endParaRPr>
          </a:p>
        </p:txBody>
      </p:sp>
      <p:sp>
        <p:nvSpPr>
          <p:cNvPr id="6" name="AutoShape 5"/>
          <p:cNvSpPr>
            <a:spLocks noChangeArrowheads="1"/>
          </p:cNvSpPr>
          <p:nvPr/>
        </p:nvSpPr>
        <p:spPr bwMode="auto">
          <a:xfrm>
            <a:off x="8153400" y="2747963"/>
            <a:ext cx="122238" cy="125412"/>
          </a:xfrm>
          <a:prstGeom prst="star5">
            <a:avLst/>
          </a:prstGeom>
          <a:solidFill>
            <a:srgbClr val="FFFFFF"/>
          </a:solidFill>
          <a:ln w="9525">
            <a:solidFill>
              <a:schemeClr val="tx1"/>
            </a:solidFill>
            <a:miter lim="800000"/>
            <a:headEnd/>
            <a:tailEnd/>
          </a:ln>
          <a:effectLst/>
          <a:extLst/>
        </p:spPr>
        <p:txBody>
          <a:bodyPr wrap="none" anchor="ctr"/>
          <a:lstStyle/>
          <a:p>
            <a:pPr defTabSz="457200">
              <a:defRPr/>
            </a:pPr>
            <a:endParaRPr lang="en-US">
              <a:solidFill>
                <a:prstClr val="black"/>
              </a:solidFill>
              <a:latin typeface="Calibri"/>
              <a:ea typeface="ＭＳ Ｐゴシック" charset="0"/>
              <a:cs typeface="ＭＳ Ｐゴシック" charset="0"/>
            </a:endParaRPr>
          </a:p>
        </p:txBody>
      </p:sp>
      <p:sp>
        <p:nvSpPr>
          <p:cNvPr id="7" name="Sun 6"/>
          <p:cNvSpPr/>
          <p:nvPr/>
        </p:nvSpPr>
        <p:spPr>
          <a:xfrm>
            <a:off x="3746500" y="342900"/>
            <a:ext cx="266700" cy="266700"/>
          </a:xfrm>
          <a:prstGeom prst="sun">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Calibri"/>
            </a:endParaRPr>
          </a:p>
        </p:txBody>
      </p:sp>
      <p:sp>
        <p:nvSpPr>
          <p:cNvPr id="8" name="Sun 7"/>
          <p:cNvSpPr/>
          <p:nvPr/>
        </p:nvSpPr>
        <p:spPr>
          <a:xfrm>
            <a:off x="3479800" y="3200400"/>
            <a:ext cx="266700" cy="266700"/>
          </a:xfrm>
          <a:prstGeom prst="sun">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Calibri"/>
            </a:endParaRPr>
          </a:p>
        </p:txBody>
      </p:sp>
      <p:sp>
        <p:nvSpPr>
          <p:cNvPr id="9" name="Sun 8"/>
          <p:cNvSpPr/>
          <p:nvPr/>
        </p:nvSpPr>
        <p:spPr>
          <a:xfrm>
            <a:off x="5181600" y="5524500"/>
            <a:ext cx="266700" cy="266700"/>
          </a:xfrm>
          <a:prstGeom prst="sun">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Calibri"/>
            </a:endParaRPr>
          </a:p>
        </p:txBody>
      </p:sp>
      <p:sp>
        <p:nvSpPr>
          <p:cNvPr id="10" name="Sun 9"/>
          <p:cNvSpPr/>
          <p:nvPr/>
        </p:nvSpPr>
        <p:spPr>
          <a:xfrm>
            <a:off x="1270000" y="3095625"/>
            <a:ext cx="266700" cy="266700"/>
          </a:xfrm>
          <a:prstGeom prst="sun">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Calibri"/>
            </a:endParaRPr>
          </a:p>
        </p:txBody>
      </p:sp>
      <p:sp>
        <p:nvSpPr>
          <p:cNvPr id="11" name="Sun 10"/>
          <p:cNvSpPr/>
          <p:nvPr/>
        </p:nvSpPr>
        <p:spPr>
          <a:xfrm>
            <a:off x="7331075" y="4073525"/>
            <a:ext cx="266700" cy="266700"/>
          </a:xfrm>
          <a:prstGeom prst="sun">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latin typeface="Calibri"/>
            </a:endParaRPr>
          </a:p>
        </p:txBody>
      </p:sp>
      <p:sp>
        <p:nvSpPr>
          <p:cNvPr id="14" name="Text Box 2"/>
          <p:cNvSpPr txBox="1">
            <a:spLocks noChangeArrowheads="1"/>
          </p:cNvSpPr>
          <p:nvPr/>
        </p:nvSpPr>
        <p:spPr bwMode="auto">
          <a:xfrm>
            <a:off x="4643438" y="69850"/>
            <a:ext cx="4284662" cy="862013"/>
          </a:xfrm>
          <a:prstGeom prst="rect">
            <a:avLst/>
          </a:prstGeom>
          <a:solidFill>
            <a:srgbClr val="CCFFFF"/>
          </a:solidFill>
          <a:ln w="12700">
            <a:solidFill>
              <a:srgbClr val="0000F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457200">
              <a:spcBef>
                <a:spcPct val="50000"/>
              </a:spcBef>
              <a:defRPr/>
            </a:pPr>
            <a:r>
              <a:rPr lang="en-US" sz="2000" dirty="0">
                <a:solidFill>
                  <a:prstClr val="black"/>
                </a:solidFill>
                <a:latin typeface="Arial" charset="0"/>
                <a:ea typeface="ＭＳ Ｐゴシック" charset="0"/>
                <a:cs typeface="ＭＳ Ｐゴシック" charset="0"/>
              </a:rPr>
              <a:t>Ground and balloon measurements</a:t>
            </a:r>
          </a:p>
          <a:p>
            <a:pPr algn="ctr" defTabSz="457200">
              <a:spcBef>
                <a:spcPct val="50000"/>
              </a:spcBef>
              <a:defRPr/>
            </a:pPr>
            <a:r>
              <a:rPr lang="en-US" sz="2000" dirty="0">
                <a:solidFill>
                  <a:prstClr val="black"/>
                </a:solidFill>
                <a:latin typeface="Arial" charset="0"/>
                <a:ea typeface="ＭＳ Ｐゴシック" charset="0"/>
                <a:cs typeface="ＭＳ Ｐゴシック" charset="0"/>
              </a:rPr>
              <a:t>incl. CHBr</a:t>
            </a:r>
            <a:r>
              <a:rPr lang="en-US" sz="2000" baseline="-25000" dirty="0">
                <a:solidFill>
                  <a:prstClr val="black"/>
                </a:solidFill>
                <a:latin typeface="Arial" charset="0"/>
                <a:ea typeface="ＭＳ Ｐゴシック" charset="0"/>
                <a:cs typeface="ＭＳ Ｐゴシック" charset="0"/>
              </a:rPr>
              <a:t>3</a:t>
            </a:r>
            <a:r>
              <a:rPr lang="en-US" sz="2000" dirty="0">
                <a:solidFill>
                  <a:prstClr val="black"/>
                </a:solidFill>
                <a:latin typeface="Arial" charset="0"/>
                <a:ea typeface="ＭＳ Ｐゴシック" charset="0"/>
                <a:cs typeface="ＭＳ Ｐゴシック" charset="0"/>
              </a:rPr>
              <a:t>, CH</a:t>
            </a:r>
            <a:r>
              <a:rPr lang="en-US" sz="2000" baseline="-25000" dirty="0">
                <a:solidFill>
                  <a:prstClr val="black"/>
                </a:solidFill>
                <a:latin typeface="Arial" charset="0"/>
                <a:ea typeface="ＭＳ Ｐゴシック" charset="0"/>
                <a:cs typeface="ＭＳ Ｐゴシック" charset="0"/>
              </a:rPr>
              <a:t>2</a:t>
            </a:r>
            <a:r>
              <a:rPr lang="en-US" sz="2000" dirty="0">
                <a:solidFill>
                  <a:prstClr val="black"/>
                </a:solidFill>
                <a:latin typeface="Arial" charset="0"/>
                <a:ea typeface="ＭＳ Ｐゴシック" charset="0"/>
                <a:cs typeface="ＭＳ Ｐゴシック" charset="0"/>
              </a:rPr>
              <a:t>Br</a:t>
            </a:r>
            <a:r>
              <a:rPr lang="en-US" sz="2000" baseline="-25000" dirty="0">
                <a:solidFill>
                  <a:prstClr val="black"/>
                </a:solidFill>
                <a:latin typeface="Arial" charset="0"/>
                <a:ea typeface="ＭＳ Ｐゴシック" charset="0"/>
                <a:cs typeface="ＭＳ Ｐゴシック" charset="0"/>
              </a:rPr>
              <a:t>2</a:t>
            </a:r>
          </a:p>
        </p:txBody>
      </p:sp>
      <p:sp>
        <p:nvSpPr>
          <p:cNvPr id="15" name="AutoShape 5"/>
          <p:cNvSpPr>
            <a:spLocks noChangeArrowheads="1"/>
          </p:cNvSpPr>
          <p:nvPr/>
        </p:nvSpPr>
        <p:spPr bwMode="auto">
          <a:xfrm>
            <a:off x="5886450" y="3973513"/>
            <a:ext cx="204788" cy="200025"/>
          </a:xfrm>
          <a:prstGeom prst="star5">
            <a:avLst/>
          </a:prstGeom>
          <a:solidFill>
            <a:srgbClr val="008000"/>
          </a:solidFill>
          <a:ln w="9525">
            <a:solidFill>
              <a:schemeClr val="tx1"/>
            </a:solidFill>
            <a:miter lim="800000"/>
            <a:headEnd/>
            <a:tailEnd/>
          </a:ln>
          <a:effectLst/>
          <a:extLst/>
        </p:spPr>
        <p:txBody>
          <a:bodyPr wrap="none" anchor="ctr"/>
          <a:lstStyle/>
          <a:p>
            <a:pPr defTabSz="457200">
              <a:defRPr/>
            </a:pPr>
            <a:endParaRPr lang="en-US">
              <a:solidFill>
                <a:prstClr val="black"/>
              </a:solidFill>
              <a:latin typeface="Calibri"/>
              <a:ea typeface="ＭＳ Ｐゴシック" charset="0"/>
              <a:cs typeface="ＭＳ Ｐゴシック" charset="0"/>
            </a:endParaRPr>
          </a:p>
        </p:txBody>
      </p:sp>
      <p:sp>
        <p:nvSpPr>
          <p:cNvPr id="16" name="AutoShape 5"/>
          <p:cNvSpPr>
            <a:spLocks noChangeArrowheads="1"/>
          </p:cNvSpPr>
          <p:nvPr/>
        </p:nvSpPr>
        <p:spPr bwMode="auto">
          <a:xfrm>
            <a:off x="7254875" y="4084638"/>
            <a:ext cx="204788" cy="200025"/>
          </a:xfrm>
          <a:prstGeom prst="star5">
            <a:avLst/>
          </a:prstGeom>
          <a:solidFill>
            <a:srgbClr val="FFFF00"/>
          </a:solidFill>
          <a:ln w="9525">
            <a:solidFill>
              <a:schemeClr val="tx1"/>
            </a:solidFill>
            <a:miter lim="800000"/>
            <a:headEnd/>
            <a:tailEnd/>
          </a:ln>
          <a:effectLst/>
          <a:extLst/>
        </p:spPr>
        <p:txBody>
          <a:bodyPr wrap="none" anchor="ctr"/>
          <a:lstStyle/>
          <a:p>
            <a:pPr defTabSz="457200">
              <a:defRPr/>
            </a:pPr>
            <a:endParaRPr lang="en-US">
              <a:solidFill>
                <a:prstClr val="black"/>
              </a:solidFill>
              <a:latin typeface="Calibri"/>
              <a:ea typeface="ＭＳ Ｐゴシック" charset="0"/>
              <a:cs typeface="ＭＳ Ｐゴシック" charset="0"/>
            </a:endParaRPr>
          </a:p>
        </p:txBody>
      </p:sp>
      <p:pic>
        <p:nvPicPr>
          <p:cNvPr id="146446" name="Picture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7888" y="1981200"/>
            <a:ext cx="368300"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47" name="Picture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37450" y="4256088"/>
            <a:ext cx="349250" cy="17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48" name="Picture 1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37450" y="4429125"/>
            <a:ext cx="347663"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49" name="Picture 1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37238" y="2828925"/>
            <a:ext cx="341312"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450" name="Picture 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1238" y="3954463"/>
            <a:ext cx="341312"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8221490-9998-394E-BEEB-B8D98BF03BDA}" type="slidenum">
              <a:rPr lang="en-US" sz="1200">
                <a:solidFill>
                  <a:srgbClr val="898989"/>
                </a:solidFill>
                <a:latin typeface="Calibri" charset="0"/>
              </a:rPr>
              <a:pPr eaLnBrk="1" hangingPunct="1"/>
              <a:t>26</a:t>
            </a:fld>
            <a:endParaRPr lang="en-US" sz="1200">
              <a:solidFill>
                <a:srgbClr val="898989"/>
              </a:solidFill>
              <a:latin typeface="Calibri" charset="0"/>
            </a:endParaRPr>
          </a:p>
        </p:txBody>
      </p:sp>
      <p:sp>
        <p:nvSpPr>
          <p:cNvPr id="147458" name="Rectangle 2"/>
          <p:cNvSpPr>
            <a:spLocks noGrp="1"/>
          </p:cNvSpPr>
          <p:nvPr>
            <p:ph type="title"/>
          </p:nvPr>
        </p:nvSpPr>
        <p:spPr>
          <a:xfrm>
            <a:off x="2620963" y="80963"/>
            <a:ext cx="4084637" cy="427037"/>
          </a:xfrm>
          <a:ln>
            <a:solidFill>
              <a:srgbClr val="4F81BD"/>
            </a:solidFill>
            <a:miter lim="800000"/>
            <a:headEnd/>
            <a:tailEnd/>
          </a:ln>
        </p:spPr>
        <p:txBody>
          <a:bodyPr/>
          <a:lstStyle/>
          <a:p>
            <a:pPr eaLnBrk="1" hangingPunct="1"/>
            <a:r>
              <a:rPr lang="en-US" sz="2000" dirty="0" smtClean="0">
                <a:solidFill>
                  <a:srgbClr val="000000"/>
                </a:solidFill>
                <a:latin typeface="Calibri" charset="0"/>
                <a:cs typeface="Calibri" charset="0"/>
              </a:rPr>
              <a:t>ATTREX/CONTRAST/CAST Summary</a:t>
            </a:r>
            <a:endParaRPr lang="en-US" sz="2000" dirty="0">
              <a:solidFill>
                <a:srgbClr val="000000"/>
              </a:solidFill>
              <a:latin typeface="Calibri" charset="0"/>
              <a:cs typeface="Calibri" charset="0"/>
            </a:endParaRPr>
          </a:p>
        </p:txBody>
      </p:sp>
      <p:sp>
        <p:nvSpPr>
          <p:cNvPr id="10" name="Content Placeholder 9"/>
          <p:cNvSpPr>
            <a:spLocks/>
          </p:cNvSpPr>
          <p:nvPr/>
        </p:nvSpPr>
        <p:spPr bwMode="auto">
          <a:xfrm>
            <a:off x="311150" y="717550"/>
            <a:ext cx="8540750" cy="53324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175" lvl="1" defTabSz="457200">
              <a:spcBef>
                <a:spcPct val="20000"/>
              </a:spcBef>
              <a:buClr>
                <a:prstClr val="black"/>
              </a:buClr>
              <a:defRPr/>
            </a:pPr>
            <a:r>
              <a:rPr lang="en-US" b="1" dirty="0">
                <a:solidFill>
                  <a:prstClr val="black"/>
                </a:solidFill>
                <a:latin typeface="Calibri"/>
                <a:ea typeface="ＭＳ Ｐゴシック" charset="0"/>
                <a:cs typeface="Lucida Grande" charset="0"/>
              </a:rPr>
              <a:t>Current status</a:t>
            </a:r>
          </a:p>
          <a:p>
            <a:pPr marL="720725" lvl="1" indent="-263525" defTabSz="457200">
              <a:spcBef>
                <a:spcPct val="20000"/>
              </a:spcBef>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Major international science campaign is happening in the West Pacific this year</a:t>
            </a:r>
          </a:p>
          <a:p>
            <a:pPr marL="1177925" lvl="2" indent="-263525" defTabSz="457200">
              <a:spcBef>
                <a:spcPct val="20000"/>
              </a:spcBef>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January-February 2014</a:t>
            </a:r>
          </a:p>
          <a:p>
            <a:pPr marL="1177925" lvl="2" indent="-263525" defTabSz="457200">
              <a:spcBef>
                <a:spcPct val="20000"/>
              </a:spcBef>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Financially supported by United Kingdom, USA, Japan</a:t>
            </a:r>
          </a:p>
          <a:p>
            <a:pPr marL="1177925" lvl="2" indent="-263525" defTabSz="457200">
              <a:spcBef>
                <a:spcPct val="20000"/>
              </a:spcBef>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Involving scientists from Taiwan, Malaysia, Indonesia, Australia</a:t>
            </a:r>
          </a:p>
          <a:p>
            <a:pPr marL="1177925" lvl="2" indent="-263525" defTabSz="457200">
              <a:spcBef>
                <a:spcPct val="20000"/>
              </a:spcBef>
              <a:spcAft>
                <a:spcPts val="600"/>
              </a:spcAft>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Involving facilities in Guam, Palau, Papua New Guinea and FSM.</a:t>
            </a:r>
          </a:p>
          <a:p>
            <a:pPr marL="720725" lvl="1" indent="-263525" defTabSz="457200">
              <a:spcBef>
                <a:spcPct val="20000"/>
              </a:spcBef>
              <a:spcAft>
                <a:spcPts val="600"/>
              </a:spcAft>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Quite possibly the only time such a campaign will occur</a:t>
            </a:r>
          </a:p>
          <a:p>
            <a:pPr marL="720725" lvl="1" indent="-263525" defTabSz="457200">
              <a:spcBef>
                <a:spcPct val="20000"/>
              </a:spcBef>
              <a:spcAft>
                <a:spcPts val="600"/>
              </a:spcAft>
              <a:buClr>
                <a:prstClr val="black"/>
              </a:buClr>
              <a:buFont typeface="Times" charset="0"/>
              <a:buChar char="•"/>
              <a:defRPr/>
            </a:pPr>
            <a:r>
              <a:rPr lang="en-US" sz="1600" dirty="0">
                <a:solidFill>
                  <a:prstClr val="black"/>
                </a:solidFill>
                <a:latin typeface="Arial" charset="0"/>
                <a:ea typeface="ＭＳ Ｐゴシック" charset="0"/>
                <a:cs typeface="ＭＳ Ｐゴシック" charset="0"/>
              </a:rPr>
              <a:t>Access to PNG airspace for UK NERC BAe-146 and US NCAR Gulfstream V for sampling in southern hemisphere and coordinated measurements with instruments at ARM site in Manus, PNG</a:t>
            </a:r>
          </a:p>
          <a:p>
            <a:pPr defTabSz="457200">
              <a:spcBef>
                <a:spcPct val="20000"/>
              </a:spcBef>
              <a:buClr>
                <a:prstClr val="black"/>
              </a:buClr>
              <a:defRPr/>
            </a:pPr>
            <a:endParaRPr lang="en-US" sz="1600" dirty="0">
              <a:solidFill>
                <a:prstClr val="black"/>
              </a:solidFill>
              <a:latin typeface="Arial" charset="0"/>
              <a:ea typeface="ＭＳ Ｐゴシック" charset="0"/>
              <a:cs typeface="ＭＳ Ｐゴシック" charset="0"/>
            </a:endParaRPr>
          </a:p>
          <a:p>
            <a:pPr lvl="1" defTabSz="457200">
              <a:spcBef>
                <a:spcPct val="20000"/>
              </a:spcBef>
              <a:buClr>
                <a:prstClr val="black"/>
              </a:buClr>
              <a:defRPr/>
            </a:pPr>
            <a:endParaRPr lang="en-US" sz="1600" dirty="0">
              <a:solidFill>
                <a:prstClr val="black"/>
              </a:solidFill>
              <a:latin typeface="Arial" charset="0"/>
              <a:ea typeface="ＭＳ Ｐゴシック" charset="0"/>
              <a:cs typeface="ＭＳ Ｐゴシック" charset="0"/>
            </a:endParaRPr>
          </a:p>
          <a:p>
            <a:pPr lvl="1" defTabSz="457200">
              <a:spcBef>
                <a:spcPct val="20000"/>
              </a:spcBef>
              <a:buClr>
                <a:prstClr val="black"/>
              </a:buClr>
              <a:defRPr/>
            </a:pPr>
            <a:endParaRPr lang="en-US" sz="1600" dirty="0">
              <a:solidFill>
                <a:prstClr val="black"/>
              </a:solidFill>
              <a:latin typeface="Arial" charset="0"/>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581085"/>
            <a:ext cx="7696200" cy="5632310"/>
          </a:xfrm>
          <a:prstGeom prst="rect">
            <a:avLst/>
          </a:prstGeom>
          <a:noFill/>
        </p:spPr>
        <p:txBody>
          <a:bodyPr wrap="square" rtlCol="0">
            <a:spAutoFit/>
          </a:bodyPr>
          <a:lstStyle/>
          <a:p>
            <a:r>
              <a:rPr lang="en-US" sz="2400" dirty="0" smtClean="0">
                <a:solidFill>
                  <a:prstClr val="black"/>
                </a:solidFill>
                <a:latin typeface="Calibri"/>
              </a:rPr>
              <a:t>US Agency Programs (final)</a:t>
            </a:r>
          </a:p>
          <a:p>
            <a:endParaRPr lang="en-US" sz="2400" dirty="0">
              <a:solidFill>
                <a:prstClr val="black"/>
              </a:solidFill>
              <a:latin typeface="Calibri"/>
            </a:endParaRPr>
          </a:p>
          <a:p>
            <a:r>
              <a:rPr lang="en-US" sz="2400" dirty="0" smtClean="0">
                <a:solidFill>
                  <a:prstClr val="black"/>
                </a:solidFill>
                <a:latin typeface="Calibri"/>
              </a:rPr>
              <a:t>Other US funded programs  not yet discussed:</a:t>
            </a:r>
          </a:p>
          <a:p>
            <a:endParaRPr lang="en-US" sz="2400" dirty="0">
              <a:solidFill>
                <a:prstClr val="black"/>
              </a:solidFill>
              <a:latin typeface="Calibri"/>
            </a:endParaRPr>
          </a:p>
          <a:p>
            <a:pPr marL="342900" indent="-342900">
              <a:buFont typeface="Arial"/>
              <a:buChar char="•"/>
            </a:pPr>
            <a:r>
              <a:rPr lang="en-US" sz="2400" dirty="0" smtClean="0">
                <a:solidFill>
                  <a:prstClr val="black"/>
                </a:solidFill>
                <a:latin typeface="Calibri"/>
              </a:rPr>
              <a:t>US contribution to </a:t>
            </a:r>
            <a:r>
              <a:rPr lang="en-US" sz="2400" dirty="0" err="1">
                <a:solidFill>
                  <a:prstClr val="black"/>
                </a:solidFill>
                <a:latin typeface="Calibri"/>
              </a:rPr>
              <a:t>l</a:t>
            </a:r>
            <a:r>
              <a:rPr lang="en-US" sz="2400" dirty="0" err="1" smtClean="0">
                <a:solidFill>
                  <a:prstClr val="black"/>
                </a:solidFill>
                <a:latin typeface="Calibri"/>
              </a:rPr>
              <a:t>idars</a:t>
            </a:r>
            <a:r>
              <a:rPr lang="en-US" sz="2400" dirty="0" smtClean="0">
                <a:solidFill>
                  <a:prstClr val="black"/>
                </a:solidFill>
                <a:latin typeface="Calibri"/>
              </a:rPr>
              <a:t> and many other observations included within  NDACC (See Martine De </a:t>
            </a:r>
            <a:r>
              <a:rPr lang="en-GB" sz="2400" dirty="0" err="1" smtClean="0">
                <a:solidFill>
                  <a:prstClr val="black"/>
                </a:solidFill>
                <a:latin typeface="Calibri"/>
              </a:rPr>
              <a:t>Mazière’s</a:t>
            </a:r>
            <a:r>
              <a:rPr lang="en-GB" sz="2400" dirty="0" smtClean="0">
                <a:solidFill>
                  <a:prstClr val="black"/>
                </a:solidFill>
                <a:latin typeface="Calibri"/>
              </a:rPr>
              <a:t> talk)</a:t>
            </a:r>
            <a:r>
              <a:rPr lang="en-US" sz="2400" dirty="0" smtClean="0">
                <a:solidFill>
                  <a:prstClr val="black"/>
                </a:solidFill>
                <a:latin typeface="Calibri"/>
              </a:rPr>
              <a:t> </a:t>
            </a:r>
          </a:p>
          <a:p>
            <a:pPr marL="342900" indent="-342900">
              <a:buFont typeface="Arial"/>
              <a:buChar char="•"/>
            </a:pPr>
            <a:r>
              <a:rPr lang="en-US" sz="2400" dirty="0" smtClean="0">
                <a:solidFill>
                  <a:prstClr val="black"/>
                </a:solidFill>
                <a:latin typeface="Calibri"/>
              </a:rPr>
              <a:t>High altitude balloon and much of </a:t>
            </a:r>
            <a:r>
              <a:rPr lang="en-US" sz="2400" dirty="0" err="1" smtClean="0">
                <a:solidFill>
                  <a:prstClr val="black"/>
                </a:solidFill>
                <a:latin typeface="Calibri"/>
              </a:rPr>
              <a:t>sonde</a:t>
            </a:r>
            <a:r>
              <a:rPr lang="en-US" sz="2400" dirty="0" smtClean="0">
                <a:solidFill>
                  <a:prstClr val="black"/>
                </a:solidFill>
                <a:latin typeface="Calibri"/>
              </a:rPr>
              <a:t> programs (see Anne Thompson’s talk)</a:t>
            </a:r>
          </a:p>
          <a:p>
            <a:pPr marL="342900" indent="-342900">
              <a:buFont typeface="Arial"/>
              <a:buChar char="•"/>
            </a:pPr>
            <a:r>
              <a:rPr lang="en-US" sz="2400" dirty="0" smtClean="0">
                <a:solidFill>
                  <a:prstClr val="black"/>
                </a:solidFill>
                <a:latin typeface="Calibri"/>
              </a:rPr>
              <a:t>Satellite program (see earlier US satellite program talk)</a:t>
            </a:r>
          </a:p>
          <a:p>
            <a:pPr marL="342900" indent="-342900">
              <a:buFont typeface="Arial"/>
              <a:buChar char="•"/>
            </a:pPr>
            <a:r>
              <a:rPr lang="en-US" sz="2400" dirty="0" smtClean="0">
                <a:solidFill>
                  <a:prstClr val="black"/>
                </a:solidFill>
                <a:latin typeface="Calibri"/>
              </a:rPr>
              <a:t>Data distribution and archiving</a:t>
            </a:r>
          </a:p>
          <a:p>
            <a:pPr marL="342900" indent="-342900">
              <a:buFont typeface="Arial"/>
              <a:buChar char="•"/>
            </a:pPr>
            <a:endParaRPr lang="en-US" sz="2400" dirty="0" smtClean="0">
              <a:solidFill>
                <a:prstClr val="black"/>
              </a:solidFill>
              <a:latin typeface="Calibri"/>
            </a:endParaRPr>
          </a:p>
          <a:p>
            <a:pPr marL="342900" indent="-342900">
              <a:buFont typeface="Arial"/>
              <a:buChar char="•"/>
            </a:pPr>
            <a:r>
              <a:rPr lang="en-US" sz="2400" dirty="0" smtClean="0">
                <a:solidFill>
                  <a:prstClr val="black"/>
                </a:solidFill>
                <a:latin typeface="Calibri"/>
              </a:rPr>
              <a:t>Modeling efforts</a:t>
            </a:r>
            <a:r>
              <a:rPr lang="en-US" sz="2400" dirty="0">
                <a:solidFill>
                  <a:prstClr val="black"/>
                </a:solidFill>
                <a:latin typeface="Calibri"/>
              </a:rPr>
              <a:t> </a:t>
            </a:r>
            <a:r>
              <a:rPr lang="en-US" sz="2400" dirty="0" smtClean="0">
                <a:solidFill>
                  <a:prstClr val="black"/>
                </a:solidFill>
                <a:latin typeface="Calibri"/>
              </a:rPr>
              <a:t>(Critical to the entire observing program, not just NASA and NOAA’s)</a:t>
            </a:r>
          </a:p>
          <a:p>
            <a:endParaRPr lang="en-US" sz="2400" dirty="0">
              <a:solidFill>
                <a:prstClr val="black"/>
              </a:solidFill>
              <a:latin typeface="Calibri"/>
            </a:endParaRPr>
          </a:p>
          <a:p>
            <a:endParaRPr lang="en-US" sz="2400" dirty="0" smtClean="0">
              <a:solidFill>
                <a:prstClr val="black"/>
              </a:solidFill>
              <a:latin typeface="Calibri"/>
            </a:endParaRPr>
          </a:p>
        </p:txBody>
      </p:sp>
    </p:spTree>
    <p:extLst>
      <p:ext uri="{BB962C8B-B14F-4D97-AF65-F5344CB8AC3E}">
        <p14:creationId xmlns:p14="http://schemas.microsoft.com/office/powerpoint/2010/main" val="22812477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848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341CD93-EF01-4940-A2A5-C8860F757C0E}" type="slidenum">
              <a:rPr lang="en-US" sz="1400">
                <a:solidFill>
                  <a:srgbClr val="000000"/>
                </a:solidFill>
              </a:rPr>
              <a:pPr eaLnBrk="1" hangingPunct="1"/>
              <a:t>28</a:t>
            </a:fld>
            <a:endParaRPr lang="en-US" sz="1400">
              <a:solidFill>
                <a:srgbClr val="000000"/>
              </a:solidFill>
            </a:endParaRPr>
          </a:p>
        </p:txBody>
      </p:sp>
      <p:sp>
        <p:nvSpPr>
          <p:cNvPr id="148483" name="Rectangle 2"/>
          <p:cNvSpPr>
            <a:spLocks noGrp="1" noChangeArrowheads="1"/>
          </p:cNvSpPr>
          <p:nvPr>
            <p:ph type="title"/>
          </p:nvPr>
        </p:nvSpPr>
        <p:spPr>
          <a:xfrm>
            <a:off x="381000" y="2743200"/>
            <a:ext cx="8229600" cy="1143000"/>
          </a:xfrm>
        </p:spPr>
        <p:txBody>
          <a:bodyPr/>
          <a:lstStyle/>
          <a:p>
            <a:pPr eaLnBrk="1" hangingPunct="1"/>
            <a:r>
              <a:rPr lang="en-US" sz="6000" b="1">
                <a:solidFill>
                  <a:srgbClr val="FF0000"/>
                </a:solidFill>
                <a:latin typeface="Arial" charset="0"/>
              </a:rPr>
              <a:t>Thank you for your time and attention.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304800"/>
            <a:ext cx="6881884" cy="2985433"/>
          </a:xfrm>
          <a:prstGeom prst="rect">
            <a:avLst/>
          </a:prstGeom>
          <a:noFill/>
        </p:spPr>
        <p:txBody>
          <a:bodyPr wrap="none" rtlCol="0">
            <a:spAutoFit/>
          </a:bodyPr>
          <a:lstStyle/>
          <a:p>
            <a:r>
              <a:rPr lang="en-US" sz="2400" b="1" dirty="0" smtClean="0">
                <a:solidFill>
                  <a:srgbClr val="3333FF"/>
                </a:solidFill>
              </a:rPr>
              <a:t>US Agency Programs</a:t>
            </a:r>
          </a:p>
          <a:p>
            <a:endParaRPr lang="en-US" dirty="0"/>
          </a:p>
          <a:p>
            <a:r>
              <a:rPr lang="en-US" sz="2000" dirty="0" smtClean="0">
                <a:solidFill>
                  <a:srgbClr val="3333FF"/>
                </a:solidFill>
              </a:rPr>
              <a:t>Addressing RESEARCH NEEDS with SYSTEMATIC OBSERVATIONS</a:t>
            </a:r>
          </a:p>
          <a:p>
            <a:r>
              <a:rPr lang="en-US" sz="2000" dirty="0">
                <a:solidFill>
                  <a:srgbClr val="3333FF"/>
                </a:solidFill>
              </a:rPr>
              <a:t>	</a:t>
            </a:r>
            <a:r>
              <a:rPr lang="en-US" sz="2000" b="1" i="1" dirty="0" smtClean="0">
                <a:solidFill>
                  <a:srgbClr val="3333FF"/>
                </a:solidFill>
              </a:rPr>
              <a:t>1) of trace gases (ozone-depleting gases &amp; substitutes)</a:t>
            </a:r>
          </a:p>
          <a:p>
            <a:endParaRPr lang="en-US" sz="1600" dirty="0" smtClean="0">
              <a:solidFill>
                <a:srgbClr val="3333FF"/>
              </a:solidFill>
            </a:endParaRPr>
          </a:p>
          <a:p>
            <a:r>
              <a:rPr lang="en-US" b="1" i="1" dirty="0" smtClean="0"/>
              <a:t>Provided by these global surface </a:t>
            </a:r>
            <a:r>
              <a:rPr lang="en-US" b="1" i="1" dirty="0"/>
              <a:t>networks:</a:t>
            </a:r>
          </a:p>
          <a:p>
            <a:r>
              <a:rPr lang="en-US" dirty="0"/>
              <a:t>   * </a:t>
            </a:r>
            <a:r>
              <a:rPr lang="en-US" b="1" i="1" u="sng" dirty="0"/>
              <a:t>NASA’s</a:t>
            </a:r>
            <a:r>
              <a:rPr lang="en-US" b="1" i="1" dirty="0"/>
              <a:t> </a:t>
            </a:r>
            <a:r>
              <a:rPr lang="en-US" dirty="0"/>
              <a:t>Advanced Global Atmospheric Gases Experiment</a:t>
            </a:r>
          </a:p>
          <a:p>
            <a:r>
              <a:rPr lang="en-US" dirty="0"/>
              <a:t>   * </a:t>
            </a:r>
            <a:r>
              <a:rPr lang="en-US" b="1" i="1" u="sng" dirty="0"/>
              <a:t>NOAA’s</a:t>
            </a:r>
            <a:r>
              <a:rPr lang="en-US" dirty="0"/>
              <a:t> Global Monitoring </a:t>
            </a:r>
            <a:r>
              <a:rPr lang="en-US" dirty="0" smtClean="0"/>
              <a:t>Division</a:t>
            </a:r>
          </a:p>
          <a:p>
            <a:r>
              <a:rPr lang="en-US" dirty="0" smtClean="0"/>
              <a:t>   * </a:t>
            </a:r>
            <a:r>
              <a:rPr lang="en-US" b="1" i="1" u="sng" dirty="0" smtClean="0"/>
              <a:t>UC Irvine</a:t>
            </a:r>
            <a:r>
              <a:rPr lang="en-US" dirty="0" smtClean="0"/>
              <a:t> Global Sampling</a:t>
            </a:r>
            <a:endParaRPr lang="en-US" dirty="0"/>
          </a:p>
          <a:p>
            <a:r>
              <a:rPr lang="en-US" b="1" dirty="0" smtClean="0">
                <a:solidFill>
                  <a:srgbClr val="FF0000"/>
                </a:solidFill>
              </a:rPr>
              <a:t>         </a:t>
            </a:r>
            <a:r>
              <a:rPr lang="en-US" b="1" dirty="0" smtClean="0">
                <a:solidFill>
                  <a:srgbClr val="FF0000"/>
                </a:solidFill>
                <a:sym typeface="Wingdings" panose="05000000000000000000" pitchFamily="2" charset="2"/>
              </a:rPr>
              <a:t></a:t>
            </a:r>
            <a:r>
              <a:rPr lang="en-US" b="1" dirty="0" smtClean="0">
                <a:solidFill>
                  <a:srgbClr val="FF0000"/>
                </a:solidFill>
              </a:rPr>
              <a:t> all rely heavily on strong international partnerships</a:t>
            </a:r>
          </a:p>
        </p:txBody>
      </p:sp>
      <p:grpSp>
        <p:nvGrpSpPr>
          <p:cNvPr id="90" name="Group 89"/>
          <p:cNvGrpSpPr/>
          <p:nvPr/>
        </p:nvGrpSpPr>
        <p:grpSpPr>
          <a:xfrm>
            <a:off x="98655" y="3316397"/>
            <a:ext cx="4359760" cy="3563369"/>
            <a:chOff x="98655" y="3156743"/>
            <a:chExt cx="4359760" cy="3563369"/>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55" y="3354923"/>
              <a:ext cx="4359760" cy="3365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 name="TextBox 88"/>
            <p:cNvSpPr txBox="1"/>
            <p:nvPr/>
          </p:nvSpPr>
          <p:spPr>
            <a:xfrm>
              <a:off x="493486" y="3156743"/>
              <a:ext cx="3412473" cy="369332"/>
            </a:xfrm>
            <a:prstGeom prst="rect">
              <a:avLst/>
            </a:prstGeom>
            <a:noFill/>
          </p:spPr>
          <p:txBody>
            <a:bodyPr wrap="none" rtlCol="0">
              <a:spAutoFit/>
            </a:bodyPr>
            <a:lstStyle/>
            <a:p>
              <a:r>
                <a:rPr lang="en-US" i="1" dirty="0" smtClean="0"/>
                <a:t>NOAA’s GMD Cooperative Network</a:t>
              </a:r>
              <a:endParaRPr lang="en-US" i="1" dirty="0"/>
            </a:p>
          </p:txBody>
        </p:sp>
      </p:grpSp>
      <p:grpSp>
        <p:nvGrpSpPr>
          <p:cNvPr id="92" name="Group 91"/>
          <p:cNvGrpSpPr/>
          <p:nvPr/>
        </p:nvGrpSpPr>
        <p:grpSpPr>
          <a:xfrm>
            <a:off x="4492715" y="3330911"/>
            <a:ext cx="4607743" cy="3389199"/>
            <a:chOff x="4492715" y="3171257"/>
            <a:chExt cx="4607743" cy="3389199"/>
          </a:xfrm>
        </p:grpSpPr>
        <p:pic>
          <p:nvPicPr>
            <p:cNvPr id="88" name="Picture 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2715" y="3490480"/>
              <a:ext cx="4607743" cy="3069976"/>
            </a:xfrm>
            <a:prstGeom prst="rect">
              <a:avLst/>
            </a:prstGeom>
          </p:spPr>
        </p:pic>
        <p:sp>
          <p:nvSpPr>
            <p:cNvPr id="91" name="TextBox 90"/>
            <p:cNvSpPr txBox="1"/>
            <p:nvPr/>
          </p:nvSpPr>
          <p:spPr>
            <a:xfrm>
              <a:off x="4763557" y="3171257"/>
              <a:ext cx="4081502" cy="369332"/>
            </a:xfrm>
            <a:prstGeom prst="rect">
              <a:avLst/>
            </a:prstGeom>
            <a:noFill/>
          </p:spPr>
          <p:txBody>
            <a:bodyPr wrap="none" rtlCol="0">
              <a:spAutoFit/>
            </a:bodyPr>
            <a:lstStyle/>
            <a:p>
              <a:r>
                <a:rPr lang="en-US" i="1" dirty="0" smtClean="0"/>
                <a:t>NASA’s AGAGE network and Collaborators</a:t>
              </a:r>
              <a:endParaRPr lang="en-US" i="1" dirty="0"/>
            </a:p>
          </p:txBody>
        </p:sp>
      </p:grpSp>
    </p:spTree>
    <p:extLst>
      <p:ext uri="{BB962C8B-B14F-4D97-AF65-F5344CB8AC3E}">
        <p14:creationId xmlns:p14="http://schemas.microsoft.com/office/powerpoint/2010/main" val="310907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554" y="1383459"/>
            <a:ext cx="3581400" cy="279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240195"/>
            <a:ext cx="3558060" cy="2890924"/>
          </a:xfrm>
          <a:prstGeom prst="rect">
            <a:avLst/>
          </a:prstGeom>
          <a:ln>
            <a:solidFill>
              <a:schemeClr val="bg1">
                <a:lumMod val="50000"/>
              </a:schemeClr>
            </a:solidFill>
          </a:ln>
        </p:spPr>
      </p:pic>
      <p:sp>
        <p:nvSpPr>
          <p:cNvPr id="45" name="Rectangle 44"/>
          <p:cNvSpPr/>
          <p:nvPr/>
        </p:nvSpPr>
        <p:spPr>
          <a:xfrm>
            <a:off x="67846" y="1315293"/>
            <a:ext cx="3665954" cy="287570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4483069" y="1219200"/>
            <a:ext cx="3754885" cy="2943608"/>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76800" y="1926969"/>
            <a:ext cx="3581400" cy="279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 y="2195926"/>
            <a:ext cx="3581400" cy="279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368269" y="2198916"/>
            <a:ext cx="3746531" cy="2796252"/>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4876800" y="1913640"/>
            <a:ext cx="3746531" cy="2849304"/>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01669" y="2927088"/>
            <a:ext cx="3581400" cy="278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64783" y="2473593"/>
            <a:ext cx="3574417" cy="2796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43"/>
          <p:cNvSpPr/>
          <p:nvPr/>
        </p:nvSpPr>
        <p:spPr>
          <a:xfrm>
            <a:off x="901669" y="2894499"/>
            <a:ext cx="3581400" cy="2822520"/>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257800" y="2464257"/>
            <a:ext cx="3581400" cy="2836662"/>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597693" y="866655"/>
            <a:ext cx="2555122" cy="584775"/>
          </a:xfrm>
          <a:prstGeom prst="rect">
            <a:avLst/>
          </a:prstGeom>
          <a:solidFill>
            <a:srgbClr val="FFFF66"/>
          </a:solidFill>
          <a:ln>
            <a:solidFill>
              <a:srgbClr val="0070C0"/>
            </a:solidFill>
          </a:ln>
        </p:spPr>
        <p:txBody>
          <a:bodyPr wrap="none" rtlCol="0">
            <a:spAutoFit/>
          </a:bodyPr>
          <a:lstStyle/>
          <a:p>
            <a:pPr algn="ctr"/>
            <a:r>
              <a:rPr lang="en-US" sz="1600" dirty="0" smtClean="0"/>
              <a:t>Atmospheric abundances of </a:t>
            </a:r>
          </a:p>
          <a:p>
            <a:pPr algn="ctr"/>
            <a:r>
              <a:rPr lang="en-US" sz="1600" dirty="0" smtClean="0"/>
              <a:t>individual trace gases:</a:t>
            </a:r>
            <a:endParaRPr lang="en-US" sz="1600" dirty="0"/>
          </a:p>
        </p:txBody>
      </p:sp>
      <p:sp>
        <p:nvSpPr>
          <p:cNvPr id="12" name="TextBox 11"/>
          <p:cNvSpPr txBox="1"/>
          <p:nvPr/>
        </p:nvSpPr>
        <p:spPr>
          <a:xfrm>
            <a:off x="901669" y="87868"/>
            <a:ext cx="7632731" cy="461665"/>
          </a:xfrm>
          <a:prstGeom prst="rect">
            <a:avLst/>
          </a:prstGeom>
          <a:noFill/>
        </p:spPr>
        <p:txBody>
          <a:bodyPr wrap="none" rtlCol="0">
            <a:spAutoFit/>
          </a:bodyPr>
          <a:lstStyle/>
          <a:p>
            <a:r>
              <a:rPr lang="en-US" sz="2400" b="1" i="1" dirty="0" smtClean="0">
                <a:solidFill>
                  <a:srgbClr val="3333FF"/>
                </a:solidFill>
              </a:rPr>
              <a:t>Globally-distributed measurements of trace gases provide:</a:t>
            </a:r>
            <a:endParaRPr lang="en-US" sz="2400" b="1" i="1" dirty="0">
              <a:solidFill>
                <a:srgbClr val="3333FF"/>
              </a:solidFill>
            </a:endParaRPr>
          </a:p>
        </p:txBody>
      </p:sp>
      <p:sp>
        <p:nvSpPr>
          <p:cNvPr id="14" name="TextBox 13"/>
          <p:cNvSpPr txBox="1"/>
          <p:nvPr/>
        </p:nvSpPr>
        <p:spPr>
          <a:xfrm>
            <a:off x="228600" y="457200"/>
            <a:ext cx="5763565" cy="400110"/>
          </a:xfrm>
          <a:prstGeom prst="rect">
            <a:avLst/>
          </a:prstGeom>
          <a:noFill/>
        </p:spPr>
        <p:txBody>
          <a:bodyPr wrap="none" rtlCol="0">
            <a:spAutoFit/>
          </a:bodyPr>
          <a:lstStyle/>
          <a:p>
            <a:r>
              <a:rPr lang="en-US" sz="2000" dirty="0" smtClean="0"/>
              <a:t>A direct measure of the Montreal Protocol’s Progress:</a:t>
            </a:r>
            <a:endParaRPr lang="en-US" sz="2000" dirty="0"/>
          </a:p>
        </p:txBody>
      </p:sp>
      <p:sp>
        <p:nvSpPr>
          <p:cNvPr id="24" name="TextBox 23"/>
          <p:cNvSpPr txBox="1"/>
          <p:nvPr/>
        </p:nvSpPr>
        <p:spPr>
          <a:xfrm>
            <a:off x="1003749" y="1764554"/>
            <a:ext cx="2468945" cy="584775"/>
          </a:xfrm>
          <a:prstGeom prst="rect">
            <a:avLst/>
          </a:prstGeom>
          <a:solidFill>
            <a:srgbClr val="FFFF66"/>
          </a:solidFill>
          <a:ln>
            <a:solidFill>
              <a:srgbClr val="0070C0"/>
            </a:solidFill>
          </a:ln>
        </p:spPr>
        <p:txBody>
          <a:bodyPr wrap="none" rtlCol="0">
            <a:spAutoFit/>
          </a:bodyPr>
          <a:lstStyle/>
          <a:p>
            <a:pPr algn="ctr"/>
            <a:r>
              <a:rPr lang="en-US" sz="1600" dirty="0" smtClean="0"/>
              <a:t>Total tropospheric chlorine </a:t>
            </a:r>
          </a:p>
          <a:p>
            <a:pPr algn="ctr"/>
            <a:r>
              <a:rPr lang="en-US" sz="1600" dirty="0" smtClean="0"/>
              <a:t>and bromine:</a:t>
            </a:r>
            <a:endParaRPr lang="en-US" sz="1600" dirty="0"/>
          </a:p>
        </p:txBody>
      </p:sp>
      <p:sp>
        <p:nvSpPr>
          <p:cNvPr id="26" name="TextBox 25"/>
          <p:cNvSpPr txBox="1"/>
          <p:nvPr/>
        </p:nvSpPr>
        <p:spPr>
          <a:xfrm>
            <a:off x="5041702" y="1656094"/>
            <a:ext cx="3251596" cy="338554"/>
          </a:xfrm>
          <a:prstGeom prst="rect">
            <a:avLst/>
          </a:prstGeom>
          <a:solidFill>
            <a:srgbClr val="FFFF66"/>
          </a:solidFill>
          <a:ln>
            <a:solidFill>
              <a:srgbClr val="0070C0"/>
            </a:solidFill>
          </a:ln>
        </p:spPr>
        <p:txBody>
          <a:bodyPr wrap="none" rtlCol="0">
            <a:spAutoFit/>
          </a:bodyPr>
          <a:lstStyle/>
          <a:p>
            <a:pPr algn="ctr"/>
            <a:r>
              <a:rPr lang="en-US" sz="1600" dirty="0" smtClean="0"/>
              <a:t>Changes in ODP-weighted emissions:</a:t>
            </a:r>
            <a:endParaRPr lang="en-US" sz="1600" dirty="0"/>
          </a:p>
        </p:txBody>
      </p:sp>
      <p:sp>
        <p:nvSpPr>
          <p:cNvPr id="27" name="TextBox 26"/>
          <p:cNvSpPr txBox="1"/>
          <p:nvPr/>
        </p:nvSpPr>
        <p:spPr>
          <a:xfrm>
            <a:off x="5615062" y="2295025"/>
            <a:ext cx="2667398" cy="338554"/>
          </a:xfrm>
          <a:prstGeom prst="rect">
            <a:avLst/>
          </a:prstGeom>
          <a:solidFill>
            <a:srgbClr val="FFFF66"/>
          </a:solidFill>
          <a:ln>
            <a:solidFill>
              <a:srgbClr val="0070C0"/>
            </a:solidFill>
          </a:ln>
        </p:spPr>
        <p:txBody>
          <a:bodyPr wrap="none" rtlCol="0">
            <a:spAutoFit/>
          </a:bodyPr>
          <a:lstStyle/>
          <a:p>
            <a:pPr algn="ctr"/>
            <a:r>
              <a:rPr lang="en-US" sz="1600" dirty="0" smtClean="0"/>
              <a:t>Changes in CO</a:t>
            </a:r>
            <a:r>
              <a:rPr lang="en-US" sz="1600" baseline="-25000" dirty="0" smtClean="0"/>
              <a:t>2</a:t>
            </a:r>
            <a:r>
              <a:rPr lang="en-US" sz="1600" dirty="0" smtClean="0"/>
              <a:t>-eq emissions:</a:t>
            </a:r>
            <a:endParaRPr lang="en-US" sz="1600" dirty="0"/>
          </a:p>
        </p:txBody>
      </p:sp>
      <p:sp>
        <p:nvSpPr>
          <p:cNvPr id="31" name="TextBox 30"/>
          <p:cNvSpPr txBox="1"/>
          <p:nvPr/>
        </p:nvSpPr>
        <p:spPr>
          <a:xfrm>
            <a:off x="4918118" y="960476"/>
            <a:ext cx="2930482" cy="338554"/>
          </a:xfrm>
          <a:prstGeom prst="rect">
            <a:avLst/>
          </a:prstGeom>
          <a:solidFill>
            <a:srgbClr val="FFFF66"/>
          </a:solidFill>
          <a:ln>
            <a:solidFill>
              <a:srgbClr val="0070C0"/>
            </a:solidFill>
          </a:ln>
        </p:spPr>
        <p:txBody>
          <a:bodyPr wrap="none" rtlCol="0">
            <a:spAutoFit/>
          </a:bodyPr>
          <a:lstStyle/>
          <a:p>
            <a:pPr algn="ctr"/>
            <a:r>
              <a:rPr lang="en-US" sz="1600" dirty="0" smtClean="0"/>
              <a:t>Changes in global CCl</a:t>
            </a:r>
            <a:r>
              <a:rPr lang="en-US" sz="1600" baseline="-25000" dirty="0" smtClean="0"/>
              <a:t>4</a:t>
            </a:r>
            <a:r>
              <a:rPr lang="en-US" sz="1600" dirty="0" smtClean="0"/>
              <a:t> emissions:</a:t>
            </a:r>
            <a:endParaRPr lang="en-US" sz="1600" dirty="0"/>
          </a:p>
        </p:txBody>
      </p:sp>
      <p:sp>
        <p:nvSpPr>
          <p:cNvPr id="28" name="TextBox 27"/>
          <p:cNvSpPr txBox="1"/>
          <p:nvPr/>
        </p:nvSpPr>
        <p:spPr>
          <a:xfrm>
            <a:off x="1379710" y="2774039"/>
            <a:ext cx="2575193" cy="338554"/>
          </a:xfrm>
          <a:prstGeom prst="rect">
            <a:avLst/>
          </a:prstGeom>
          <a:solidFill>
            <a:srgbClr val="FFFF66"/>
          </a:solidFill>
          <a:ln>
            <a:solidFill>
              <a:srgbClr val="0070C0"/>
            </a:solidFill>
          </a:ln>
        </p:spPr>
        <p:txBody>
          <a:bodyPr wrap="none" rtlCol="0">
            <a:spAutoFit/>
          </a:bodyPr>
          <a:lstStyle/>
          <a:p>
            <a:pPr algn="ctr"/>
            <a:r>
              <a:rPr lang="en-US" sz="1600" dirty="0" smtClean="0"/>
              <a:t>Changes in radiative forcing:</a:t>
            </a:r>
            <a:endParaRPr lang="en-US" sz="1600" dirty="0"/>
          </a:p>
        </p:txBody>
      </p:sp>
      <p:sp>
        <p:nvSpPr>
          <p:cNvPr id="29" name="TextBox 28"/>
          <p:cNvSpPr txBox="1"/>
          <p:nvPr/>
        </p:nvSpPr>
        <p:spPr>
          <a:xfrm>
            <a:off x="1089430" y="3607398"/>
            <a:ext cx="7459490" cy="1631216"/>
          </a:xfrm>
          <a:prstGeom prst="rect">
            <a:avLst/>
          </a:prstGeom>
          <a:solidFill>
            <a:srgbClr val="FFFFCC"/>
          </a:solidFill>
        </p:spPr>
        <p:txBody>
          <a:bodyPr wrap="square" rtlCol="0">
            <a:spAutoFit/>
          </a:bodyPr>
          <a:lstStyle/>
          <a:p>
            <a:r>
              <a:rPr lang="en-US" sz="2000" dirty="0" smtClean="0"/>
              <a:t>Also:</a:t>
            </a:r>
          </a:p>
          <a:p>
            <a:r>
              <a:rPr lang="en-US" sz="2000" dirty="0" smtClean="0"/>
              <a:t>* Estimates of emissions on REGIONAL scales</a:t>
            </a:r>
          </a:p>
          <a:p>
            <a:r>
              <a:rPr lang="en-US" sz="2000" dirty="0" smtClean="0"/>
              <a:t>* Measurements of </a:t>
            </a:r>
            <a:r>
              <a:rPr lang="en-US" sz="2000" dirty="0"/>
              <a:t>very short-lived gases </a:t>
            </a:r>
            <a:r>
              <a:rPr lang="en-US" sz="2000" dirty="0" smtClean="0"/>
              <a:t>(</a:t>
            </a:r>
            <a:r>
              <a:rPr lang="en-US" sz="2000" i="1" dirty="0" smtClean="0"/>
              <a:t>e.g.</a:t>
            </a:r>
            <a:r>
              <a:rPr lang="en-US" sz="2000" dirty="0" smtClean="0"/>
              <a:t> CHBr</a:t>
            </a:r>
            <a:r>
              <a:rPr lang="en-US" sz="2000" baseline="-25000" dirty="0" smtClean="0"/>
              <a:t>3</a:t>
            </a:r>
            <a:r>
              <a:rPr lang="en-US" sz="2000" dirty="0"/>
              <a:t>, </a:t>
            </a:r>
            <a:r>
              <a:rPr lang="en-US" sz="2000" dirty="0" smtClean="0"/>
              <a:t>CH</a:t>
            </a:r>
            <a:r>
              <a:rPr lang="en-US" sz="2000" baseline="-25000" dirty="0" smtClean="0"/>
              <a:t>2</a:t>
            </a:r>
            <a:r>
              <a:rPr lang="en-US" sz="2000" dirty="0" smtClean="0"/>
              <a:t>Br</a:t>
            </a:r>
            <a:r>
              <a:rPr lang="en-US" sz="2000" baseline="-25000" dirty="0" smtClean="0"/>
              <a:t>2</a:t>
            </a:r>
            <a:r>
              <a:rPr lang="en-US" sz="2000" dirty="0" smtClean="0"/>
              <a:t>, CH</a:t>
            </a:r>
            <a:r>
              <a:rPr lang="en-US" sz="2000" baseline="-25000" dirty="0" smtClean="0"/>
              <a:t>3</a:t>
            </a:r>
            <a:r>
              <a:rPr lang="en-US" sz="2000" dirty="0" smtClean="0"/>
              <a:t>I)</a:t>
            </a:r>
          </a:p>
          <a:p>
            <a:r>
              <a:rPr lang="en-US" sz="2000" dirty="0" smtClean="0"/>
              <a:t>      plus other long-lived greenhouse gases  </a:t>
            </a:r>
          </a:p>
          <a:p>
            <a:r>
              <a:rPr lang="en-US" sz="2000" dirty="0"/>
              <a:t> </a:t>
            </a:r>
            <a:r>
              <a:rPr lang="en-US" sz="2000" dirty="0" smtClean="0"/>
              <a:t>              </a:t>
            </a:r>
            <a:r>
              <a:rPr lang="en-US" sz="2000" i="1" dirty="0" smtClean="0"/>
              <a:t>e.g.</a:t>
            </a:r>
            <a:r>
              <a:rPr lang="en-US" sz="2000" dirty="0" smtClean="0"/>
              <a:t>, N</a:t>
            </a:r>
            <a:r>
              <a:rPr lang="en-US" sz="2000" baseline="-25000" dirty="0" smtClean="0"/>
              <a:t>2</a:t>
            </a:r>
            <a:r>
              <a:rPr lang="en-US" sz="2000" dirty="0" smtClean="0"/>
              <a:t>O, CH</a:t>
            </a:r>
            <a:r>
              <a:rPr lang="en-US" sz="2000" baseline="-25000" dirty="0" smtClean="0"/>
              <a:t>4</a:t>
            </a:r>
            <a:r>
              <a:rPr lang="en-US" sz="2000" dirty="0" smtClean="0"/>
              <a:t> and CO</a:t>
            </a:r>
            <a:r>
              <a:rPr lang="en-US" sz="2000" baseline="-25000" dirty="0" smtClean="0"/>
              <a:t>2</a:t>
            </a:r>
          </a:p>
        </p:txBody>
      </p:sp>
      <p:sp>
        <p:nvSpPr>
          <p:cNvPr id="30" name="Rectangle 29"/>
          <p:cNvSpPr/>
          <p:nvPr/>
        </p:nvSpPr>
        <p:spPr>
          <a:xfrm>
            <a:off x="9506858" y="1038138"/>
            <a:ext cx="2235200" cy="13021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1432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21" grpId="0" animBg="1"/>
      <p:bldP spid="46" grpId="0" animBg="1"/>
      <p:bldP spid="44" grpId="0" animBg="1"/>
      <p:bldP spid="47" grpId="0" animBg="1"/>
      <p:bldP spid="24" grpId="0" animBg="1"/>
      <p:bldP spid="26" grpId="0" animBg="1"/>
      <p:bldP spid="27" grpId="0" animBg="1"/>
      <p:bldP spid="31"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304800"/>
            <a:ext cx="8166466" cy="1723549"/>
          </a:xfrm>
          <a:prstGeom prst="rect">
            <a:avLst/>
          </a:prstGeom>
          <a:noFill/>
        </p:spPr>
        <p:txBody>
          <a:bodyPr wrap="none" rtlCol="0">
            <a:spAutoFit/>
          </a:bodyPr>
          <a:lstStyle/>
          <a:p>
            <a:r>
              <a:rPr lang="en-US" sz="2400" b="1" dirty="0" smtClean="0">
                <a:solidFill>
                  <a:srgbClr val="3333FF"/>
                </a:solidFill>
              </a:rPr>
              <a:t>US Agency Programs</a:t>
            </a:r>
          </a:p>
          <a:p>
            <a:endParaRPr lang="en-US" sz="1400" dirty="0">
              <a:solidFill>
                <a:srgbClr val="3333FF"/>
              </a:solidFill>
            </a:endParaRPr>
          </a:p>
          <a:p>
            <a:r>
              <a:rPr lang="en-US" sz="2000" dirty="0" smtClean="0">
                <a:solidFill>
                  <a:srgbClr val="3333FF"/>
                </a:solidFill>
              </a:rPr>
              <a:t>Addressing RESEARCH NEEDS with SYSTEMATIC OBSERVATIONS	</a:t>
            </a:r>
          </a:p>
          <a:p>
            <a:r>
              <a:rPr lang="en-US" sz="2000" dirty="0" smtClean="0">
                <a:solidFill>
                  <a:srgbClr val="3333FF"/>
                </a:solidFill>
              </a:rPr>
              <a:t>	</a:t>
            </a:r>
            <a:r>
              <a:rPr lang="en-US" sz="2000" b="1" i="1" dirty="0" smtClean="0">
                <a:solidFill>
                  <a:srgbClr val="3333FF"/>
                </a:solidFill>
              </a:rPr>
              <a:t>2) of stratospheric ozone:</a:t>
            </a:r>
          </a:p>
          <a:p>
            <a:endParaRPr lang="en-US" sz="800" dirty="0"/>
          </a:p>
          <a:p>
            <a:r>
              <a:rPr lang="en-US" sz="2000" dirty="0" smtClean="0"/>
              <a:t>A) Dobson Ozone Spectrophotometer Cooperative Network (15 Instruments)</a:t>
            </a: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161607"/>
            <a:ext cx="4343400" cy="2898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6200" y="2678785"/>
            <a:ext cx="4567982" cy="369332"/>
          </a:xfrm>
          <a:prstGeom prst="rect">
            <a:avLst/>
          </a:prstGeom>
          <a:solidFill>
            <a:srgbClr val="FFFFCC"/>
          </a:solidFill>
        </p:spPr>
        <p:txBody>
          <a:bodyPr wrap="none" rtlCol="0">
            <a:spAutoFit/>
          </a:bodyPr>
          <a:lstStyle/>
          <a:p>
            <a:pPr algn="ctr"/>
            <a:r>
              <a:rPr lang="en-US" dirty="0" smtClean="0"/>
              <a:t>Maintaining the World Dobson Standard #083</a:t>
            </a:r>
            <a:endParaRPr lang="en-US" dirty="0"/>
          </a:p>
        </p:txBody>
      </p:sp>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3200517"/>
            <a:ext cx="4092177" cy="28583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724400" y="2477986"/>
            <a:ext cx="4197406" cy="646331"/>
          </a:xfrm>
          <a:prstGeom prst="rect">
            <a:avLst/>
          </a:prstGeom>
          <a:solidFill>
            <a:srgbClr val="FFFFCC"/>
          </a:solidFill>
        </p:spPr>
        <p:txBody>
          <a:bodyPr wrap="square" rtlCol="0">
            <a:spAutoFit/>
          </a:bodyPr>
          <a:lstStyle/>
          <a:p>
            <a:pPr algn="ctr"/>
            <a:r>
              <a:rPr lang="en-US" dirty="0" smtClean="0"/>
              <a:t>Helping to maintain consistency in the Dobson record throughout the globe</a:t>
            </a:r>
            <a:endParaRPr lang="en-US" dirty="0"/>
          </a:p>
        </p:txBody>
      </p:sp>
    </p:spTree>
    <p:extLst>
      <p:ext uri="{BB962C8B-B14F-4D97-AF65-F5344CB8AC3E}">
        <p14:creationId xmlns:p14="http://schemas.microsoft.com/office/powerpoint/2010/main" val="268937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304800"/>
            <a:ext cx="8166466" cy="1723549"/>
          </a:xfrm>
          <a:prstGeom prst="rect">
            <a:avLst/>
          </a:prstGeom>
          <a:noFill/>
        </p:spPr>
        <p:txBody>
          <a:bodyPr wrap="none" rtlCol="0">
            <a:spAutoFit/>
          </a:bodyPr>
          <a:lstStyle/>
          <a:p>
            <a:r>
              <a:rPr lang="en-US" sz="2400" b="1" dirty="0" smtClean="0">
                <a:solidFill>
                  <a:srgbClr val="3333FF"/>
                </a:solidFill>
              </a:rPr>
              <a:t>US Agency Programs</a:t>
            </a:r>
          </a:p>
          <a:p>
            <a:endParaRPr lang="en-US" sz="1400" dirty="0">
              <a:solidFill>
                <a:srgbClr val="3333FF"/>
              </a:solidFill>
            </a:endParaRPr>
          </a:p>
          <a:p>
            <a:r>
              <a:rPr lang="en-US" sz="2000" dirty="0" smtClean="0">
                <a:solidFill>
                  <a:srgbClr val="3333FF"/>
                </a:solidFill>
              </a:rPr>
              <a:t>Addressing RESEARCH NEEDS with SYSTEMATIC OBSERVATIONS	</a:t>
            </a:r>
          </a:p>
          <a:p>
            <a:r>
              <a:rPr lang="en-US" sz="2000" dirty="0" smtClean="0">
                <a:solidFill>
                  <a:srgbClr val="3333FF"/>
                </a:solidFill>
              </a:rPr>
              <a:t>	</a:t>
            </a:r>
            <a:r>
              <a:rPr lang="en-US" sz="2000" b="1" i="1" dirty="0" smtClean="0">
                <a:solidFill>
                  <a:srgbClr val="3333FF"/>
                </a:solidFill>
              </a:rPr>
              <a:t>2) of stratospheric ozone:</a:t>
            </a:r>
          </a:p>
          <a:p>
            <a:endParaRPr lang="en-US" sz="800" dirty="0"/>
          </a:p>
          <a:p>
            <a:r>
              <a:rPr lang="en-US" sz="2000" dirty="0" smtClean="0"/>
              <a:t>A) Dobson Ozone Spectrophotometer Cooperative Network (15 Instruments)</a:t>
            </a:r>
          </a:p>
        </p:txBody>
      </p:sp>
      <p:sp>
        <p:nvSpPr>
          <p:cNvPr id="2" name="TextBox 1"/>
          <p:cNvSpPr txBox="1"/>
          <p:nvPr/>
        </p:nvSpPr>
        <p:spPr>
          <a:xfrm>
            <a:off x="383336" y="3089625"/>
            <a:ext cx="3791295" cy="1569660"/>
          </a:xfrm>
          <a:prstGeom prst="rect">
            <a:avLst/>
          </a:prstGeom>
          <a:solidFill>
            <a:srgbClr val="FFFFCC"/>
          </a:solidFill>
        </p:spPr>
        <p:txBody>
          <a:bodyPr wrap="none" rtlCol="0">
            <a:spAutoFit/>
          </a:bodyPr>
          <a:lstStyle/>
          <a:p>
            <a:pPr algn="ctr"/>
            <a:r>
              <a:rPr lang="en-US" sz="2400" dirty="0" smtClean="0"/>
              <a:t>Long-term total-column </a:t>
            </a:r>
          </a:p>
          <a:p>
            <a:pPr algn="ctr"/>
            <a:r>
              <a:rPr lang="en-US" sz="2400" dirty="0" smtClean="0"/>
              <a:t>stratospheric ozone changes </a:t>
            </a:r>
          </a:p>
          <a:p>
            <a:pPr algn="ctr"/>
            <a:r>
              <a:rPr lang="en-US" sz="2400" dirty="0" smtClean="0"/>
              <a:t>averaged over NOAA’s </a:t>
            </a:r>
          </a:p>
          <a:p>
            <a:pPr algn="ctr"/>
            <a:r>
              <a:rPr lang="en-US" sz="2400" dirty="0" smtClean="0"/>
              <a:t>5 Dobson sites in the U.S.</a:t>
            </a:r>
          </a:p>
        </p:txBody>
      </p:sp>
      <p:pic>
        <p:nvPicPr>
          <p:cNvPr id="22" name="Picture 2"/>
          <p:cNvPicPr>
            <a:picLocks noChangeAspect="1" noChangeArrowheads="1"/>
          </p:cNvPicPr>
          <p:nvPr/>
        </p:nvPicPr>
        <p:blipFill>
          <a:blip r:embed="rId3" cstate="print"/>
          <a:srcRect/>
          <a:stretch>
            <a:fillRect/>
          </a:stretch>
        </p:blipFill>
        <p:spPr bwMode="auto">
          <a:xfrm>
            <a:off x="4684296" y="2489966"/>
            <a:ext cx="3845028" cy="3845028"/>
          </a:xfrm>
          <a:prstGeom prst="rect">
            <a:avLst/>
          </a:prstGeom>
          <a:noFill/>
          <a:ln w="9525">
            <a:noFill/>
            <a:miter lim="800000"/>
            <a:headEnd/>
            <a:tailEnd/>
          </a:ln>
        </p:spPr>
      </p:pic>
      <p:sp>
        <p:nvSpPr>
          <p:cNvPr id="25" name="TextBox 24"/>
          <p:cNvSpPr txBox="1"/>
          <p:nvPr/>
        </p:nvSpPr>
        <p:spPr>
          <a:xfrm>
            <a:off x="5049828" y="5253662"/>
            <a:ext cx="2325929" cy="523220"/>
          </a:xfrm>
          <a:prstGeom prst="rect">
            <a:avLst/>
          </a:prstGeom>
          <a:noFill/>
        </p:spPr>
        <p:txBody>
          <a:bodyPr wrap="square" rtlCol="0">
            <a:spAutoFit/>
          </a:bodyPr>
          <a:lstStyle/>
          <a:p>
            <a:r>
              <a:rPr lang="en-US" sz="1400" b="1" dirty="0" smtClean="0">
                <a:solidFill>
                  <a:srgbClr val="FF0000"/>
                </a:solidFill>
              </a:rPr>
              <a:t>Equivalent Effective </a:t>
            </a:r>
          </a:p>
          <a:p>
            <a:r>
              <a:rPr lang="en-US" sz="1400" b="1" dirty="0" smtClean="0">
                <a:solidFill>
                  <a:srgbClr val="FF0000"/>
                </a:solidFill>
              </a:rPr>
              <a:t>Stratospheric Chlorine</a:t>
            </a:r>
          </a:p>
        </p:txBody>
      </p:sp>
      <p:cxnSp>
        <p:nvCxnSpPr>
          <p:cNvPr id="26" name="Straight Connector 25"/>
          <p:cNvCxnSpPr/>
          <p:nvPr/>
        </p:nvCxnSpPr>
        <p:spPr>
          <a:xfrm>
            <a:off x="5139835" y="5125244"/>
            <a:ext cx="3331433" cy="0"/>
          </a:xfrm>
          <a:prstGeom prst="line">
            <a:avLst/>
          </a:prstGeom>
          <a:ln w="9525">
            <a:solidFill>
              <a:srgbClr val="FF0000"/>
            </a:solidFill>
            <a:prstDash val="sysDash"/>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094324" y="3897854"/>
            <a:ext cx="3464028" cy="0"/>
          </a:xfrm>
          <a:prstGeom prst="line">
            <a:avLst/>
          </a:prstGeom>
          <a:ln w="19050">
            <a:solidFill>
              <a:srgbClr val="FFFF00"/>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161609" y="5727578"/>
            <a:ext cx="3331433" cy="0"/>
          </a:xfrm>
          <a:prstGeom prst="line">
            <a:avLst/>
          </a:prstGeom>
          <a:ln w="9525">
            <a:solidFill>
              <a:srgbClr val="FF0000"/>
            </a:solidFill>
            <a:prstDash val="sysDash"/>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7959927" y="4867350"/>
            <a:ext cx="763675" cy="954107"/>
          </a:xfrm>
          <a:prstGeom prst="rect">
            <a:avLst/>
          </a:prstGeom>
          <a:noFill/>
        </p:spPr>
        <p:txBody>
          <a:bodyPr wrap="square" rtlCol="0">
            <a:spAutoFit/>
          </a:bodyPr>
          <a:lstStyle/>
          <a:p>
            <a:r>
              <a:rPr lang="en-US" sz="1400" i="1" dirty="0" smtClean="0">
                <a:solidFill>
                  <a:srgbClr val="FF0000"/>
                </a:solidFill>
              </a:rPr>
              <a:t>1 ppb</a:t>
            </a:r>
          </a:p>
          <a:p>
            <a:endParaRPr lang="en-US" sz="2800" b="1" dirty="0" smtClean="0">
              <a:solidFill>
                <a:srgbClr val="FF0000"/>
              </a:solidFill>
            </a:endParaRPr>
          </a:p>
          <a:p>
            <a:r>
              <a:rPr lang="en-US" sz="1400" i="1" dirty="0" smtClean="0">
                <a:solidFill>
                  <a:srgbClr val="FF0000"/>
                </a:solidFill>
              </a:rPr>
              <a:t>2 ppb</a:t>
            </a:r>
            <a:endParaRPr lang="en-US" sz="1400" i="1" dirty="0">
              <a:solidFill>
                <a:srgbClr val="FF0000"/>
              </a:solidFill>
            </a:endParaRPr>
          </a:p>
        </p:txBody>
      </p:sp>
    </p:spTree>
    <p:extLst>
      <p:ext uri="{BB962C8B-B14F-4D97-AF65-F5344CB8AC3E}">
        <p14:creationId xmlns:p14="http://schemas.microsoft.com/office/powerpoint/2010/main" val="16458407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www.esrl.noaa.gov/gmd/webdata/ozwv/ozsondes/spo/iadv/SPO_2013-09-29.21.png"/>
          <p:cNvPicPr>
            <a:picLocks noChangeAspect="1" noChangeArrowheads="1"/>
          </p:cNvPicPr>
          <p:nvPr/>
        </p:nvPicPr>
        <p:blipFill>
          <a:blip r:embed="rId2" cstate="print"/>
          <a:srcRect t="9524"/>
          <a:stretch>
            <a:fillRect/>
          </a:stretch>
        </p:blipFill>
        <p:spPr bwMode="auto">
          <a:xfrm>
            <a:off x="4845972" y="2342945"/>
            <a:ext cx="4146730" cy="3751804"/>
          </a:xfrm>
          <a:prstGeom prst="rect">
            <a:avLst/>
          </a:prstGeom>
          <a:noFill/>
        </p:spPr>
      </p:pic>
      <p:sp>
        <p:nvSpPr>
          <p:cNvPr id="3" name="TextBox 2"/>
          <p:cNvSpPr txBox="1"/>
          <p:nvPr/>
        </p:nvSpPr>
        <p:spPr>
          <a:xfrm>
            <a:off x="914400" y="304800"/>
            <a:ext cx="8166466" cy="3016210"/>
          </a:xfrm>
          <a:prstGeom prst="rect">
            <a:avLst/>
          </a:prstGeom>
          <a:noFill/>
        </p:spPr>
        <p:txBody>
          <a:bodyPr wrap="none" rtlCol="0">
            <a:spAutoFit/>
          </a:bodyPr>
          <a:lstStyle/>
          <a:p>
            <a:r>
              <a:rPr lang="en-US" sz="2400" b="1" dirty="0" smtClean="0">
                <a:solidFill>
                  <a:srgbClr val="3333FF"/>
                </a:solidFill>
              </a:rPr>
              <a:t>US Agency Programs</a:t>
            </a:r>
          </a:p>
          <a:p>
            <a:endParaRPr lang="en-US" sz="1400" dirty="0">
              <a:solidFill>
                <a:srgbClr val="3333FF"/>
              </a:solidFill>
            </a:endParaRPr>
          </a:p>
          <a:p>
            <a:r>
              <a:rPr lang="en-US" sz="2000" dirty="0" smtClean="0">
                <a:solidFill>
                  <a:srgbClr val="3333FF"/>
                </a:solidFill>
              </a:rPr>
              <a:t>Addressing RESEARCH NEEDS with SYSTEMATIC OBSERVATIONS	</a:t>
            </a:r>
          </a:p>
          <a:p>
            <a:r>
              <a:rPr lang="en-US" sz="2000" dirty="0" smtClean="0">
                <a:solidFill>
                  <a:srgbClr val="3333FF"/>
                </a:solidFill>
              </a:rPr>
              <a:t>	</a:t>
            </a:r>
            <a:r>
              <a:rPr lang="en-US" sz="2000" b="1" i="1" dirty="0" smtClean="0">
                <a:solidFill>
                  <a:srgbClr val="3333FF"/>
                </a:solidFill>
              </a:rPr>
              <a:t>2) of stratospheric ozone:</a:t>
            </a:r>
          </a:p>
          <a:p>
            <a:endParaRPr lang="en-US" sz="800" dirty="0"/>
          </a:p>
          <a:p>
            <a:r>
              <a:rPr lang="en-US" sz="2000" dirty="0" smtClean="0"/>
              <a:t>A) Dobson Ozone Spectrophotometer Cooperative Network (15 Instruments)</a:t>
            </a:r>
          </a:p>
          <a:p>
            <a:endParaRPr lang="en-US" sz="800" dirty="0"/>
          </a:p>
          <a:p>
            <a:r>
              <a:rPr lang="en-US" sz="2000" dirty="0" smtClean="0"/>
              <a:t>B) </a:t>
            </a:r>
            <a:r>
              <a:rPr lang="en-US" sz="2000" dirty="0" err="1" smtClean="0"/>
              <a:t>Ozonesonde</a:t>
            </a:r>
            <a:r>
              <a:rPr lang="en-US" sz="2000" dirty="0" smtClean="0"/>
              <a:t> Network </a:t>
            </a:r>
          </a:p>
          <a:p>
            <a:r>
              <a:rPr lang="en-US" sz="2000" dirty="0" smtClean="0"/>
              <a:t>     Ground-truth, Antarctic Ozone:</a:t>
            </a:r>
          </a:p>
          <a:p>
            <a:endParaRPr lang="en-US" dirty="0"/>
          </a:p>
          <a:p>
            <a:endParaRPr lang="en-US" dirty="0" smtClean="0"/>
          </a:p>
        </p:txBody>
      </p:sp>
      <p:sp>
        <p:nvSpPr>
          <p:cNvPr id="5" name="TextBox 4"/>
          <p:cNvSpPr txBox="1"/>
          <p:nvPr/>
        </p:nvSpPr>
        <p:spPr>
          <a:xfrm>
            <a:off x="7259191" y="3634071"/>
            <a:ext cx="1219200" cy="646331"/>
          </a:xfrm>
          <a:prstGeom prst="rect">
            <a:avLst/>
          </a:prstGeom>
          <a:noFill/>
        </p:spPr>
        <p:txBody>
          <a:bodyPr wrap="square" rtlCol="0">
            <a:spAutoFit/>
          </a:bodyPr>
          <a:lstStyle/>
          <a:p>
            <a:r>
              <a:rPr lang="en-US" dirty="0">
                <a:solidFill>
                  <a:prstClr val="black"/>
                </a:solidFill>
              </a:rPr>
              <a:t>Sept 29, 2013</a:t>
            </a:r>
          </a:p>
        </p:txBody>
      </p:sp>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122" y="2810279"/>
            <a:ext cx="4275174" cy="380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713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Autofit/>
          </a:bodyPr>
          <a:lstStyle/>
          <a:p>
            <a:r>
              <a:rPr lang="en-US" sz="3600" dirty="0" smtClean="0"/>
              <a:t>                Ozone </a:t>
            </a:r>
            <a:r>
              <a:rPr lang="en-US" sz="3600" dirty="0" err="1" smtClean="0"/>
              <a:t>sonde</a:t>
            </a:r>
            <a:r>
              <a:rPr lang="en-US" sz="3600" dirty="0" smtClean="0"/>
              <a:t> NASA SHADOZ</a:t>
            </a:r>
            <a:br>
              <a:rPr lang="en-US" sz="3600" dirty="0" smtClean="0"/>
            </a:br>
            <a:r>
              <a:rPr lang="en-US" sz="3600" dirty="0" smtClean="0"/>
              <a:t>                </a:t>
            </a:r>
            <a:r>
              <a:rPr lang="en-US" sz="2400" dirty="0" smtClean="0"/>
              <a:t>NOAA facilitates measurements </a:t>
            </a:r>
            <a:r>
              <a:rPr lang="en-US" sz="2400" u="sng" dirty="0" smtClean="0"/>
              <a:t>at 7 sites </a:t>
            </a:r>
            <a:endParaRPr lang="en-US" sz="2400" u="sng" dirty="0"/>
          </a:p>
        </p:txBody>
      </p:sp>
      <p:graphicFrame>
        <p:nvGraphicFramePr>
          <p:cNvPr id="5" name="Table 4"/>
          <p:cNvGraphicFramePr>
            <a:graphicFrameLocks noGrp="1"/>
          </p:cNvGraphicFramePr>
          <p:nvPr>
            <p:extLst>
              <p:ext uri="{D42A27DB-BD31-4B8C-83A1-F6EECF244321}">
                <p14:modId xmlns:p14="http://schemas.microsoft.com/office/powerpoint/2010/main" val="395066953"/>
              </p:ext>
            </p:extLst>
          </p:nvPr>
        </p:nvGraphicFramePr>
        <p:xfrm>
          <a:off x="3084286" y="7312768"/>
          <a:ext cx="6894285" cy="3618919"/>
        </p:xfrm>
        <a:graphic>
          <a:graphicData uri="http://schemas.openxmlformats.org/drawingml/2006/table">
            <a:tbl>
              <a:tblPr firstRow="1" bandRow="1">
                <a:tableStyleId>{5C22544A-7EE6-4342-B048-85BDC9FD1C3A}</a:tableStyleId>
              </a:tblPr>
              <a:tblGrid>
                <a:gridCol w="2298095"/>
                <a:gridCol w="2298095"/>
                <a:gridCol w="2298095"/>
              </a:tblGrid>
              <a:tr h="753799">
                <a:tc>
                  <a:txBody>
                    <a:bodyPr/>
                    <a:lstStyle/>
                    <a:p>
                      <a:pPr algn="ctr"/>
                      <a:r>
                        <a:rPr lang="en-US" b="1" dirty="0" smtClean="0"/>
                        <a:t>SITE</a:t>
                      </a:r>
                      <a:endParaRPr lang="en-US" dirty="0"/>
                    </a:p>
                  </a:txBody>
                  <a:tcPr/>
                </a:tc>
                <a:tc>
                  <a:txBody>
                    <a:bodyPr/>
                    <a:lstStyle/>
                    <a:p>
                      <a:r>
                        <a:rPr lang="en-US" dirty="0" err="1" smtClean="0"/>
                        <a:t>Sonde</a:t>
                      </a:r>
                      <a:r>
                        <a:rPr lang="en-US" dirty="0" smtClean="0"/>
                        <a:t>/year</a:t>
                      </a:r>
                      <a:endParaRPr lang="en-US" dirty="0"/>
                    </a:p>
                  </a:txBody>
                  <a:tcPr/>
                </a:tc>
                <a:tc>
                  <a:txBody>
                    <a:bodyPr/>
                    <a:lstStyle/>
                    <a:p>
                      <a:pPr algn="ctr"/>
                      <a:r>
                        <a:rPr lang="en-US" dirty="0" smtClean="0"/>
                        <a:t>Years </a:t>
                      </a:r>
                      <a:endParaRPr lang="en-US" dirty="0"/>
                    </a:p>
                  </a:txBody>
                  <a:tcPr/>
                </a:tc>
              </a:tr>
              <a:tr h="370840">
                <a:tc>
                  <a:txBody>
                    <a:bodyPr/>
                    <a:lstStyle/>
                    <a:p>
                      <a:pPr algn="ctr"/>
                      <a:r>
                        <a:rPr lang="en-US" dirty="0" smtClean="0"/>
                        <a:t>Suva, Fiji</a:t>
                      </a:r>
                      <a:endParaRPr lang="en-US" dirty="0"/>
                    </a:p>
                  </a:txBody>
                  <a:tcPr/>
                </a:tc>
                <a:tc>
                  <a:txBody>
                    <a:bodyPr/>
                    <a:lstStyle/>
                    <a:p>
                      <a:pPr algn="ctr"/>
                      <a:r>
                        <a:rPr lang="en-US" dirty="0" smtClean="0"/>
                        <a:t>26</a:t>
                      </a:r>
                      <a:endParaRPr lang="en-US" dirty="0"/>
                    </a:p>
                  </a:txBody>
                  <a:tcPr/>
                </a:tc>
                <a:tc>
                  <a:txBody>
                    <a:bodyPr/>
                    <a:lstStyle/>
                    <a:p>
                      <a:pPr algn="ctr"/>
                      <a:r>
                        <a:rPr lang="en-US" dirty="0" smtClean="0"/>
                        <a:t>1998</a:t>
                      </a:r>
                      <a:endParaRPr lang="en-US" dirty="0"/>
                    </a:p>
                  </a:txBody>
                  <a:tcPr/>
                </a:tc>
              </a:tr>
              <a:tr h="370840">
                <a:tc>
                  <a:txBody>
                    <a:bodyPr/>
                    <a:lstStyle/>
                    <a:p>
                      <a:pPr algn="ctr"/>
                      <a:r>
                        <a:rPr lang="en-US" dirty="0" smtClean="0"/>
                        <a:t>Pago</a:t>
                      </a:r>
                      <a:r>
                        <a:rPr lang="en-US" baseline="0" dirty="0" smtClean="0"/>
                        <a:t> Pago, American Samoa</a:t>
                      </a:r>
                      <a:endParaRPr lang="en-US" dirty="0"/>
                    </a:p>
                  </a:txBody>
                  <a:tcPr/>
                </a:tc>
                <a:tc>
                  <a:txBody>
                    <a:bodyPr/>
                    <a:lstStyle/>
                    <a:p>
                      <a:pPr algn="ctr"/>
                      <a:r>
                        <a:rPr lang="en-US" dirty="0" smtClean="0"/>
                        <a:t>26</a:t>
                      </a:r>
                      <a:endParaRPr lang="en-US" dirty="0"/>
                    </a:p>
                  </a:txBody>
                  <a:tcPr/>
                </a:tc>
                <a:tc>
                  <a:txBody>
                    <a:bodyPr/>
                    <a:lstStyle/>
                    <a:p>
                      <a:pPr algn="ctr"/>
                      <a:r>
                        <a:rPr lang="en-US" dirty="0" smtClean="0"/>
                        <a:t>1998-</a:t>
                      </a:r>
                      <a:endParaRPr lang="en-US" dirty="0"/>
                    </a:p>
                  </a:txBody>
                  <a:tcPr/>
                </a:tc>
              </a:tr>
              <a:tr h="370840">
                <a:tc>
                  <a:txBody>
                    <a:bodyPr/>
                    <a:lstStyle/>
                    <a:p>
                      <a:pPr algn="ctr"/>
                      <a:r>
                        <a:rPr lang="en-US" dirty="0" smtClean="0"/>
                        <a:t>Hilo,</a:t>
                      </a:r>
                      <a:r>
                        <a:rPr lang="en-US" baseline="0" dirty="0" smtClean="0"/>
                        <a:t> Hawaii</a:t>
                      </a:r>
                      <a:endParaRPr lang="en-US" dirty="0"/>
                    </a:p>
                  </a:txBody>
                  <a:tcPr/>
                </a:tc>
                <a:tc>
                  <a:txBody>
                    <a:bodyPr/>
                    <a:lstStyle/>
                    <a:p>
                      <a:pPr algn="ctr"/>
                      <a:r>
                        <a:rPr lang="en-US" dirty="0" smtClean="0"/>
                        <a:t>26</a:t>
                      </a:r>
                      <a:endParaRPr lang="en-US" dirty="0"/>
                    </a:p>
                  </a:txBody>
                  <a:tcPr/>
                </a:tc>
                <a:tc>
                  <a:txBody>
                    <a:bodyPr/>
                    <a:lstStyle/>
                    <a:p>
                      <a:pPr algn="ctr"/>
                      <a:r>
                        <a:rPr lang="en-US" dirty="0" smtClean="0"/>
                        <a:t>1998-</a:t>
                      </a:r>
                      <a:endParaRPr lang="en-US" dirty="0"/>
                    </a:p>
                  </a:txBody>
                  <a:tcPr/>
                </a:tc>
              </a:tr>
              <a:tr h="370840">
                <a:tc>
                  <a:txBody>
                    <a:bodyPr/>
                    <a:lstStyle/>
                    <a:p>
                      <a:pPr algn="ctr"/>
                      <a:r>
                        <a:rPr lang="en-US" dirty="0" smtClean="0"/>
                        <a:t>San Cristobal, Ecuador</a:t>
                      </a:r>
                      <a:endParaRPr lang="en-US" dirty="0"/>
                    </a:p>
                  </a:txBody>
                  <a:tcPr/>
                </a:tc>
                <a:tc>
                  <a:txBody>
                    <a:bodyPr/>
                    <a:lstStyle/>
                    <a:p>
                      <a:pPr algn="ctr"/>
                      <a:r>
                        <a:rPr lang="en-US" dirty="0" smtClean="0"/>
                        <a:t>26</a:t>
                      </a:r>
                      <a:endParaRPr lang="en-US" dirty="0"/>
                    </a:p>
                  </a:txBody>
                  <a:tcPr/>
                </a:tc>
                <a:tc>
                  <a:txBody>
                    <a:bodyPr/>
                    <a:lstStyle/>
                    <a:p>
                      <a:pPr algn="ctr"/>
                      <a:r>
                        <a:rPr lang="en-US" dirty="0" smtClean="0"/>
                        <a:t>1998-2008,</a:t>
                      </a:r>
                      <a:r>
                        <a:rPr lang="en-US" baseline="0" dirty="0" smtClean="0"/>
                        <a:t> 2012-</a:t>
                      </a:r>
                      <a:endParaRPr lang="en-US" dirty="0"/>
                    </a:p>
                  </a:txBody>
                  <a:tcPr/>
                </a:tc>
              </a:tr>
              <a:tr h="370840">
                <a:tc>
                  <a:txBody>
                    <a:bodyPr/>
                    <a:lstStyle/>
                    <a:p>
                      <a:pPr algn="ctr"/>
                      <a:r>
                        <a:rPr lang="en-US" dirty="0" smtClean="0"/>
                        <a:t>La Reunion Island</a:t>
                      </a:r>
                      <a:endParaRPr lang="en-US" dirty="0"/>
                    </a:p>
                  </a:txBody>
                  <a:tcPr/>
                </a:tc>
                <a:tc>
                  <a:txBody>
                    <a:bodyPr/>
                    <a:lstStyle/>
                    <a:p>
                      <a:pPr algn="ctr"/>
                      <a:r>
                        <a:rPr lang="en-US" dirty="0" smtClean="0"/>
                        <a:t>26</a:t>
                      </a:r>
                      <a:endParaRPr lang="en-US" dirty="0"/>
                    </a:p>
                  </a:txBody>
                  <a:tcPr/>
                </a:tc>
                <a:tc>
                  <a:txBody>
                    <a:bodyPr/>
                    <a:lstStyle/>
                    <a:p>
                      <a:pPr algn="ctr"/>
                      <a:r>
                        <a:rPr lang="en-US" dirty="0" smtClean="0"/>
                        <a:t>1998-</a:t>
                      </a:r>
                      <a:endParaRPr lang="en-US" dirty="0"/>
                    </a:p>
                  </a:txBody>
                  <a:tcPr/>
                </a:tc>
              </a:tr>
              <a:tr h="370840">
                <a:tc>
                  <a:txBody>
                    <a:bodyPr/>
                    <a:lstStyle/>
                    <a:p>
                      <a:pPr algn="ctr"/>
                      <a:r>
                        <a:rPr lang="en-US" dirty="0" smtClean="0"/>
                        <a:t>Na Hoi, Vietnam</a:t>
                      </a:r>
                      <a:endParaRPr lang="en-US" dirty="0"/>
                    </a:p>
                  </a:txBody>
                  <a:tcPr/>
                </a:tc>
                <a:tc>
                  <a:txBody>
                    <a:bodyPr/>
                    <a:lstStyle/>
                    <a:p>
                      <a:pPr algn="ctr"/>
                      <a:r>
                        <a:rPr lang="en-US" dirty="0" smtClean="0"/>
                        <a:t>26</a:t>
                      </a:r>
                      <a:endParaRPr lang="en-US" dirty="0"/>
                    </a:p>
                  </a:txBody>
                  <a:tcPr/>
                </a:tc>
                <a:tc>
                  <a:txBody>
                    <a:bodyPr/>
                    <a:lstStyle/>
                    <a:p>
                      <a:pPr algn="ctr"/>
                      <a:r>
                        <a:rPr lang="en-US" dirty="0" smtClean="0"/>
                        <a:t>2004-</a:t>
                      </a:r>
                      <a:endParaRPr lang="en-US" dirty="0"/>
                    </a:p>
                  </a:txBody>
                  <a:tcPr/>
                </a:tc>
              </a:tr>
              <a:tr h="370840">
                <a:tc>
                  <a:txBody>
                    <a:bodyPr/>
                    <a:lstStyle/>
                    <a:p>
                      <a:pPr algn="ctr"/>
                      <a:r>
                        <a:rPr lang="en-US" dirty="0" err="1" smtClean="0"/>
                        <a:t>Watukosek</a:t>
                      </a:r>
                      <a:r>
                        <a:rPr lang="en-US" dirty="0" smtClean="0"/>
                        <a:t>, Indonesia</a:t>
                      </a:r>
                      <a:endParaRPr lang="en-US" dirty="0"/>
                    </a:p>
                  </a:txBody>
                  <a:tcPr/>
                </a:tc>
                <a:tc>
                  <a:txBody>
                    <a:bodyPr/>
                    <a:lstStyle/>
                    <a:p>
                      <a:pPr algn="ctr"/>
                      <a:r>
                        <a:rPr lang="en-US" dirty="0" smtClean="0"/>
                        <a:t>26</a:t>
                      </a:r>
                      <a:endParaRPr lang="en-US" dirty="0"/>
                    </a:p>
                  </a:txBody>
                  <a:tcPr/>
                </a:tc>
                <a:tc>
                  <a:txBody>
                    <a:bodyPr/>
                    <a:lstStyle/>
                    <a:p>
                      <a:pPr algn="ctr"/>
                      <a:r>
                        <a:rPr lang="en-US" dirty="0" smtClean="0"/>
                        <a:t>1998-</a:t>
                      </a:r>
                      <a:endParaRPr lang="en-US" dirty="0"/>
                    </a:p>
                  </a:txBody>
                  <a:tcPr/>
                </a:tc>
              </a:tr>
            </a:tbl>
          </a:graphicData>
        </a:graphic>
      </p:graphicFrame>
      <p:sp>
        <p:nvSpPr>
          <p:cNvPr id="8" name="Rectangle 7"/>
          <p:cNvSpPr/>
          <p:nvPr/>
        </p:nvSpPr>
        <p:spPr>
          <a:xfrm>
            <a:off x="5704114" y="6474154"/>
            <a:ext cx="3341107" cy="369332"/>
          </a:xfrm>
          <a:prstGeom prst="rect">
            <a:avLst/>
          </a:prstGeom>
        </p:spPr>
        <p:txBody>
          <a:bodyPr wrap="none">
            <a:spAutoFit/>
          </a:bodyPr>
          <a:lstStyle/>
          <a:p>
            <a:r>
              <a:rPr lang="en-US" dirty="0" smtClean="0"/>
              <a:t>http://croc.gsfc.nasa.gov/shadoz/</a:t>
            </a:r>
            <a:endParaRPr lang="en-US" dirty="0"/>
          </a:p>
        </p:txBody>
      </p:sp>
      <p:pic>
        <p:nvPicPr>
          <p:cNvPr id="21509" name="Picture 5" descr="button"/>
          <p:cNvPicPr>
            <a:picLocks noChangeAspect="1" noChangeArrowheads="1"/>
          </p:cNvPicPr>
          <p:nvPr/>
        </p:nvPicPr>
        <p:blipFill>
          <a:blip r:embed="rId3" cstate="print"/>
          <a:srcRect/>
          <a:stretch>
            <a:fillRect/>
          </a:stretch>
        </p:blipFill>
        <p:spPr bwMode="auto">
          <a:xfrm>
            <a:off x="152400" y="304800"/>
            <a:ext cx="1825752" cy="731520"/>
          </a:xfrm>
          <a:prstGeom prst="rect">
            <a:avLst/>
          </a:prstGeom>
          <a:noFill/>
        </p:spPr>
      </p:pic>
      <p:pic>
        <p:nvPicPr>
          <p:cNvPr id="21511" name="Picture 7" descr="SHADOZ map"/>
          <p:cNvPicPr>
            <a:picLocks noChangeAspect="1" noChangeArrowheads="1"/>
          </p:cNvPicPr>
          <p:nvPr/>
        </p:nvPicPr>
        <p:blipFill>
          <a:blip r:embed="rId4" cstate="print"/>
          <a:srcRect/>
          <a:stretch>
            <a:fillRect/>
          </a:stretch>
        </p:blipFill>
        <p:spPr bwMode="auto">
          <a:xfrm>
            <a:off x="217719" y="1640109"/>
            <a:ext cx="8737348" cy="3826958"/>
          </a:xfrm>
          <a:prstGeom prst="rect">
            <a:avLst/>
          </a:prstGeom>
          <a:noFill/>
        </p:spPr>
      </p:pic>
      <p:grpSp>
        <p:nvGrpSpPr>
          <p:cNvPr id="4" name="Group 3"/>
          <p:cNvGrpSpPr/>
          <p:nvPr/>
        </p:nvGrpSpPr>
        <p:grpSpPr>
          <a:xfrm>
            <a:off x="290326" y="2923918"/>
            <a:ext cx="8738810" cy="1764184"/>
            <a:chOff x="595726" y="2379114"/>
            <a:chExt cx="8374054" cy="1614772"/>
          </a:xfrm>
        </p:grpSpPr>
        <p:sp>
          <p:nvSpPr>
            <p:cNvPr id="3" name="Oval 2"/>
            <p:cNvSpPr/>
            <p:nvPr/>
          </p:nvSpPr>
          <p:spPr>
            <a:xfrm>
              <a:off x="6809593" y="2379114"/>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692599" y="3514915"/>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969250" y="3160543"/>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442021" y="2976658"/>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95726" y="3302000"/>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21691" y="2431143"/>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8418237" y="3439883"/>
              <a:ext cx="551543" cy="478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6136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Autofit/>
          </a:bodyPr>
          <a:lstStyle/>
          <a:p>
            <a:r>
              <a:rPr lang="en-US" sz="3600" dirty="0" smtClean="0"/>
              <a:t>                Ozone </a:t>
            </a:r>
            <a:r>
              <a:rPr lang="en-US" sz="3600" dirty="0" err="1" smtClean="0"/>
              <a:t>sonde</a:t>
            </a:r>
            <a:r>
              <a:rPr lang="en-US" sz="3600" dirty="0" smtClean="0"/>
              <a:t> NASA SHADOZ</a:t>
            </a:r>
            <a:br>
              <a:rPr lang="en-US" sz="3600" dirty="0" smtClean="0"/>
            </a:br>
            <a:r>
              <a:rPr lang="en-US" sz="3600" dirty="0" smtClean="0"/>
              <a:t>                </a:t>
            </a:r>
            <a:r>
              <a:rPr lang="en-US" sz="2400" dirty="0" smtClean="0"/>
              <a:t>NOAA facilitates measurements </a:t>
            </a:r>
            <a:r>
              <a:rPr lang="en-US" sz="2400" u="sng" dirty="0" smtClean="0"/>
              <a:t>at 7 sites</a:t>
            </a:r>
            <a:r>
              <a:rPr lang="en-US" sz="2400" dirty="0" smtClean="0"/>
              <a:t> </a:t>
            </a:r>
            <a:endParaRPr lang="en-US" sz="2400" dirty="0"/>
          </a:p>
        </p:txBody>
      </p:sp>
      <p:sp>
        <p:nvSpPr>
          <p:cNvPr id="8" name="Rectangle 7"/>
          <p:cNvSpPr/>
          <p:nvPr/>
        </p:nvSpPr>
        <p:spPr>
          <a:xfrm rot="16200000">
            <a:off x="7288781" y="4857595"/>
            <a:ext cx="3341107" cy="369332"/>
          </a:xfrm>
          <a:prstGeom prst="rect">
            <a:avLst/>
          </a:prstGeom>
        </p:spPr>
        <p:txBody>
          <a:bodyPr wrap="none">
            <a:spAutoFit/>
          </a:bodyPr>
          <a:lstStyle/>
          <a:p>
            <a:r>
              <a:rPr lang="en-US" dirty="0" smtClean="0"/>
              <a:t>http://croc.gsfc.nasa.gov/shadoz/</a:t>
            </a:r>
            <a:endParaRPr lang="en-US" dirty="0"/>
          </a:p>
        </p:txBody>
      </p:sp>
      <p:pic>
        <p:nvPicPr>
          <p:cNvPr id="21509" name="Picture 5" descr="button"/>
          <p:cNvPicPr>
            <a:picLocks noChangeAspect="1" noChangeArrowheads="1"/>
          </p:cNvPicPr>
          <p:nvPr/>
        </p:nvPicPr>
        <p:blipFill>
          <a:blip r:embed="rId3" cstate="print"/>
          <a:srcRect/>
          <a:stretch>
            <a:fillRect/>
          </a:stretch>
        </p:blipFill>
        <p:spPr bwMode="auto">
          <a:xfrm>
            <a:off x="152400" y="304800"/>
            <a:ext cx="1825752" cy="731520"/>
          </a:xfrm>
          <a:prstGeom prst="rect">
            <a:avLst/>
          </a:prstGeom>
          <a:noFill/>
        </p:spPr>
      </p:pic>
      <p:pic>
        <p:nvPicPr>
          <p:cNvPr id="21507" name="Picture 3"/>
          <p:cNvPicPr>
            <a:picLocks noChangeAspect="1" noChangeArrowheads="1"/>
          </p:cNvPicPr>
          <p:nvPr/>
        </p:nvPicPr>
        <p:blipFill>
          <a:blip r:embed="rId4" cstate="print"/>
          <a:srcRect/>
          <a:stretch>
            <a:fillRect/>
          </a:stretch>
        </p:blipFill>
        <p:spPr bwMode="auto">
          <a:xfrm>
            <a:off x="1065276" y="1378858"/>
            <a:ext cx="6792111" cy="4727593"/>
          </a:xfrm>
          <a:prstGeom prst="rect">
            <a:avLst/>
          </a:prstGeom>
          <a:noFill/>
          <a:ln w="9525">
            <a:noFill/>
            <a:miter lim="800000"/>
            <a:headEnd/>
            <a:tailEnd/>
          </a:ln>
        </p:spPr>
      </p:pic>
      <p:sp>
        <p:nvSpPr>
          <p:cNvPr id="6" name="TextBox 5"/>
          <p:cNvSpPr txBox="1"/>
          <p:nvPr/>
        </p:nvSpPr>
        <p:spPr>
          <a:xfrm>
            <a:off x="2133604" y="1465947"/>
            <a:ext cx="4619854" cy="369332"/>
          </a:xfrm>
          <a:prstGeom prst="rect">
            <a:avLst/>
          </a:prstGeom>
          <a:solidFill>
            <a:schemeClr val="bg1"/>
          </a:solidFill>
        </p:spPr>
        <p:txBody>
          <a:bodyPr wrap="none" rtlCol="0">
            <a:spAutoFit/>
          </a:bodyPr>
          <a:lstStyle/>
          <a:p>
            <a:r>
              <a:rPr lang="en-US" dirty="0" smtClean="0"/>
              <a:t>Ozone Mixing Ratio over San Cristobal, Ecuador</a:t>
            </a:r>
            <a:endParaRPr lang="en-US" dirty="0"/>
          </a:p>
        </p:txBody>
      </p:sp>
      <p:sp>
        <p:nvSpPr>
          <p:cNvPr id="7" name="TextBox 6"/>
          <p:cNvSpPr txBox="1"/>
          <p:nvPr/>
        </p:nvSpPr>
        <p:spPr>
          <a:xfrm>
            <a:off x="899899" y="6139546"/>
            <a:ext cx="7714035" cy="461665"/>
          </a:xfrm>
          <a:prstGeom prst="rect">
            <a:avLst/>
          </a:prstGeom>
          <a:noFill/>
        </p:spPr>
        <p:txBody>
          <a:bodyPr wrap="none" rtlCol="0">
            <a:spAutoFit/>
          </a:bodyPr>
          <a:lstStyle/>
          <a:p>
            <a:r>
              <a:rPr lang="en-US" sz="2400" dirty="0" smtClean="0"/>
              <a:t>A site visit is planned by NOAA personnel to Ecuador in 2014</a:t>
            </a:r>
            <a:endParaRPr lang="en-US" sz="2400" dirty="0"/>
          </a:p>
        </p:txBody>
      </p:sp>
    </p:spTree>
    <p:extLst>
      <p:ext uri="{BB962C8B-B14F-4D97-AF65-F5344CB8AC3E}">
        <p14:creationId xmlns:p14="http://schemas.microsoft.com/office/powerpoint/2010/main" val="565171622"/>
      </p:ext>
    </p:extLst>
  </p:cSld>
  <p:clrMapOvr>
    <a:masterClrMapping/>
  </p:clrMapOvr>
  <p:timing>
    <p:tnLst>
      <p:par>
        <p:cTn id="1" dur="indefinite" restart="never" nodeType="tmRoot"/>
      </p:par>
    </p:tnLst>
  </p:timing>
</p:sld>
</file>

<file path=ppt/theme/_rels/them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Office Them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Breez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1C233B983B2EE4A93284E3EBD2C2B97" ma:contentTypeVersion="" ma:contentTypeDescription="Create a new document." ma:contentTypeScope="" ma:versionID="ec4442fa2502e68fa2547973b9265348">
  <xsd:schema xmlns:xsd="http://www.w3.org/2001/XMLSchema" xmlns:xs="http://www.w3.org/2001/XMLSchema" xmlns:p="http://schemas.microsoft.com/office/2006/metadata/properties" xmlns:ns2="E0431080-F408-4E9A-9A74-0BFDAADAAB79" targetNamespace="http://schemas.microsoft.com/office/2006/metadata/properties" ma:root="true" ma:fieldsID="1f008a9bb781e21eedf32ec8030b7618" ns2:_="">
    <xsd:import namespace="E0431080-F408-4E9A-9A74-0BFDAADAAB79"/>
    <xsd:element name="properties">
      <xsd:complexType>
        <xsd:sequence>
          <xsd:element name="documentManagement">
            <xsd:complexType>
              <xsd:all>
                <xsd:element ref="ns2:Document_x0020_Symbol"/>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431080-F408-4E9A-9A74-0BFDAADAAB79" elementFormDefault="qualified">
    <xsd:import namespace="http://schemas.microsoft.com/office/2006/documentManagement/types"/>
    <xsd:import namespace="http://schemas.microsoft.com/office/infopath/2007/PartnerControls"/>
    <xsd:element name="Document_x0020_Symbol" ma:index="8" ma:displayName="Document Symbol" ma:internalName="Document_x0020_Symbol">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Document_x0020_Symbol xmlns="E0431080-F408-4E9A-9A74-0BFDAADAAB79">*</Document_x0020_Symbol>
  </documentManagement>
</p:properties>
</file>

<file path=customXml/itemProps1.xml><?xml version="1.0" encoding="utf-8"?>
<ds:datastoreItem xmlns:ds="http://schemas.openxmlformats.org/officeDocument/2006/customXml" ds:itemID="{C4E9499B-54E2-4ABA-ADC2-AB85A560EED2}"/>
</file>

<file path=customXml/itemProps2.xml><?xml version="1.0" encoding="utf-8"?>
<ds:datastoreItem xmlns:ds="http://schemas.openxmlformats.org/officeDocument/2006/customXml" ds:itemID="{2A43ECBC-AFAA-4209-9B70-5ED781FF72CB}"/>
</file>

<file path=customXml/itemProps3.xml><?xml version="1.0" encoding="utf-8"?>
<ds:datastoreItem xmlns:ds="http://schemas.openxmlformats.org/officeDocument/2006/customXml" ds:itemID="{D211B6BE-D082-4F8D-9DD2-E7716D48A30F}"/>
</file>

<file path=docProps/app.xml><?xml version="1.0" encoding="utf-8"?>
<Properties xmlns="http://schemas.openxmlformats.org/officeDocument/2006/extended-properties" xmlns:vt="http://schemas.openxmlformats.org/officeDocument/2006/docPropsVTypes">
  <TotalTime>1550</TotalTime>
  <Words>1600</Words>
  <Application>Microsoft Office PowerPoint</Application>
  <PresentationFormat>On-screen Show (4:3)</PresentationFormat>
  <Paragraphs>307</Paragraphs>
  <Slides>28</Slides>
  <Notes>13</Notes>
  <HiddenSlides>0</HiddenSlides>
  <MMClips>0</MMClips>
  <ScaleCrop>false</ScaleCrop>
  <HeadingPairs>
    <vt:vector size="4" baseType="variant">
      <vt:variant>
        <vt:lpstr>Theme</vt:lpstr>
      </vt:variant>
      <vt:variant>
        <vt:i4>11</vt:i4>
      </vt:variant>
      <vt:variant>
        <vt:lpstr>Slide Titles</vt:lpstr>
      </vt:variant>
      <vt:variant>
        <vt:i4>28</vt:i4>
      </vt:variant>
    </vt:vector>
  </HeadingPairs>
  <TitlesOfParts>
    <vt:vector size="39" baseType="lpstr">
      <vt:lpstr>Office Theme</vt:lpstr>
      <vt:lpstr>Default Design</vt:lpstr>
      <vt:lpstr>3_Office Theme</vt:lpstr>
      <vt:lpstr>1_Office Theme</vt:lpstr>
      <vt:lpstr>2_Office Theme</vt:lpstr>
      <vt:lpstr>4_Office Theme</vt:lpstr>
      <vt:lpstr>1_Default Design</vt:lpstr>
      <vt:lpstr>Median</vt:lpstr>
      <vt:lpstr>Breeze</vt:lpstr>
      <vt:lpstr>6_Office Theme</vt:lpstr>
      <vt:lpstr>5_Office Theme</vt:lpstr>
      <vt:lpstr>United States of America National Report on Surface-Based Ozone Research</vt:lpstr>
      <vt:lpstr>PowerPoint Presentation</vt:lpstr>
      <vt:lpstr>PowerPoint Presentation</vt:lpstr>
      <vt:lpstr>PowerPoint Presentation</vt:lpstr>
      <vt:lpstr>PowerPoint Presentation</vt:lpstr>
      <vt:lpstr>PowerPoint Presentation</vt:lpstr>
      <vt:lpstr>PowerPoint Presentation</vt:lpstr>
      <vt:lpstr>                Ozone sonde NASA SHADOZ                 NOAA facilitates measurements at 7 sites </vt:lpstr>
      <vt:lpstr>                Ozone sonde NASA SHADOZ                 NOAA facilitates measurements at 7 sites </vt:lpstr>
      <vt:lpstr>PowerPoint Presentation</vt:lpstr>
      <vt:lpstr>PowerPoint Presentation</vt:lpstr>
      <vt:lpstr>PowerPoint Presentation</vt:lpstr>
      <vt:lpstr>SEAC4RS North America</vt:lpstr>
      <vt:lpstr>SEAC4RS Overall Goals</vt:lpstr>
      <vt:lpstr>SEAC4RS Experimental Approach</vt:lpstr>
      <vt:lpstr>SEAC4RS Flight Summary</vt:lpstr>
      <vt:lpstr>PowerPoint Presentation</vt:lpstr>
      <vt:lpstr>Airborne Studies in the Tropics  Field measurements in Jan/Feb 2014</vt:lpstr>
      <vt:lpstr>PowerPoint Presentation</vt:lpstr>
      <vt:lpstr>PowerPoint Presentation</vt:lpstr>
      <vt:lpstr>PowerPoint Presentation</vt:lpstr>
      <vt:lpstr>PowerPoint Presentation</vt:lpstr>
      <vt:lpstr>PowerPoint Presentation</vt:lpstr>
      <vt:lpstr>Coordinating the Aircraft </vt:lpstr>
      <vt:lpstr>PowerPoint Presentation</vt:lpstr>
      <vt:lpstr>ATTREX/CONTRAST/CAST Summary</vt:lpstr>
      <vt:lpstr>PowerPoint Presentation</vt:lpstr>
      <vt:lpstr>Thank you for your time and attention.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Activities associated with 8th ORM recommendations: USA</dc:title>
  <dc:creator>Steve Montzka</dc:creator>
  <cp:lastModifiedBy>Steve Montzka</cp:lastModifiedBy>
  <cp:revision>153</cp:revision>
  <dcterms:created xsi:type="dcterms:W3CDTF">2014-04-25T00:56:21Z</dcterms:created>
  <dcterms:modified xsi:type="dcterms:W3CDTF">2014-05-15T07:40:02Z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0x010100A1C233B983B2EE4A93284E3EBD2C2B97</vt:lpwstr>
  </property>
</Properties>
</file>