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wmf" ContentType="image/x-wmf"/>
  <Default Extension="rels" ContentType="application/vnd.openxmlformats-package.relationshi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Default Extension="emf" ContentType="image/x-emf"/>
  <Default Extension="jpeg" ContentType="image/jpeg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34" r:id="rId2"/>
  </p:sldMasterIdLst>
  <p:notesMasterIdLst>
    <p:notesMasterId r:id="rId30"/>
  </p:notesMasterIdLst>
  <p:handoutMasterIdLst>
    <p:handoutMasterId r:id="rId31"/>
  </p:handoutMasterIdLst>
  <p:sldIdLst>
    <p:sldId id="262" r:id="rId3"/>
    <p:sldId id="257" r:id="rId4"/>
    <p:sldId id="298" r:id="rId5"/>
    <p:sldId id="267" r:id="rId6"/>
    <p:sldId id="288" r:id="rId7"/>
    <p:sldId id="278" r:id="rId8"/>
    <p:sldId id="271" r:id="rId9"/>
    <p:sldId id="279" r:id="rId10"/>
    <p:sldId id="300" r:id="rId11"/>
    <p:sldId id="296" r:id="rId12"/>
    <p:sldId id="283" r:id="rId13"/>
    <p:sldId id="285" r:id="rId14"/>
    <p:sldId id="265" r:id="rId15"/>
    <p:sldId id="287" r:id="rId16"/>
    <p:sldId id="301" r:id="rId17"/>
    <p:sldId id="275" r:id="rId18"/>
    <p:sldId id="289" r:id="rId19"/>
    <p:sldId id="291" r:id="rId20"/>
    <p:sldId id="290" r:id="rId21"/>
    <p:sldId id="302" r:id="rId22"/>
    <p:sldId id="294" r:id="rId23"/>
    <p:sldId id="295" r:id="rId24"/>
    <p:sldId id="292" r:id="rId25"/>
    <p:sldId id="303" r:id="rId26"/>
    <p:sldId id="259" r:id="rId27"/>
    <p:sldId id="304" r:id="rId28"/>
    <p:sldId id="258" r:id="rId29"/>
  </p:sldIdLst>
  <p:sldSz cx="9144000" cy="6858000" type="screen4x3"/>
  <p:notesSz cx="6858000" cy="9144000"/>
  <p:defaultTextStyle>
    <a:defPPr>
      <a:defRPr lang="en-A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0E7D60"/>
    <a:srgbClr val="666666"/>
    <a:srgbClr val="0E5F7E"/>
    <a:srgbClr val="0095C1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4" autoAdjust="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7506CFC7-8EE2-4E5A-9AC8-32FFB312D525}" type="datetime1">
              <a:rPr lang="en-AU"/>
              <a:pPr>
                <a:defRPr/>
              </a:pPr>
              <a:t>14/05/2014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8D4DD7AE-C046-4B47-9797-8F022D87BD1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2646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B87AFC45-984F-4CE3-9A89-6F0243615CED}" type="datetime1">
              <a:rPr lang="en-AU"/>
              <a:pPr>
                <a:defRPr/>
              </a:pPr>
              <a:t>14/05/2014</a:t>
            </a:fld>
            <a:endParaRPr lang="en-AU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9B364C94-05EF-4E0E-B640-BB90CB973C7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30009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Mostly ocean, Australia</a:t>
            </a:r>
            <a:r>
              <a:rPr lang="en-AU" baseline="0" dirty="0" smtClean="0"/>
              <a:t> and New Zealand are not very densely populated, Indonesia and Singapore are though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4C94-05EF-4E0E-B640-BB90CB973C71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7736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Many of these are operated</a:t>
            </a:r>
            <a:r>
              <a:rPr lang="en-AU" baseline="0" dirty="0" smtClean="0"/>
              <a:t> by NOAA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4C94-05EF-4E0E-B640-BB90CB973C71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6653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4C94-05EF-4E0E-B640-BB90CB973C71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6594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WOUDC seems not to be quite right, there</a:t>
            </a:r>
            <a:r>
              <a:rPr lang="en-AU" baseline="0" dirty="0" smtClean="0"/>
              <a:t> are two Brewers operating now, there are some others in Australia  that are not reporting to WOUDC at present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4C94-05EF-4E0E-B640-BB90CB973C71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6467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Blue</a:t>
            </a:r>
            <a:r>
              <a:rPr lang="en-AU" baseline="0" dirty="0" smtClean="0"/>
              <a:t> are SHADOZ, one </a:t>
            </a:r>
            <a:r>
              <a:rPr lang="en-AU" baseline="0" dirty="0" err="1" smtClean="0"/>
              <a:t>ozonesonde</a:t>
            </a:r>
            <a:r>
              <a:rPr lang="en-AU" baseline="0" dirty="0" smtClean="0"/>
              <a:t> station per 10 degrees of latitude!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364C94-05EF-4E0E-B640-BB90CB973C71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3220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465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Placeholder 1"/>
          <p:cNvSpPr>
            <a:spLocks noGrp="1"/>
          </p:cNvSpPr>
          <p:nvPr>
            <p:ph type="ctrTitle"/>
          </p:nvPr>
        </p:nvSpPr>
        <p:spPr>
          <a:xfrm>
            <a:off x="614363" y="1539875"/>
            <a:ext cx="7916862" cy="719138"/>
          </a:xfrm>
        </p:spPr>
        <p:txBody>
          <a:bodyPr/>
          <a:lstStyle>
            <a:lvl1pPr algn="l">
              <a:defRPr smtClean="0"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smtClean="0"/>
          </a:p>
        </p:txBody>
      </p:sp>
      <p:sp>
        <p:nvSpPr>
          <p:cNvPr id="18435" name="Text Placeholder 2"/>
          <p:cNvSpPr>
            <a:spLocks noGrp="1"/>
          </p:cNvSpPr>
          <p:nvPr>
            <p:ph type="subTitle" idx="1"/>
          </p:nvPr>
        </p:nvSpPr>
        <p:spPr>
          <a:xfrm>
            <a:off x="614363" y="2312988"/>
            <a:ext cx="7916862" cy="719137"/>
          </a:xfrm>
        </p:spPr>
        <p:txBody>
          <a:bodyPr/>
          <a:lstStyle>
            <a:lvl1pPr marL="0" indent="0">
              <a:buFontTx/>
              <a:buNone/>
              <a:defRPr sz="1800" smtClean="0">
                <a:latin typeface="Arial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smtClean="0"/>
          </a:p>
        </p:txBody>
      </p:sp>
    </p:spTree>
    <p:extLst>
      <p:ext uri="{BB962C8B-B14F-4D97-AF65-F5344CB8AC3E}">
        <p14:creationId xmlns:p14="http://schemas.microsoft.com/office/powerpoint/2010/main" val="194643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37355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75668"/>
            <a:ext cx="2057400" cy="41504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75668"/>
            <a:ext cx="6019800" cy="4150495"/>
          </a:xfrm>
        </p:spPr>
        <p:txBody>
          <a:bodyPr vert="eaVert"/>
          <a:lstStyle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8111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2609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956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0705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000" y="1600200"/>
            <a:ext cx="4241800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3388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74609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667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5024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241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4098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5910" y="274638"/>
            <a:ext cx="6530890" cy="1143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None/>
              <a:defRPr/>
            </a:lvl1pPr>
            <a:lvl2pPr>
              <a:buFont typeface="Arial"/>
              <a:buChar char="•"/>
              <a:defRPr/>
            </a:lvl2pPr>
            <a:lvl3pPr>
              <a:buFont typeface="Lucida Grande"/>
              <a:buChar char="−"/>
              <a:defRPr/>
            </a:lvl3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69920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8685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9774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274638"/>
            <a:ext cx="2159000" cy="6364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" y="274638"/>
            <a:ext cx="6326188" cy="6364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791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569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75668"/>
            <a:ext cx="4038600" cy="415049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59371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75668"/>
            <a:ext cx="4040188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15429"/>
            <a:ext cx="4040188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75668"/>
            <a:ext cx="4041775" cy="321439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0E5F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15429"/>
            <a:ext cx="4041775" cy="351073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59137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3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059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96880"/>
            <a:ext cx="5111750" cy="42292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buNone/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96880"/>
            <a:ext cx="3008313" cy="42292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1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967829"/>
            <a:ext cx="5486400" cy="339950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7709"/>
            <a:ext cx="5486400" cy="80486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55825" y="274638"/>
            <a:ext cx="65309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13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9144000" cy="14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20875" y="274638"/>
            <a:ext cx="69945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4000" y="1968500"/>
            <a:ext cx="8637588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</p:txBody>
      </p:sp>
      <p:pic>
        <p:nvPicPr>
          <p:cNvPr id="1029" name="Picture 7" descr="logo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9738"/>
            <a:ext cx="13462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0E5F7E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  <a:ea typeface="ＭＳ Ｐゴシック" charset="-128"/>
          <a:cs typeface="Arial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>
          <a:solidFill>
            <a:srgbClr val="01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t" hangingPunct="1">
        <a:spcBef>
          <a:spcPct val="30000"/>
        </a:spcBef>
        <a:spcAft>
          <a:spcPct val="30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1pPr>
      <a:lvl2pPr marL="742950" indent="-285750" algn="l" rtl="0" eaLnBrk="1" fontAlgn="t" hangingPunct="1">
        <a:spcBef>
          <a:spcPct val="15000"/>
        </a:spcBef>
        <a:spcAft>
          <a:spcPct val="15000"/>
        </a:spcAft>
        <a:buFont typeface="Arial" charset="0"/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1" fontAlgn="t" hangingPunct="1">
        <a:spcBef>
          <a:spcPct val="15000"/>
        </a:spcBef>
        <a:spcAft>
          <a:spcPct val="15000"/>
        </a:spcAft>
        <a:buChar char="•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1" fontAlgn="t" hangingPunct="1">
        <a:spcBef>
          <a:spcPct val="15000"/>
        </a:spcBef>
        <a:spcAft>
          <a:spcPct val="15000"/>
        </a:spcAft>
        <a:buChar char="–"/>
        <a:defRPr sz="2400" kern="1200">
          <a:solidFill>
            <a:srgbClr val="66666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4000" y="274638"/>
            <a:ext cx="8637588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4000" y="1600200"/>
            <a:ext cx="8637588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E5F7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6666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·"/>
        <a:defRPr sz="2400">
          <a:solidFill>
            <a:srgbClr val="6666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rgbClr val="6666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cs typeface="Arial" charset="0"/>
              </a:rPr>
              <a:t>Region V Overview</a:t>
            </a:r>
            <a:endParaRPr lang="en-US" dirty="0">
              <a:cs typeface="Arial" charset="0"/>
            </a:endParaRPr>
          </a:p>
        </p:txBody>
      </p:sp>
      <p:sp>
        <p:nvSpPr>
          <p:cNvPr id="4099" name="Rectangle 7"/>
          <p:cNvSpPr>
            <a:spLocks noGrp="1"/>
          </p:cNvSpPr>
          <p:nvPr>
            <p:ph type="subTitle" idx="1"/>
          </p:nvPr>
        </p:nvSpPr>
        <p:spPr>
          <a:xfrm>
            <a:off x="363992" y="3815216"/>
            <a:ext cx="7916862" cy="719137"/>
          </a:xfrm>
        </p:spPr>
        <p:txBody>
          <a:bodyPr/>
          <a:lstStyle/>
          <a:p>
            <a:pPr eaLnBrk="1" hangingPunct="1"/>
            <a:r>
              <a:rPr lang="en-US" sz="2800" dirty="0" smtClean="0">
                <a:cs typeface="Arial" charset="0"/>
              </a:rPr>
              <a:t>9</a:t>
            </a:r>
            <a:r>
              <a:rPr lang="en-US" sz="2800" baseline="30000" dirty="0" smtClean="0">
                <a:cs typeface="Arial" charset="0"/>
              </a:rPr>
              <a:t>th</a:t>
            </a:r>
            <a:r>
              <a:rPr lang="en-US" sz="2800" dirty="0" smtClean="0">
                <a:cs typeface="Arial" charset="0"/>
              </a:rPr>
              <a:t> Ozone Research Managers Meeting</a:t>
            </a:r>
          </a:p>
          <a:p>
            <a:pPr eaLnBrk="1" hangingPunct="1"/>
            <a:r>
              <a:rPr lang="en-US" sz="2800" dirty="0" smtClean="0">
                <a:cs typeface="Arial" charset="0"/>
              </a:rPr>
              <a:t>Geneva </a:t>
            </a:r>
            <a:r>
              <a:rPr lang="en-US" sz="2800" dirty="0" smtClean="0">
                <a:cs typeface="Arial" charset="0"/>
              </a:rPr>
              <a:t>14</a:t>
            </a:r>
            <a:r>
              <a:rPr lang="en-US" sz="2800" baseline="30000" dirty="0" smtClean="0">
                <a:cs typeface="Arial" charset="0"/>
              </a:rPr>
              <a:t>th</a:t>
            </a:r>
            <a:r>
              <a:rPr lang="en-US" sz="2800" dirty="0" smtClean="0">
                <a:cs typeface="Arial" charset="0"/>
              </a:rPr>
              <a:t>-1</a:t>
            </a:r>
            <a:r>
              <a:rPr lang="en-US" sz="2800" baseline="30000" dirty="0" smtClean="0">
                <a:cs typeface="Arial" charset="0"/>
              </a:rPr>
              <a:t>th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smtClean="0">
                <a:cs typeface="Arial" charset="0"/>
              </a:rPr>
              <a:t>May 2014</a:t>
            </a:r>
          </a:p>
          <a:p>
            <a:pPr eaLnBrk="1" hangingPunct="1"/>
            <a:endParaRPr lang="en-US" dirty="0">
              <a:cs typeface="Arial" charset="0"/>
            </a:endParaRP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endParaRPr lang="en-US" dirty="0">
              <a:cs typeface="Arial" charset="0"/>
            </a:endParaRPr>
          </a:p>
          <a:p>
            <a:pPr eaLnBrk="1" hangingPunct="1"/>
            <a:endParaRPr lang="en-US" dirty="0" smtClean="0">
              <a:cs typeface="Arial" charset="0"/>
            </a:endParaRPr>
          </a:p>
          <a:p>
            <a:pPr eaLnBrk="1" hangingPunct="1"/>
            <a:endParaRPr lang="en-US" dirty="0">
              <a:cs typeface="Arial" charset="0"/>
            </a:endParaRPr>
          </a:p>
        </p:txBody>
      </p:sp>
      <p:pic>
        <p:nvPicPr>
          <p:cNvPr id="4100" name="Picture 4" descr="Placeholder_sk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" y="3573231"/>
            <a:ext cx="9142413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4363" y="3474180"/>
            <a:ext cx="80071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Matt Tully</a:t>
            </a:r>
          </a:p>
          <a:p>
            <a:r>
              <a:rPr lang="en-AU" sz="2800" dirty="0" smtClean="0"/>
              <a:t>Bureau </a:t>
            </a:r>
            <a:r>
              <a:rPr lang="en-AU" sz="2800" dirty="0" smtClean="0"/>
              <a:t>of </a:t>
            </a:r>
            <a:r>
              <a:rPr lang="en-AU" sz="2800" dirty="0" smtClean="0"/>
              <a:t>Meteorology, Australia </a:t>
            </a:r>
            <a:endParaRPr lang="en-A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14363" y="5181600"/>
            <a:ext cx="8167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2"/>
                </a:solidFill>
              </a:rPr>
              <a:t>9</a:t>
            </a:r>
            <a:r>
              <a:rPr lang="en-AU" baseline="30000" dirty="0" smtClean="0">
                <a:solidFill>
                  <a:schemeClr val="accent2"/>
                </a:solidFill>
              </a:rPr>
              <a:t>th</a:t>
            </a:r>
            <a:r>
              <a:rPr lang="en-AU" dirty="0" smtClean="0">
                <a:solidFill>
                  <a:schemeClr val="accent2"/>
                </a:solidFill>
              </a:rPr>
              <a:t> Ozone Research Managers Meeting</a:t>
            </a:r>
          </a:p>
          <a:p>
            <a:r>
              <a:rPr lang="en-AU" dirty="0" smtClean="0">
                <a:solidFill>
                  <a:schemeClr val="accent2"/>
                </a:solidFill>
              </a:rPr>
              <a:t>Geneva, 14</a:t>
            </a:r>
            <a:r>
              <a:rPr lang="en-AU" baseline="30000" dirty="0" smtClean="0">
                <a:solidFill>
                  <a:schemeClr val="accent2"/>
                </a:solidFill>
              </a:rPr>
              <a:t>th</a:t>
            </a:r>
            <a:r>
              <a:rPr lang="en-AU" dirty="0" smtClean="0">
                <a:solidFill>
                  <a:schemeClr val="accent2"/>
                </a:solidFill>
              </a:rPr>
              <a:t>-16</a:t>
            </a:r>
            <a:r>
              <a:rPr lang="en-AU" baseline="30000" dirty="0" smtClean="0">
                <a:solidFill>
                  <a:schemeClr val="accent2"/>
                </a:solidFill>
              </a:rPr>
              <a:t>th</a:t>
            </a:r>
            <a:r>
              <a:rPr lang="en-AU" dirty="0" smtClean="0">
                <a:solidFill>
                  <a:schemeClr val="accent2"/>
                </a:solidFill>
              </a:rPr>
              <a:t> May, 2014</a:t>
            </a:r>
            <a:endParaRPr lang="en-A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9" y="4536966"/>
            <a:ext cx="3312876" cy="2194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457200" y="274638"/>
            <a:ext cx="3845517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9pPr>
          </a:lstStyle>
          <a:p>
            <a:r>
              <a:rPr lang="en-NZ" smtClean="0">
                <a:solidFill>
                  <a:schemeClr val="bg1"/>
                </a:solidFill>
              </a:rPr>
              <a:t>Antarctic measurements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23528" y="1196752"/>
            <a:ext cx="7776864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sz="2400">
                <a:solidFill>
                  <a:srgbClr val="666666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>
                <a:solidFill>
                  <a:srgbClr val="666666"/>
                </a:solidFill>
                <a:latin typeface="+mn-lt"/>
              </a:defRPr>
            </a:lvl9pPr>
          </a:lstStyle>
          <a:p>
            <a:pPr marL="0" indent="0"/>
            <a:endParaRPr lang="en-NZ" smtClean="0"/>
          </a:p>
          <a:p>
            <a:endParaRPr lang="en-NZ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56272"/>
            <a:ext cx="5265826" cy="63441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112262"/>
            <a:ext cx="396044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800" b="1" dirty="0"/>
              <a:t>Arrival Heights total column </a:t>
            </a:r>
            <a:r>
              <a:rPr lang="en-NZ" sz="2800" b="1" dirty="0" smtClean="0"/>
              <a:t>measurements</a:t>
            </a:r>
            <a:endParaRPr lang="en-NZ" sz="2400" dirty="0" smtClean="0"/>
          </a:p>
          <a:p>
            <a:r>
              <a:rPr lang="en-NZ" dirty="0" smtClean="0"/>
              <a:t>(</a:t>
            </a:r>
            <a:r>
              <a:rPr lang="en-NZ" dirty="0"/>
              <a:t>top) O</a:t>
            </a:r>
            <a:r>
              <a:rPr lang="en-NZ" dirty="0" smtClean="0"/>
              <a:t>zone </a:t>
            </a:r>
            <a:r>
              <a:rPr lang="en-NZ" dirty="0"/>
              <a:t>(</a:t>
            </a:r>
            <a:r>
              <a:rPr lang="en-NZ" dirty="0" smtClean="0"/>
              <a:t>Dobson)</a:t>
            </a:r>
            <a:endParaRPr lang="en-NZ" dirty="0"/>
          </a:p>
          <a:p>
            <a:r>
              <a:rPr lang="en-NZ" dirty="0"/>
              <a:t>(2</a:t>
            </a:r>
            <a:r>
              <a:rPr lang="en-NZ" baseline="30000" dirty="0"/>
              <a:t>nd</a:t>
            </a:r>
            <a:r>
              <a:rPr lang="en-NZ" dirty="0"/>
              <a:t>) </a:t>
            </a:r>
            <a:r>
              <a:rPr lang="en-NZ" dirty="0" err="1" smtClean="0"/>
              <a:t>ClO</a:t>
            </a:r>
            <a:r>
              <a:rPr lang="en-NZ" dirty="0" smtClean="0"/>
              <a:t> (</a:t>
            </a:r>
            <a:r>
              <a:rPr lang="en-NZ" dirty="0" err="1" smtClean="0"/>
              <a:t>ClOE</a:t>
            </a:r>
            <a:r>
              <a:rPr lang="en-NZ" dirty="0" smtClean="0"/>
              <a:t>)</a:t>
            </a:r>
            <a:endParaRPr lang="en-NZ" dirty="0"/>
          </a:p>
          <a:p>
            <a:r>
              <a:rPr lang="en-NZ" dirty="0"/>
              <a:t>(3</a:t>
            </a:r>
            <a:r>
              <a:rPr lang="en-NZ" baseline="30000" dirty="0"/>
              <a:t>rd</a:t>
            </a:r>
            <a:r>
              <a:rPr lang="en-NZ" dirty="0"/>
              <a:t>) </a:t>
            </a:r>
            <a:r>
              <a:rPr lang="en-NZ" dirty="0" err="1"/>
              <a:t>BrO</a:t>
            </a:r>
            <a:r>
              <a:rPr lang="en-NZ" dirty="0"/>
              <a:t> slant column (UV/Vis)</a:t>
            </a:r>
          </a:p>
          <a:p>
            <a:r>
              <a:rPr lang="en-NZ" dirty="0"/>
              <a:t>(4</a:t>
            </a:r>
            <a:r>
              <a:rPr lang="en-NZ" baseline="30000" dirty="0"/>
              <a:t>th</a:t>
            </a:r>
            <a:r>
              <a:rPr lang="en-NZ" dirty="0"/>
              <a:t>) </a:t>
            </a:r>
            <a:r>
              <a:rPr lang="en-NZ" dirty="0" err="1"/>
              <a:t>HCl</a:t>
            </a:r>
            <a:r>
              <a:rPr lang="en-NZ" dirty="0"/>
              <a:t> (FTIR)</a:t>
            </a:r>
          </a:p>
          <a:p>
            <a:r>
              <a:rPr lang="en-NZ" dirty="0"/>
              <a:t>(5</a:t>
            </a:r>
            <a:r>
              <a:rPr lang="en-NZ" baseline="30000" dirty="0"/>
              <a:t>th</a:t>
            </a:r>
            <a:r>
              <a:rPr lang="en-NZ" dirty="0"/>
              <a:t>) HNO</a:t>
            </a:r>
            <a:r>
              <a:rPr lang="en-NZ" baseline="-25000" dirty="0"/>
              <a:t>3</a:t>
            </a:r>
            <a:r>
              <a:rPr lang="en-NZ" dirty="0"/>
              <a:t> (FTIR)</a:t>
            </a:r>
          </a:p>
          <a:p>
            <a:r>
              <a:rPr lang="en-NZ" dirty="0"/>
              <a:t>(bottom) NO</a:t>
            </a:r>
            <a:r>
              <a:rPr lang="en-NZ" baseline="-25000" dirty="0"/>
              <a:t>2</a:t>
            </a:r>
            <a:r>
              <a:rPr lang="en-NZ" dirty="0"/>
              <a:t> (UV/Vis)</a:t>
            </a:r>
          </a:p>
          <a:p>
            <a:endParaRPr lang="en-NZ" dirty="0"/>
          </a:p>
          <a:p>
            <a:r>
              <a:rPr lang="en-NZ" dirty="0">
                <a:solidFill>
                  <a:srgbClr val="FF0000"/>
                </a:solidFill>
              </a:rPr>
              <a:t>AHTS is among the best-instrumented sites in Antarctica, and </a:t>
            </a:r>
            <a:r>
              <a:rPr lang="en-NZ" dirty="0" smtClean="0">
                <a:solidFill>
                  <a:srgbClr val="FF0000"/>
                </a:solidFill>
              </a:rPr>
              <a:t>key to </a:t>
            </a:r>
            <a:r>
              <a:rPr lang="en-NZ" dirty="0">
                <a:solidFill>
                  <a:srgbClr val="FF0000"/>
                </a:solidFill>
              </a:rPr>
              <a:t>Antarctic ozone science.</a:t>
            </a:r>
          </a:p>
        </p:txBody>
      </p:sp>
    </p:spTree>
    <p:extLst>
      <p:ext uri="{BB962C8B-B14F-4D97-AF65-F5344CB8AC3E}">
        <p14:creationId xmlns:p14="http://schemas.microsoft.com/office/powerpoint/2010/main" val="1186439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23711"/>
          </a:xfrm>
        </p:spPr>
      </p:pic>
      <p:sp>
        <p:nvSpPr>
          <p:cNvPr id="3" name="Oval 2"/>
          <p:cNvSpPr/>
          <p:nvPr/>
        </p:nvSpPr>
        <p:spPr>
          <a:xfrm>
            <a:off x="6542314" y="4049486"/>
            <a:ext cx="2002972" cy="1905000"/>
          </a:xfrm>
          <a:prstGeom prst="ellipse">
            <a:avLst/>
          </a:prstGeom>
          <a:noFill/>
          <a:ln w="63500">
            <a:solidFill>
              <a:srgbClr val="0E7D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848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76" t="40681" b="13695"/>
          <a:stretch/>
        </p:blipFill>
        <p:spPr>
          <a:xfrm>
            <a:off x="2558142" y="1643743"/>
            <a:ext cx="3853544" cy="4444006"/>
          </a:xfrm>
        </p:spPr>
      </p:pic>
      <p:sp>
        <p:nvSpPr>
          <p:cNvPr id="3" name="TextBox 2"/>
          <p:cNvSpPr txBox="1"/>
          <p:nvPr/>
        </p:nvSpPr>
        <p:spPr>
          <a:xfrm>
            <a:off x="2068286" y="38100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UV Spectrometer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3186" y="5660180"/>
            <a:ext cx="161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UV/Vis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1743" y="4332514"/>
            <a:ext cx="171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FTIR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7686" y="4898571"/>
            <a:ext cx="3145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FTIR, LIDAR, Microwave, UV/Vis, UV Spectrometer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dirty="0" smtClean="0"/>
              <a:t>Ongoing long time series at Lauder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7427913" cy="46482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Stratospheric NO</a:t>
            </a:r>
            <a:r>
              <a:rPr lang="en-NZ" sz="2800" baseline="-25000" dirty="0" smtClean="0"/>
              <a:t>2</a:t>
            </a:r>
            <a:r>
              <a:rPr lang="en-NZ" sz="2800" dirty="0" smtClean="0"/>
              <a:t> since 1981 (33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err="1" smtClean="0"/>
              <a:t>Ozonesondes</a:t>
            </a:r>
            <a:r>
              <a:rPr lang="en-NZ" sz="2800" dirty="0" smtClean="0"/>
              <a:t> since 1986 (28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Dobson Ozone since 1987 (27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UV Spectrometers since 1989 (25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Ozone LIDAR since 1994 (20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Microwave radiometers since 1994 (20 years)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NZ" sz="2800" dirty="0" smtClean="0"/>
              <a:t>TEI </a:t>
            </a:r>
            <a:r>
              <a:rPr lang="en-NZ" sz="2800" i="1" dirty="0" smtClean="0"/>
              <a:t>in situ</a:t>
            </a:r>
            <a:r>
              <a:rPr lang="en-NZ" sz="2800" dirty="0" smtClean="0"/>
              <a:t> ozone analyser since 2004 (10 years)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7908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Cape Grim – Ozone Depleting Substances and Greenhouse Gases (In Situ)</a:t>
            </a:r>
            <a:endParaRPr lang="en-AU" dirty="0"/>
          </a:p>
        </p:txBody>
      </p:sp>
      <p:pic>
        <p:nvPicPr>
          <p:cNvPr id="10242" name="Picture 2" descr="http://www.cawcr.gov.au/projects/climatechange/images/AS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14" y="1491342"/>
            <a:ext cx="8200099" cy="535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567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Analysis of Observations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9167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Brewer #116 Bandung </a:t>
            </a:r>
            <a:br>
              <a:rPr lang="en-AU" dirty="0" smtClean="0"/>
            </a:br>
            <a:r>
              <a:rPr lang="en-AU" sz="2400" dirty="0" smtClean="0"/>
              <a:t>(Repaired and recalibrated under Vienna Convention Trust Fund 2006)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00200"/>
            <a:ext cx="9167813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50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dirty="0" smtClean="0"/>
              <a:t>Melbourne Dobson record 1978-2012 reprocessed following Hradec Kralove workshop</a:t>
            </a:r>
            <a:endParaRPr lang="en-AU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417638"/>
            <a:ext cx="7600396" cy="56005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7642" y="1828801"/>
            <a:ext cx="3777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1">
                    <a:lumMod val="50000"/>
                  </a:schemeClr>
                </a:solidFill>
              </a:rPr>
              <a:t>MOD data</a:t>
            </a:r>
            <a:endParaRPr lang="en-A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21971" y="4289754"/>
            <a:ext cx="1709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10000"/>
                </a:solidFill>
              </a:rPr>
              <a:t>Dobson</a:t>
            </a:r>
            <a:endParaRPr lang="en-AU" dirty="0">
              <a:solidFill>
                <a:srgbClr val="01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52257" y="1828801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11 year running mean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7473395" y="2536371"/>
            <a:ext cx="1942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 smtClean="0"/>
              <a:t>Tully, </a:t>
            </a:r>
            <a:r>
              <a:rPr lang="en-AU" sz="1600" dirty="0" err="1" smtClean="0"/>
              <a:t>Klekociuk</a:t>
            </a:r>
            <a:r>
              <a:rPr lang="en-AU" sz="1600" dirty="0" smtClean="0"/>
              <a:t> and Rhodes, Atmos. Ocean 2013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726182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55" y="0"/>
            <a:ext cx="852289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8343" y="1393371"/>
            <a:ext cx="370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10000"/>
                </a:solidFill>
              </a:rPr>
              <a:t>Lauder Dobson</a:t>
            </a:r>
            <a:endParaRPr lang="en-AU" dirty="0">
              <a:solidFill>
                <a:srgbClr val="01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8914" y="374468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2060"/>
                </a:solidFill>
              </a:rPr>
              <a:t>Melbourne Dobson</a:t>
            </a:r>
            <a:endParaRPr lang="en-A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56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44" y="0"/>
            <a:ext cx="851871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6771" y="1001486"/>
            <a:ext cx="248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10000"/>
                </a:solidFill>
              </a:rPr>
              <a:t>Lauder Dobson</a:t>
            </a:r>
            <a:endParaRPr lang="en-AU" dirty="0">
              <a:solidFill>
                <a:srgbClr val="01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32857" y="3015343"/>
            <a:ext cx="265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2060"/>
                </a:solidFill>
              </a:rPr>
              <a:t>Melbourne Dobson</a:t>
            </a:r>
            <a:endParaRPr lang="en-A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2857" y="4049486"/>
            <a:ext cx="1839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FF00"/>
                </a:solidFill>
              </a:rPr>
              <a:t>Perth Dobson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4486" y="5061857"/>
            <a:ext cx="242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7030A0"/>
                </a:solidFill>
              </a:rPr>
              <a:t>Brisbane Dobson</a:t>
            </a:r>
            <a:endParaRPr lang="en-A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7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Region V</a:t>
            </a:r>
            <a:endParaRPr lang="en-A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857" y="1050515"/>
            <a:ext cx="9035143" cy="597077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Modelling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79167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9pPr>
          </a:lstStyle>
          <a:p>
            <a:r>
              <a:rPr lang="en-NZ" smtClean="0"/>
              <a:t>Chemistry-Climate Modelling at NIWA</a:t>
            </a:r>
            <a:endParaRPr lang="en-NZ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1007382"/>
            <a:ext cx="33947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Mean annual cycle to total-column ozone in NIWA-UKCA all-</a:t>
            </a:r>
            <a:r>
              <a:rPr lang="en-NZ" dirty="0" err="1" smtClean="0"/>
              <a:t>forcings</a:t>
            </a:r>
            <a:r>
              <a:rPr lang="en-NZ" dirty="0" smtClean="0"/>
              <a:t> ensemble, 1995-2004. Contours: TOMS climatology </a:t>
            </a:r>
          </a:p>
          <a:p>
            <a:endParaRPr lang="en-NZ" dirty="0" smtClean="0"/>
          </a:p>
          <a:p>
            <a:r>
              <a:rPr lang="en-NZ" dirty="0" smtClean="0"/>
              <a:t>Annual- and zonal-mean ozone in all-</a:t>
            </a:r>
            <a:r>
              <a:rPr lang="en-NZ" dirty="0" err="1" smtClean="0"/>
              <a:t>forcings</a:t>
            </a:r>
            <a:r>
              <a:rPr lang="en-NZ" dirty="0" smtClean="0"/>
              <a:t> ensemble.</a:t>
            </a:r>
          </a:p>
          <a:p>
            <a:endParaRPr lang="en-NZ" dirty="0"/>
          </a:p>
          <a:p>
            <a:endParaRPr lang="en-NZ" dirty="0" smtClean="0"/>
          </a:p>
          <a:p>
            <a:r>
              <a:rPr lang="en-NZ" dirty="0" smtClean="0"/>
              <a:t>Annual- </a:t>
            </a:r>
            <a:r>
              <a:rPr lang="en-NZ" dirty="0"/>
              <a:t>and zonal-mean ozone in </a:t>
            </a:r>
            <a:r>
              <a:rPr lang="en-NZ" dirty="0" smtClean="0"/>
              <a:t>fixed-ODS simulation.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Annual- </a:t>
            </a:r>
            <a:r>
              <a:rPr lang="en-NZ" dirty="0"/>
              <a:t>and zonal-mean ozone in </a:t>
            </a:r>
            <a:r>
              <a:rPr lang="en-NZ" dirty="0" smtClean="0"/>
              <a:t>fixed-GHG </a:t>
            </a:r>
            <a:r>
              <a:rPr lang="en-NZ" dirty="0"/>
              <a:t>simulation</a:t>
            </a:r>
            <a:r>
              <a:rPr lang="en-NZ" dirty="0" smtClean="0"/>
              <a:t>.</a:t>
            </a:r>
            <a:endParaRPr lang="en-NZ" dirty="0"/>
          </a:p>
        </p:txBody>
      </p:sp>
      <p:pic>
        <p:nvPicPr>
          <p:cNvPr id="4" name="Content Placeholder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11" y="846138"/>
            <a:ext cx="4917990" cy="515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57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0E5F7E"/>
                </a:solidFill>
                <a:latin typeface="Arial" charset="0"/>
              </a:defRPr>
            </a:lvl9pPr>
          </a:lstStyle>
          <a:p>
            <a:r>
              <a:rPr lang="en-NZ" smtClean="0"/>
              <a:t>Climate-ozone coupling</a:t>
            </a:r>
            <a:endParaRPr lang="en-NZ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84" y="1196752"/>
            <a:ext cx="7927032" cy="3423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8916" y="4620562"/>
            <a:ext cx="7419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Three-months mean Southern Annular Mode index for 1979-2008, based on surface pressure, in all-</a:t>
            </a:r>
            <a:r>
              <a:rPr lang="en-NZ" dirty="0" err="1" smtClean="0"/>
              <a:t>forcings</a:t>
            </a:r>
            <a:r>
              <a:rPr lang="en-NZ" dirty="0" smtClean="0"/>
              <a:t> simulations, fixed-ODS simulations, and ERA-Interim. Significant positive trends in REF-C2 in spring and summer seasons. No trends in fixed-ODS simulation.</a:t>
            </a:r>
          </a:p>
          <a:p>
            <a:r>
              <a:rPr lang="en-NZ" dirty="0" smtClean="0">
                <a:solidFill>
                  <a:srgbClr val="FF0000"/>
                </a:solidFill>
              </a:rPr>
              <a:t>Ozone depletion is driving climate change in spring and summer.</a:t>
            </a:r>
            <a:endParaRPr lang="en-N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0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0196"/>
            <a:ext cx="8637588" cy="1143000"/>
          </a:xfrm>
        </p:spPr>
        <p:txBody>
          <a:bodyPr/>
          <a:lstStyle/>
          <a:p>
            <a:r>
              <a:rPr lang="en-AU" dirty="0" smtClean="0"/>
              <a:t>Modelling at </a:t>
            </a:r>
            <a:r>
              <a:rPr lang="en-AU" dirty="0" err="1" smtClean="0"/>
              <a:t>Bodeker</a:t>
            </a:r>
            <a:r>
              <a:rPr lang="en-AU" dirty="0" smtClean="0"/>
              <a:t> Scientific</a:t>
            </a:r>
            <a:br>
              <a:rPr lang="en-AU" dirty="0" smtClean="0"/>
            </a:br>
            <a:r>
              <a:rPr lang="en-AU" sz="2800" dirty="0" smtClean="0"/>
              <a:t> </a:t>
            </a:r>
            <a:endParaRPr lang="en-AU" sz="1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2490788"/>
            <a:ext cx="817245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4286" y="1415143"/>
            <a:ext cx="8479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Revell</a:t>
            </a:r>
            <a:r>
              <a:rPr lang="en-US" dirty="0"/>
              <a:t>, L. E., </a:t>
            </a:r>
            <a:r>
              <a:rPr lang="en-US" dirty="0" err="1"/>
              <a:t>Bodeker</a:t>
            </a:r>
            <a:r>
              <a:rPr lang="en-US" dirty="0"/>
              <a:t>, G. E., Huck, P. E., Williamson, B. E., and </a:t>
            </a:r>
            <a:r>
              <a:rPr lang="en-US" dirty="0" err="1"/>
              <a:t>Rozanov</a:t>
            </a:r>
            <a:r>
              <a:rPr lang="en-US" dirty="0"/>
              <a:t>, E.: The sensitivity of stratospheric ozone changes through the 21st century to N</a:t>
            </a:r>
            <a:r>
              <a:rPr lang="en-US" baseline="-25000" dirty="0"/>
              <a:t>2</a:t>
            </a:r>
            <a:r>
              <a:rPr lang="en-US" dirty="0"/>
              <a:t>O and CH</a:t>
            </a:r>
            <a:r>
              <a:rPr lang="en-US" baseline="-25000" dirty="0"/>
              <a:t>4</a:t>
            </a:r>
            <a:r>
              <a:rPr lang="en-US" dirty="0"/>
              <a:t>, </a:t>
            </a:r>
            <a:r>
              <a:rPr lang="en-US" dirty="0" smtClean="0"/>
              <a:t>Atmos</a:t>
            </a:r>
            <a:r>
              <a:rPr lang="en-US" dirty="0"/>
              <a:t>. Chem. Phys., 2012.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53209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Scientific Issues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417638"/>
            <a:ext cx="82819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AU" sz="2400" dirty="0" smtClean="0"/>
              <a:t>Influence of ozone changes on surface climate (especially precipitation) in Southern Hemisphere mid-latitudes</a:t>
            </a:r>
          </a:p>
          <a:p>
            <a:pPr marL="285750" indent="-285750">
              <a:buFontTx/>
              <a:buChar char="-"/>
            </a:pPr>
            <a:r>
              <a:rPr lang="en-AU" sz="2400" dirty="0" smtClean="0"/>
              <a:t>Links between ozone depletion and Antarctic sea-ice</a:t>
            </a:r>
          </a:p>
          <a:p>
            <a:pPr marL="285750" indent="-285750">
              <a:buFontTx/>
              <a:buChar char="-"/>
            </a:pPr>
            <a:r>
              <a:rPr lang="en-AU" sz="2400" dirty="0" smtClean="0"/>
              <a:t>Influence of the Antarctic Ozone Hole on seasonal prediction in the SH </a:t>
            </a:r>
          </a:p>
          <a:p>
            <a:pPr marL="285750" indent="-285750">
              <a:buFontTx/>
              <a:buChar char="-"/>
            </a:pPr>
            <a:r>
              <a:rPr lang="en-AU" sz="2400" dirty="0" smtClean="0"/>
              <a:t>Resolving differences between datasets and model results in the tropics</a:t>
            </a:r>
          </a:p>
          <a:p>
            <a:pPr marL="285750" indent="-285750">
              <a:buFontTx/>
              <a:buChar char="-"/>
            </a:pPr>
            <a:r>
              <a:rPr lang="en-AU" sz="2400" dirty="0" smtClean="0"/>
              <a:t>Better quantification of ozone changes in the UT/LS (especially in the tropics)</a:t>
            </a:r>
          </a:p>
          <a:p>
            <a:pPr marL="285750" indent="-285750">
              <a:buFontTx/>
              <a:buChar char="-"/>
            </a:pPr>
            <a:r>
              <a:rPr lang="en-AU" sz="2400" dirty="0"/>
              <a:t>T</a:t>
            </a:r>
            <a:r>
              <a:rPr lang="en-AU" sz="2400" dirty="0" smtClean="0"/>
              <a:t>he optimal level of UV Exposure for humans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559133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Issues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Financial commitment to support long term monitoring programs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Isolation from the rest of the world (this </a:t>
            </a:r>
            <a:r>
              <a:rPr lang="en-US" dirty="0" smtClean="0"/>
              <a:t>has improved over the last few years, in part helped by ozone work within Australia and New Zealand becoming much better </a:t>
            </a:r>
            <a:r>
              <a:rPr lang="en-US" dirty="0" err="1" smtClean="0"/>
              <a:t>co-ordinated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NZ" dirty="0"/>
              <a:t>T</a:t>
            </a:r>
            <a:r>
              <a:rPr lang="en-NZ" dirty="0" smtClean="0"/>
              <a:t>he </a:t>
            </a:r>
            <a:r>
              <a:rPr lang="en-NZ" dirty="0"/>
              <a:t>maintenance of the </a:t>
            </a:r>
            <a:r>
              <a:rPr lang="en-NZ" dirty="0" err="1"/>
              <a:t>Bodeker</a:t>
            </a:r>
            <a:r>
              <a:rPr lang="en-NZ" dirty="0"/>
              <a:t> Scientific global total column ozone database and the vertically resolved ozone database has </a:t>
            </a:r>
            <a:r>
              <a:rPr lang="en-NZ" dirty="0" smtClean="0"/>
              <a:t>ceased due to lack of funding</a:t>
            </a:r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Capacity Building – some recommendations from Indonesia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805543" y="1611086"/>
            <a:ext cx="76744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Requires a strong support in capacity building at the technician and research </a:t>
            </a:r>
            <a:r>
              <a:rPr lang="en-US" sz="2400" dirty="0" smtClean="0"/>
              <a:t>levels to </a:t>
            </a:r>
            <a:r>
              <a:rPr lang="en-US" sz="2400" dirty="0"/>
              <a:t>continue both with monitoring and relevant research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Needed </a:t>
            </a:r>
            <a:r>
              <a:rPr lang="en-US" sz="2400" dirty="0"/>
              <a:t>financial support for travel to meetings, seminars and workshops abroad.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Ozone </a:t>
            </a:r>
            <a:r>
              <a:rPr lang="en-US" sz="2400" dirty="0"/>
              <a:t>and UV (measurement of UV index) network in Indonesia must be </a:t>
            </a:r>
            <a:r>
              <a:rPr lang="en-US" sz="2400" dirty="0" smtClean="0"/>
              <a:t>continue </a:t>
            </a:r>
            <a:r>
              <a:rPr lang="en-AU" sz="2400" dirty="0" smtClean="0"/>
              <a:t>and </a:t>
            </a:r>
            <a:r>
              <a:rPr lang="en-AU" sz="2400" dirty="0"/>
              <a:t>maintained.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Still </a:t>
            </a:r>
            <a:r>
              <a:rPr lang="en-US" sz="2400" dirty="0"/>
              <a:t>needed assistance for calibration and maintenance of instrumentations </a:t>
            </a:r>
            <a:r>
              <a:rPr lang="en-US" sz="2400" dirty="0" smtClean="0"/>
              <a:t>which can </a:t>
            </a:r>
            <a:r>
              <a:rPr lang="en-US" sz="2400" dirty="0"/>
              <a:t>not be done in Indonesia due to the lack of budget spare </a:t>
            </a:r>
            <a:r>
              <a:rPr lang="en-US" sz="2400" dirty="0" smtClean="0"/>
              <a:t>parts </a:t>
            </a:r>
            <a:r>
              <a:rPr lang="en-US" sz="2400" dirty="0"/>
              <a:t>and experts.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7405907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ubtitle 2"/>
          <p:cNvSpPr txBox="1">
            <a:spLocks/>
          </p:cNvSpPr>
          <p:nvPr/>
        </p:nvSpPr>
        <p:spPr bwMode="auto">
          <a:xfrm>
            <a:off x="409575" y="4484235"/>
            <a:ext cx="6400800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AU" sz="2400" dirty="0" smtClean="0"/>
              <a:t>Matt Tully</a:t>
            </a:r>
            <a:endParaRPr lang="en-AU" sz="2400" dirty="0"/>
          </a:p>
          <a:p>
            <a:pPr eaLnBrk="1" hangingPunct="1"/>
            <a:r>
              <a:rPr lang="en-AU" sz="2400" dirty="0" smtClean="0"/>
              <a:t>+61 3 9669 4139</a:t>
            </a:r>
            <a:endParaRPr lang="en-AU" sz="2400" dirty="0"/>
          </a:p>
          <a:p>
            <a:pPr eaLnBrk="1" hangingPunct="1"/>
            <a:r>
              <a:rPr lang="en-AU" sz="2400" dirty="0" smtClean="0"/>
              <a:t>M.Tully</a:t>
            </a:r>
            <a:r>
              <a:rPr lang="en-AU" sz="2400" dirty="0" smtClean="0"/>
              <a:t>@bom.gov.au</a:t>
            </a:r>
            <a:endParaRPr lang="en-AU" sz="2400" dirty="0"/>
          </a:p>
        </p:txBody>
      </p:sp>
      <p:sp>
        <p:nvSpPr>
          <p:cNvPr id="8195" name="Title 1"/>
          <p:cNvSpPr txBox="1">
            <a:spLocks/>
          </p:cNvSpPr>
          <p:nvPr/>
        </p:nvSpPr>
        <p:spPr bwMode="auto">
          <a:xfrm>
            <a:off x="409575" y="1973263"/>
            <a:ext cx="7772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AU" sz="2800" dirty="0">
                <a:solidFill>
                  <a:srgbClr val="1F5C80"/>
                </a:solidFill>
                <a:cs typeface="Arial" charset="0"/>
              </a:rPr>
              <a:t>Thank you…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Overview of Observational Activities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8255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Dobsons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" t="14565" r="49475" b="31594"/>
          <a:stretch/>
        </p:blipFill>
        <p:spPr bwMode="auto">
          <a:xfrm>
            <a:off x="-1" y="1132113"/>
            <a:ext cx="8577944" cy="5754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29400" y="5670675"/>
            <a:ext cx="1382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Macquarie Island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19157" y="5127562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Melbourne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4728" y="4887686"/>
            <a:ext cx="1055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Perth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9157" y="4518354"/>
            <a:ext cx="111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Darwin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7214" y="4702629"/>
            <a:ext cx="1349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Brisbane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088086" y="5301343"/>
            <a:ext cx="178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Lauder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1857" y="3679371"/>
            <a:ext cx="171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Mauna Loa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" y="4658695"/>
            <a:ext cx="1534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Samoa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01343" y="4009303"/>
            <a:ext cx="127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Singapore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57357" y="3864037"/>
            <a:ext cx="979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Manila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1232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Longstanding Dobson sites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1001486" y="1417638"/>
            <a:ext cx="7620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Mauna Loa: 1957 - </a:t>
            </a:r>
            <a:r>
              <a:rPr lang="en-AU" sz="3200" dirty="0" smtClean="0"/>
              <a:t>present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 smtClean="0"/>
              <a:t>Brisbane</a:t>
            </a:r>
            <a:r>
              <a:rPr lang="en-AU" sz="3200" dirty="0"/>
              <a:t>: 1957 </a:t>
            </a:r>
            <a:r>
              <a:rPr lang="en-AU" sz="3200" dirty="0" smtClean="0"/>
              <a:t>– present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Aspendale/Melbourne: 1957 - present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Wellington/Invercargill/Lauder: 1957 - </a:t>
            </a:r>
            <a:r>
              <a:rPr lang="en-AU" sz="3200" dirty="0" smtClean="0"/>
              <a:t>present</a:t>
            </a:r>
            <a:endParaRPr lang="en-AU" sz="3200" dirty="0"/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Macquarie Island: 1957 - </a:t>
            </a:r>
            <a:r>
              <a:rPr lang="en-AU" sz="3200" dirty="0" smtClean="0"/>
              <a:t>present</a:t>
            </a:r>
            <a:endParaRPr lang="en-AU" sz="3200" dirty="0"/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 smtClean="0"/>
              <a:t>Perth</a:t>
            </a:r>
            <a:r>
              <a:rPr lang="en-AU" sz="3200" dirty="0"/>
              <a:t>: 1969 - </a:t>
            </a:r>
            <a:r>
              <a:rPr lang="en-AU" sz="3200" dirty="0" smtClean="0"/>
              <a:t>present</a:t>
            </a:r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 smtClean="0"/>
              <a:t>Samoa</a:t>
            </a:r>
            <a:r>
              <a:rPr lang="en-AU" sz="3200" dirty="0"/>
              <a:t>: 1975 - </a:t>
            </a:r>
            <a:r>
              <a:rPr lang="en-AU" sz="3200" dirty="0" smtClean="0"/>
              <a:t>present</a:t>
            </a:r>
            <a:endParaRPr lang="en-AU" sz="3200" dirty="0"/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Manila: 1978 – </a:t>
            </a:r>
            <a:r>
              <a:rPr lang="en-AU" sz="3200" dirty="0" smtClean="0"/>
              <a:t>present</a:t>
            </a:r>
            <a:endParaRPr lang="en-AU" sz="3200" dirty="0"/>
          </a:p>
          <a:p>
            <a:pPr marL="457200" indent="-457200" eaLnBrk="1" hangingPunct="1">
              <a:lnSpc>
                <a:spcPct val="90000"/>
              </a:lnSpc>
              <a:buFont typeface="Arial" pitchFamily="34" charset="0"/>
              <a:buChar char="•"/>
            </a:pPr>
            <a:r>
              <a:rPr lang="en-AU" sz="3200" dirty="0"/>
              <a:t>Singapore: </a:t>
            </a:r>
            <a:r>
              <a:rPr lang="en-AU" sz="3200" dirty="0" smtClean="0"/>
              <a:t>1979 – present</a:t>
            </a:r>
          </a:p>
          <a:p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2629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Brewers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9" r="50000" b="30537"/>
          <a:stretch/>
        </p:blipFill>
        <p:spPr bwMode="auto">
          <a:xfrm>
            <a:off x="0" y="1147827"/>
            <a:ext cx="9144000" cy="564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29943" y="4163187"/>
            <a:ext cx="1611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>
                <a:solidFill>
                  <a:schemeClr val="accent6">
                    <a:lumMod val="50000"/>
                  </a:schemeClr>
                </a:solidFill>
              </a:rPr>
              <a:t>Petaling</a:t>
            </a:r>
            <a:r>
              <a:rPr lang="en-AU" dirty="0">
                <a:solidFill>
                  <a:schemeClr val="accent6">
                    <a:lumMod val="50000"/>
                  </a:schemeClr>
                </a:solidFill>
              </a:rPr>
              <a:t> Jaya</a:t>
            </a:r>
          </a:p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(Bandung)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0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Ozonesondes</a:t>
            </a:r>
            <a:endParaRPr lang="en-AU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4049" r="49642" b="31798"/>
          <a:stretch/>
        </p:blipFill>
        <p:spPr bwMode="auto">
          <a:xfrm>
            <a:off x="0" y="1043668"/>
            <a:ext cx="9249906" cy="559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86512" y="4914313"/>
            <a:ext cx="1774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Broadmeadows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46055" y="5438554"/>
            <a:ext cx="2106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Macquarie Island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60883" y="5087702"/>
            <a:ext cx="983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Lauder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81988" y="4218801"/>
            <a:ext cx="794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5">
                    <a:lumMod val="50000"/>
                  </a:schemeClr>
                </a:solidFill>
              </a:rPr>
              <a:t>Suva (Fiji)</a:t>
            </a:r>
            <a:endParaRPr lang="en-A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29942" y="4495800"/>
            <a:ext cx="203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solidFill>
                  <a:schemeClr val="accent5">
                    <a:lumMod val="50000"/>
                  </a:schemeClr>
                </a:solidFill>
              </a:rPr>
              <a:t>Watukosek</a:t>
            </a:r>
            <a:r>
              <a:rPr lang="en-AU" dirty="0" smtClean="0">
                <a:solidFill>
                  <a:schemeClr val="accent5">
                    <a:lumMod val="50000"/>
                  </a:schemeClr>
                </a:solidFill>
              </a:rPr>
              <a:t> (Java)</a:t>
            </a:r>
            <a:endParaRPr lang="en-A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0585" y="4080301"/>
            <a:ext cx="1861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err="1" smtClean="0">
                <a:solidFill>
                  <a:schemeClr val="accent5">
                    <a:lumMod val="50000"/>
                  </a:schemeClr>
                </a:solidFill>
              </a:rPr>
              <a:t>Sepang</a:t>
            </a:r>
            <a:r>
              <a:rPr lang="en-AU" dirty="0" smtClean="0">
                <a:solidFill>
                  <a:schemeClr val="accent5">
                    <a:lumMod val="50000"/>
                  </a:schemeClr>
                </a:solidFill>
              </a:rPr>
              <a:t> Airport</a:t>
            </a:r>
            <a:endParaRPr lang="en-A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80458" y="3656630"/>
            <a:ext cx="141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5">
                    <a:lumMod val="50000"/>
                  </a:schemeClr>
                </a:solidFill>
              </a:rPr>
              <a:t>Hilo</a:t>
            </a:r>
            <a:endParaRPr lang="en-A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21228" y="4449633"/>
            <a:ext cx="142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5">
                    <a:lumMod val="50000"/>
                  </a:schemeClr>
                </a:solidFill>
              </a:rPr>
              <a:t>Samoa</a:t>
            </a:r>
            <a:endParaRPr lang="en-A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3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Region V Countries in Antarctica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9" r="49293" b="31447"/>
          <a:stretch/>
        </p:blipFill>
        <p:spPr bwMode="auto">
          <a:xfrm>
            <a:off x="0" y="1228757"/>
            <a:ext cx="9144000" cy="547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04455" y="5580070"/>
            <a:ext cx="370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Davis (Australia) </a:t>
            </a:r>
            <a:r>
              <a:rPr lang="en-AU" dirty="0" err="1" smtClean="0">
                <a:solidFill>
                  <a:schemeClr val="accent6">
                    <a:lumMod val="50000"/>
                  </a:schemeClr>
                </a:solidFill>
              </a:rPr>
              <a:t>Ozonesondes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420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Region V Countries in Antarctica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9" r="48927" b="31577"/>
          <a:stretch/>
        </p:blipFill>
        <p:spPr bwMode="auto">
          <a:xfrm>
            <a:off x="-28941" y="1102643"/>
            <a:ext cx="9130826" cy="542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3074" y="5344885"/>
            <a:ext cx="2808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chemeClr val="accent6">
                    <a:lumMod val="50000"/>
                  </a:schemeClr>
                </a:solidFill>
              </a:rPr>
              <a:t>Arrival Heights (New Zealand) Dobson</a:t>
            </a:r>
            <a:endParaRPr lang="en-A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347209"/>
      </p:ext>
    </p:extLst>
  </p:cSld>
  <p:clrMapOvr>
    <a:masterClrMapping/>
  </p:clrMapOvr>
</p:sld>
</file>

<file path=ppt/theme/theme1.xml><?xml version="1.0" encoding="utf-8"?>
<a:theme xmlns:a="http://schemas.openxmlformats.org/drawingml/2006/main" name="Bureau_Generic_2012_v2">
  <a:themeElements>
    <a:clrScheme name="Bureau Standard 2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ureau Standard 1">
        <a:dk1>
          <a:srgbClr val="666666"/>
        </a:dk1>
        <a:lt1>
          <a:srgbClr val="FFFFFF"/>
        </a:lt1>
        <a:dk2>
          <a:srgbClr val="1F497D"/>
        </a:dk2>
        <a:lt2>
          <a:srgbClr val="EEECE1"/>
        </a:lt2>
        <a:accent1>
          <a:srgbClr val="10ADDA"/>
        </a:accent1>
        <a:accent2>
          <a:srgbClr val="2A597A"/>
        </a:accent2>
        <a:accent3>
          <a:srgbClr val="FFFFFF"/>
        </a:accent3>
        <a:accent4>
          <a:srgbClr val="565656"/>
        </a:accent4>
        <a:accent5>
          <a:srgbClr val="AAD3EA"/>
        </a:accent5>
        <a:accent6>
          <a:srgbClr val="25506E"/>
        </a:accent6>
        <a:hlink>
          <a:srgbClr val="FF0000"/>
        </a:hlink>
        <a:folHlink>
          <a:srgbClr val="FFE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Standard 2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ureau Blank">
  <a:themeElements>
    <a:clrScheme name="Bureau Blank 13">
      <a:dk1>
        <a:srgbClr val="666666"/>
      </a:dk1>
      <a:lt1>
        <a:srgbClr val="FFFFFF"/>
      </a:lt1>
      <a:dk2>
        <a:srgbClr val="34657F"/>
      </a:dk2>
      <a:lt2>
        <a:srgbClr val="EEECE1"/>
      </a:lt2>
      <a:accent1>
        <a:srgbClr val="00AFD7"/>
      </a:accent1>
      <a:accent2>
        <a:srgbClr val="34657F"/>
      </a:accent2>
      <a:accent3>
        <a:srgbClr val="FFFFFF"/>
      </a:accent3>
      <a:accent4>
        <a:srgbClr val="565656"/>
      </a:accent4>
      <a:accent5>
        <a:srgbClr val="AAD4E8"/>
      </a:accent5>
      <a:accent6>
        <a:srgbClr val="2E5B72"/>
      </a:accent6>
      <a:hlink>
        <a:srgbClr val="00AFD7"/>
      </a:hlink>
      <a:folHlink>
        <a:srgbClr val="671E75"/>
      </a:folHlink>
    </a:clrScheme>
    <a:fontScheme name="Bureau 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reau 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reau 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reau Blank 13">
        <a:dk1>
          <a:srgbClr val="666666"/>
        </a:dk1>
        <a:lt1>
          <a:srgbClr val="FFFFFF"/>
        </a:lt1>
        <a:dk2>
          <a:srgbClr val="34657F"/>
        </a:dk2>
        <a:lt2>
          <a:srgbClr val="EEECE1"/>
        </a:lt2>
        <a:accent1>
          <a:srgbClr val="00AFD7"/>
        </a:accent1>
        <a:accent2>
          <a:srgbClr val="34657F"/>
        </a:accent2>
        <a:accent3>
          <a:srgbClr val="FFFFFF"/>
        </a:accent3>
        <a:accent4>
          <a:srgbClr val="565656"/>
        </a:accent4>
        <a:accent5>
          <a:srgbClr val="AAD4E8"/>
        </a:accent5>
        <a:accent6>
          <a:srgbClr val="2E5B72"/>
        </a:accent6>
        <a:hlink>
          <a:srgbClr val="00AFD7"/>
        </a:hlink>
        <a:folHlink>
          <a:srgbClr val="671E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C233B983B2EE4A93284E3EBD2C2B97" ma:contentTypeVersion="" ma:contentTypeDescription="Create a new document." ma:contentTypeScope="" ma:versionID="ec4442fa2502e68fa2547973b9265348">
  <xsd:schema xmlns:xsd="http://www.w3.org/2001/XMLSchema" xmlns:xs="http://www.w3.org/2001/XMLSchema" xmlns:p="http://schemas.microsoft.com/office/2006/metadata/properties" xmlns:ns2="E0431080-F408-4E9A-9A74-0BFDAADAAB79" targetNamespace="http://schemas.microsoft.com/office/2006/metadata/properties" ma:root="true" ma:fieldsID="1f008a9bb781e21eedf32ec8030b7618" ns2:_="">
    <xsd:import namespace="E0431080-F408-4E9A-9A74-0BFDAADAAB79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31080-F408-4E9A-9A74-0BFDAADAAB79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_x0020_Symbol xmlns="E0431080-F408-4E9A-9A74-0BFDAADAAB79">*</Document_x0020_Symbol>
  </documentManagement>
</p:properties>
</file>

<file path=customXml/itemProps1.xml><?xml version="1.0" encoding="utf-8"?>
<ds:datastoreItem xmlns:ds="http://schemas.openxmlformats.org/officeDocument/2006/customXml" ds:itemID="{DB59EB40-9B9A-455E-8676-28764924EBB5}"/>
</file>

<file path=customXml/itemProps2.xml><?xml version="1.0" encoding="utf-8"?>
<ds:datastoreItem xmlns:ds="http://schemas.openxmlformats.org/officeDocument/2006/customXml" ds:itemID="{2D09369A-46DF-49EE-A171-82AD5C5A337B}"/>
</file>

<file path=customXml/itemProps3.xml><?xml version="1.0" encoding="utf-8"?>
<ds:datastoreItem xmlns:ds="http://schemas.openxmlformats.org/officeDocument/2006/customXml" ds:itemID="{AC2B8724-8ECE-4C7A-A76E-ADFB46E5785E}"/>
</file>

<file path=docProps/app.xml><?xml version="1.0" encoding="utf-8"?>
<Properties xmlns="http://schemas.openxmlformats.org/officeDocument/2006/extended-properties" xmlns:vt="http://schemas.openxmlformats.org/officeDocument/2006/docPropsVTypes">
  <Template>Bureau_Generic_2012_v2</Template>
  <TotalTime>1555</TotalTime>
  <Words>758</Words>
  <Application>Microsoft Office PowerPoint</Application>
  <PresentationFormat>On-screen Show (4:3)</PresentationFormat>
  <Paragraphs>130</Paragraphs>
  <Slides>27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Bureau_Generic_2012_v2</vt:lpstr>
      <vt:lpstr>Bureau Blank</vt:lpstr>
      <vt:lpstr>Region V Overview</vt:lpstr>
      <vt:lpstr>Region V</vt:lpstr>
      <vt:lpstr>Overview of Observational Activities</vt:lpstr>
      <vt:lpstr>Dobsons</vt:lpstr>
      <vt:lpstr>Longstanding Dobson sites</vt:lpstr>
      <vt:lpstr>Brewers</vt:lpstr>
      <vt:lpstr>Ozonesondes</vt:lpstr>
      <vt:lpstr>Region V Countries in Antarctica</vt:lpstr>
      <vt:lpstr>Region V Countries in Antarctica</vt:lpstr>
      <vt:lpstr>PowerPoint Presentation</vt:lpstr>
      <vt:lpstr>PowerPoint Presentation</vt:lpstr>
      <vt:lpstr>PowerPoint Presentation</vt:lpstr>
      <vt:lpstr>Ongoing long time series at Lauder</vt:lpstr>
      <vt:lpstr>Cape Grim – Ozone Depleting Substances and Greenhouse Gases (In Situ)</vt:lpstr>
      <vt:lpstr>Analysis of Observations</vt:lpstr>
      <vt:lpstr>Brewer #116 Bandung  (Repaired and recalibrated under Vienna Convention Trust Fund 2006)</vt:lpstr>
      <vt:lpstr>Melbourne Dobson record 1978-2012 reprocessed following Hradec Kralove workshop</vt:lpstr>
      <vt:lpstr>PowerPoint Presentation</vt:lpstr>
      <vt:lpstr>PowerPoint Presentation</vt:lpstr>
      <vt:lpstr>Modelling</vt:lpstr>
      <vt:lpstr>PowerPoint Presentation</vt:lpstr>
      <vt:lpstr>PowerPoint Presentation</vt:lpstr>
      <vt:lpstr>Modelling at Bodeker Scientific  </vt:lpstr>
      <vt:lpstr>Some Scientific Issues</vt:lpstr>
      <vt:lpstr>Other Issues</vt:lpstr>
      <vt:lpstr>Capacity Building – some recommendations from Indonesia</vt:lpstr>
      <vt:lpstr>PowerPoint Presentation</vt:lpstr>
    </vt:vector>
  </TitlesOfParts>
  <Company>Bureau of Meteorology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associated with the 8th ORM recommendations: Region 5</dc:title>
  <dc:creator>Matt Tully</dc:creator>
  <cp:lastModifiedBy>Matt Tully</cp:lastModifiedBy>
  <cp:revision>30</cp:revision>
  <dcterms:created xsi:type="dcterms:W3CDTF">2014-05-13T19:54:40Z</dcterms:created>
  <dcterms:modified xsi:type="dcterms:W3CDTF">2014-05-14T22:14:54Z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0x010100A1C233B983B2EE4A93284E3EBD2C2B97</vt:lpwstr>
  </property>
</Properties>
</file>