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emf" ContentType="image/x-emf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vml" ContentType="application/vnd.openxmlformats-officedocument.vmlDrawing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jpg" ContentType="image/jpe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Default Extension="png" ContentType="image/png"/>
  <Default Extension="bin" ContentType="application/vnd.openxmlformats-officedocument.oleObject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1" r:id="rId2"/>
    <p:sldId id="272" r:id="rId3"/>
    <p:sldId id="276" r:id="rId4"/>
    <p:sldId id="274" r:id="rId5"/>
    <p:sldId id="277" r:id="rId6"/>
    <p:sldId id="278" r:id="rId7"/>
    <p:sldId id="279" r:id="rId8"/>
    <p:sldId id="283" r:id="rId9"/>
    <p:sldId id="284" r:id="rId10"/>
    <p:sldId id="287" r:id="rId11"/>
    <p:sldId id="286" r:id="rId12"/>
    <p:sldId id="285" r:id="rId13"/>
    <p:sldId id="275" r:id="rId14"/>
    <p:sldId id="265" r:id="rId15"/>
    <p:sldId id="266" r:id="rId16"/>
    <p:sldId id="268" r:id="rId17"/>
    <p:sldId id="280" r:id="rId18"/>
    <p:sldId id="288" r:id="rId19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3DB5"/>
    <a:srgbClr val="F0FB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7582" autoAdjust="0"/>
  </p:normalViewPr>
  <p:slideViewPr>
    <p:cSldViewPr>
      <p:cViewPr varScale="1">
        <p:scale>
          <a:sx n="68" d="100"/>
          <a:sy n="68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24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964CE-31C2-4A92-9E53-0691C8674ADF}" type="datetimeFigureOut">
              <a:rPr lang="nl-BE" smtClean="0"/>
              <a:t>14/05/2014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FC3190-50C0-4D1F-8A9B-06FB77250B92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33761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err="1" smtClean="0"/>
              <a:t>Dashed</a:t>
            </a:r>
            <a:r>
              <a:rPr lang="nl-BE" baseline="0" dirty="0" smtClean="0"/>
              <a:t> line </a:t>
            </a:r>
            <a:r>
              <a:rPr lang="nl-BE" baseline="0" dirty="0" err="1" smtClean="0"/>
              <a:t>when</a:t>
            </a:r>
            <a:r>
              <a:rPr lang="nl-BE" baseline="0" dirty="0" smtClean="0"/>
              <a:t> </a:t>
            </a:r>
            <a:r>
              <a:rPr lang="nl-BE" baseline="0" dirty="0" err="1" smtClean="0"/>
              <a:t>problem</a:t>
            </a:r>
            <a:r>
              <a:rPr lang="nl-BE" baseline="0" dirty="0" smtClean="0"/>
              <a:t> is data </a:t>
            </a:r>
            <a:r>
              <a:rPr lang="nl-BE" baseline="0" dirty="0" err="1" smtClean="0"/>
              <a:t>archiving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C3190-50C0-4D1F-8A9B-06FB77250B92}" type="slidenum">
              <a:rPr lang="nl-BE" smtClean="0"/>
              <a:t>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48929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cf.</a:t>
            </a:r>
            <a:r>
              <a:rPr lang="nl-BE" baseline="0" dirty="0" smtClean="0"/>
              <a:t> 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C3190-50C0-4D1F-8A9B-06FB77250B92}" type="slidenum">
              <a:rPr lang="nl-BE" smtClean="0"/>
              <a:t>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88690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C3190-50C0-4D1F-8A9B-06FB77250B92}" type="slidenum">
              <a:rPr lang="nl-BE" smtClean="0"/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52597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err="1" smtClean="0"/>
              <a:t>Also</a:t>
            </a:r>
            <a:r>
              <a:rPr lang="nl-BE" dirty="0" smtClean="0"/>
              <a:t> part of </a:t>
            </a:r>
            <a:r>
              <a:rPr lang="nl-BE" dirty="0" err="1" smtClean="0"/>
              <a:t>capacity</a:t>
            </a:r>
            <a:r>
              <a:rPr lang="nl-BE" dirty="0" smtClean="0"/>
              <a:t> building </a:t>
            </a:r>
            <a:r>
              <a:rPr lang="nl-BE" dirty="0" err="1" smtClean="0"/>
              <a:t>for</a:t>
            </a:r>
            <a:r>
              <a:rPr lang="nl-BE" dirty="0" smtClean="0"/>
              <a:t> NO2 </a:t>
            </a:r>
            <a:r>
              <a:rPr lang="nl-BE" dirty="0" err="1" smtClean="0"/>
              <a:t>and</a:t>
            </a:r>
            <a:r>
              <a:rPr lang="nl-BE" dirty="0" smtClean="0"/>
              <a:t> aerosol</a:t>
            </a:r>
            <a:r>
              <a:rPr lang="nl-BE" baseline="0" dirty="0" smtClean="0"/>
              <a:t> </a:t>
            </a:r>
            <a:r>
              <a:rPr lang="nl-BE" baseline="0" dirty="0" err="1" smtClean="0"/>
              <a:t>from</a:t>
            </a:r>
            <a:r>
              <a:rPr lang="nl-BE" baseline="0" dirty="0" smtClean="0"/>
              <a:t> MAXDOAS</a:t>
            </a:r>
          </a:p>
          <a:p>
            <a:r>
              <a:rPr lang="nl-BE" baseline="0" dirty="0" smtClean="0"/>
              <a:t>CINDI </a:t>
            </a:r>
            <a:r>
              <a:rPr lang="nl-BE" baseline="0" dirty="0" err="1" smtClean="0"/>
              <a:t>for</a:t>
            </a:r>
            <a:r>
              <a:rPr lang="nl-BE" baseline="0" dirty="0" smtClean="0"/>
              <a:t> OMI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C3190-50C0-4D1F-8A9B-06FB77250B92}" type="slidenum">
              <a:rPr lang="nl-BE" smtClean="0"/>
              <a:t>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812053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C3190-50C0-4D1F-8A9B-06FB77250B92}" type="slidenum">
              <a:rPr lang="nl-BE" smtClean="0"/>
              <a:t>13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366289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err="1" smtClean="0"/>
              <a:t>Ancillary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auxiliary</a:t>
            </a:r>
            <a:r>
              <a:rPr lang="nl-BE" dirty="0" smtClean="0"/>
              <a:t> data: e.g.,</a:t>
            </a:r>
            <a:r>
              <a:rPr lang="nl-BE" baseline="0" dirty="0" smtClean="0"/>
              <a:t> P/T </a:t>
            </a:r>
            <a:r>
              <a:rPr lang="nl-BE" baseline="0" dirty="0" err="1" smtClean="0"/>
              <a:t>profiles</a:t>
            </a:r>
            <a:r>
              <a:rPr lang="nl-BE" baseline="0" dirty="0" smtClean="0"/>
              <a:t>, </a:t>
            </a:r>
            <a:r>
              <a:rPr lang="nl-BE" baseline="0" dirty="0" err="1" smtClean="0"/>
              <a:t>spectroscopic</a:t>
            </a:r>
            <a:r>
              <a:rPr lang="nl-BE" baseline="0" dirty="0" smtClean="0"/>
              <a:t> data, etc.</a:t>
            </a:r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C3190-50C0-4D1F-8A9B-06FB77250B92}" type="slidenum">
              <a:rPr lang="nl-BE" smtClean="0"/>
              <a:t>14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852056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NORS: user-</a:t>
            </a:r>
            <a:r>
              <a:rPr lang="nl-BE" dirty="0" err="1" smtClean="0"/>
              <a:t>oriented</a:t>
            </a:r>
            <a:r>
              <a:rPr lang="nl-BE" baseline="0" dirty="0" smtClean="0"/>
              <a:t> (</a:t>
            </a:r>
            <a:r>
              <a:rPr lang="nl-BE" baseline="0" dirty="0" err="1" smtClean="0"/>
              <a:t>satellite</a:t>
            </a:r>
            <a:r>
              <a:rPr lang="nl-BE" baseline="0" dirty="0" smtClean="0"/>
              <a:t> ; model </a:t>
            </a:r>
            <a:r>
              <a:rPr lang="nl-BE" baseline="0" dirty="0" err="1" smtClean="0"/>
              <a:t>validation</a:t>
            </a:r>
            <a:r>
              <a:rPr lang="nl-BE" baseline="0" dirty="0" smtClean="0"/>
              <a:t>)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C3190-50C0-4D1F-8A9B-06FB77250B92}" type="slidenum">
              <a:rPr lang="nl-BE" smtClean="0"/>
              <a:t>15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37779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736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CC9793-0D88-4420-937E-4E429D7149A3}" type="datetimeFigureOut">
              <a:rPr lang="nl-BE" smtClean="0"/>
              <a:t>14/05/2014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2F9412-EF9A-4E53-8A55-21982731EB6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23361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CC9793-0D88-4420-937E-4E429D7149A3}" type="datetimeFigureOut">
              <a:rPr lang="nl-BE" smtClean="0"/>
              <a:t>14/05/2014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2F9412-EF9A-4E53-8A55-21982731EB6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25970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00800" cy="706090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 sz="2800"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6274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CC9793-0D88-4420-937E-4E429D7149A3}" type="datetimeFigureOut">
              <a:rPr lang="nl-BE" smtClean="0"/>
              <a:t>14/05/2014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2F9412-EF9A-4E53-8A55-21982731EB6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9740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CC9793-0D88-4420-937E-4E429D7149A3}" type="datetimeFigureOut">
              <a:rPr lang="nl-BE" smtClean="0"/>
              <a:t>14/05/2014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2F9412-EF9A-4E53-8A55-21982731EB6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25251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CC9793-0D88-4420-937E-4E429D7149A3}" type="datetimeFigureOut">
              <a:rPr lang="nl-BE" smtClean="0"/>
              <a:t>14/05/2014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2F9412-EF9A-4E53-8A55-21982731EB6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6579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CC9793-0D88-4420-937E-4E429D7149A3}" type="datetimeFigureOut">
              <a:rPr lang="nl-BE" smtClean="0"/>
              <a:t>14/05/2014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2F9412-EF9A-4E53-8A55-21982731EB6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0260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CC9793-0D88-4420-937E-4E429D7149A3}" type="datetimeFigureOut">
              <a:rPr lang="nl-BE" smtClean="0"/>
              <a:t>14/05/2014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2F9412-EF9A-4E53-8A55-21982731EB6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04595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CC9793-0D88-4420-937E-4E429D7149A3}" type="datetimeFigureOut">
              <a:rPr lang="nl-BE" smtClean="0"/>
              <a:t>14/05/2014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2F9412-EF9A-4E53-8A55-21982731EB6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74808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2CC9793-0D88-4420-937E-4E429D7149A3}" type="datetimeFigureOut">
              <a:rPr lang="nl-BE" smtClean="0"/>
              <a:t>14/05/2014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2F9412-EF9A-4E53-8A55-21982731EB6F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06834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08720"/>
            <a:ext cx="8229600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79512" y="6488668"/>
            <a:ext cx="86409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724128" y="6580564"/>
            <a:ext cx="309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200" dirty="0" smtClean="0">
                <a:latin typeface="Arial Black" panose="020B0A04020102020204" pitchFamily="34" charset="0"/>
              </a:rPr>
              <a:t>ORM 9, Geneva, May 14 -16, 2014</a:t>
            </a:r>
            <a:endParaRPr lang="nl-BE" sz="1200" dirty="0">
              <a:latin typeface="Arial Black" panose="020B0A040201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0"/>
            <a:ext cx="1219318" cy="901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277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b="1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Evolution of Measurement Capabilities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08720"/>
            <a:ext cx="8856984" cy="5515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9712" y="6309320"/>
            <a:ext cx="403244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BE" sz="2400" dirty="0" smtClean="0">
                <a:solidFill>
                  <a:srgbClr val="FF0000"/>
                </a:solidFill>
              </a:rPr>
              <a:t>+ </a:t>
            </a:r>
            <a:r>
              <a:rPr lang="nl-BE" sz="2400" dirty="0" err="1" smtClean="0">
                <a:solidFill>
                  <a:srgbClr val="FF0000"/>
                </a:solidFill>
              </a:rPr>
              <a:t>cooperating</a:t>
            </a:r>
            <a:r>
              <a:rPr lang="nl-BE" sz="2400" dirty="0" smtClean="0">
                <a:solidFill>
                  <a:srgbClr val="FF0000"/>
                </a:solidFill>
              </a:rPr>
              <a:t> </a:t>
            </a:r>
            <a:r>
              <a:rPr lang="nl-BE" sz="2400" dirty="0" err="1" smtClean="0">
                <a:solidFill>
                  <a:srgbClr val="FF0000"/>
                </a:solidFill>
              </a:rPr>
              <a:t>networks</a:t>
            </a:r>
            <a:endParaRPr lang="nl-BE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63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Contribution</a:t>
            </a:r>
            <a:r>
              <a:rPr lang="nl-BE" dirty="0"/>
              <a:t> of NDACC </a:t>
            </a:r>
            <a:r>
              <a:rPr lang="nl-BE" dirty="0" err="1"/>
              <a:t>to</a:t>
            </a:r>
            <a:r>
              <a:rPr lang="nl-BE" dirty="0"/>
              <a:t> SI2N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00100" lvl="1" indent="-342900">
              <a:spcBef>
                <a:spcPts val="1400"/>
              </a:spcBef>
              <a:buFont typeface="Arial"/>
              <a:buChar char="•"/>
            </a:pPr>
            <a:r>
              <a:rPr lang="fr-FR" dirty="0"/>
              <a:t>NDACC data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used</a:t>
            </a:r>
            <a:r>
              <a:rPr lang="fr-FR" dirty="0"/>
              <a:t> for the </a:t>
            </a:r>
            <a:r>
              <a:rPr lang="fr-FR" dirty="0" err="1"/>
              <a:t>evaluation</a:t>
            </a:r>
            <a:r>
              <a:rPr lang="fr-FR" dirty="0"/>
              <a:t> of </a:t>
            </a:r>
            <a:r>
              <a:rPr lang="fr-FR" dirty="0" smtClean="0"/>
              <a:t>satellite drifts </a:t>
            </a:r>
            <a:r>
              <a:rPr lang="fr-FR" dirty="0"/>
              <a:t>and </a:t>
            </a:r>
            <a:r>
              <a:rPr lang="fr-FR" dirty="0" err="1"/>
              <a:t>corresponding</a:t>
            </a:r>
            <a:r>
              <a:rPr lang="fr-FR" dirty="0"/>
              <a:t> </a:t>
            </a:r>
            <a:r>
              <a:rPr lang="fr-FR" dirty="0" err="1"/>
              <a:t>results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taken</a:t>
            </a:r>
            <a:r>
              <a:rPr lang="fr-FR" dirty="0"/>
              <a:t> </a:t>
            </a:r>
            <a:r>
              <a:rPr lang="fr-FR" dirty="0" err="1"/>
              <a:t>into</a:t>
            </a:r>
            <a:r>
              <a:rPr lang="fr-FR" dirty="0"/>
              <a:t> </a:t>
            </a:r>
            <a:r>
              <a:rPr lang="fr-FR" dirty="0" err="1"/>
              <a:t>account</a:t>
            </a:r>
            <a:r>
              <a:rPr lang="fr-FR" dirty="0"/>
              <a:t> in the </a:t>
            </a:r>
            <a:r>
              <a:rPr lang="fr-FR" dirty="0" err="1"/>
              <a:t>evaluation</a:t>
            </a:r>
            <a:r>
              <a:rPr lang="fr-FR" dirty="0"/>
              <a:t> of the </a:t>
            </a:r>
            <a:r>
              <a:rPr lang="fr-FR" dirty="0" err="1"/>
              <a:t>error</a:t>
            </a:r>
            <a:r>
              <a:rPr lang="fr-FR" dirty="0"/>
              <a:t> bars of the trends (D. Hubert</a:t>
            </a:r>
            <a:r>
              <a:rPr lang="fr-FR" dirty="0" smtClean="0"/>
              <a:t>)</a:t>
            </a:r>
          </a:p>
          <a:p>
            <a:pPr marL="800100" lvl="1" indent="-342900">
              <a:spcBef>
                <a:spcPts val="1400"/>
              </a:spcBef>
              <a:buFont typeface="Arial"/>
              <a:buChar char="•"/>
            </a:pPr>
            <a:r>
              <a:rPr lang="fr-FR" dirty="0" smtClean="0"/>
              <a:t>NDACC data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for trend </a:t>
            </a:r>
            <a:r>
              <a:rPr lang="fr-FR" dirty="0" err="1" smtClean="0"/>
              <a:t>evaluation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163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corinnev\AppData\Local\Temp\trends_vs_alt_35N60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7"/>
          <a:stretch>
            <a:fillRect/>
          </a:stretch>
        </p:blipFill>
        <p:spPr bwMode="auto">
          <a:xfrm>
            <a:off x="33907" y="312283"/>
            <a:ext cx="8032474" cy="563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1"/>
          <p:cNvSpPr txBox="1"/>
          <p:nvPr/>
        </p:nvSpPr>
        <p:spPr>
          <a:xfrm>
            <a:off x="3203848" y="6132572"/>
            <a:ext cx="5724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fr-FR" sz="2000" b="0" dirty="0" smtClean="0">
                <a:solidFill>
                  <a:schemeClr val="tx1"/>
                </a:solidFill>
                <a:latin typeface="+mn-lt"/>
              </a:rPr>
              <a:t>W. </a:t>
            </a:r>
            <a:r>
              <a:rPr lang="fr-FR" sz="2000" b="0" dirty="0" err="1" smtClean="0">
                <a:solidFill>
                  <a:schemeClr val="tx1"/>
                </a:solidFill>
                <a:latin typeface="+mn-lt"/>
              </a:rPr>
              <a:t>Steinbrecht</a:t>
            </a:r>
            <a:r>
              <a:rPr lang="fr-FR" sz="2000" b="0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fr-FR" sz="2000" b="0" dirty="0" err="1" smtClean="0">
                <a:solidFill>
                  <a:schemeClr val="tx1"/>
                </a:solidFill>
                <a:latin typeface="+mn-lt"/>
              </a:rPr>
              <a:t>personal</a:t>
            </a:r>
            <a:r>
              <a:rPr lang="fr-FR" sz="2000" b="0" dirty="0" smtClean="0">
                <a:solidFill>
                  <a:schemeClr val="tx1"/>
                </a:solidFill>
                <a:latin typeface="+mn-lt"/>
              </a:rPr>
              <a:t> communication, Oct. 2013</a:t>
            </a:r>
            <a:endParaRPr lang="fr-FR" sz="2000" b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034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 txBox="1">
            <a:spLocks/>
          </p:cNvSpPr>
          <p:nvPr/>
        </p:nvSpPr>
        <p:spPr>
          <a:xfrm>
            <a:off x="290042" y="787400"/>
            <a:ext cx="8853958" cy="554461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000"/>
              </a:spcBef>
              <a:buNone/>
            </a:pPr>
            <a:r>
              <a:rPr lang="en-US" sz="2200" dirty="0" smtClean="0"/>
              <a:t>Changes in the vertical distribution of ozone – the SI2N report</a:t>
            </a:r>
            <a:br>
              <a:rPr lang="en-US" sz="2200" dirty="0" smtClean="0"/>
            </a:br>
            <a:r>
              <a:rPr lang="en-US" sz="2200" dirty="0" smtClean="0"/>
              <a:t>Editor(s): P. K. </a:t>
            </a:r>
            <a:r>
              <a:rPr lang="en-US" sz="2200" dirty="0" err="1" smtClean="0"/>
              <a:t>Bhartia</a:t>
            </a:r>
            <a:r>
              <a:rPr lang="en-US" sz="2200" dirty="0" smtClean="0"/>
              <a:t>, N. Harris, M. Van </a:t>
            </a:r>
            <a:r>
              <a:rPr lang="en-US" sz="2200" dirty="0" err="1" smtClean="0"/>
              <a:t>Roozendael</a:t>
            </a:r>
            <a:r>
              <a:rPr lang="en-US" sz="2200" dirty="0" smtClean="0"/>
              <a:t>, M. Weber, R. </a:t>
            </a:r>
            <a:r>
              <a:rPr lang="en-US" sz="2200" dirty="0" err="1" smtClean="0"/>
              <a:t>Eckman</a:t>
            </a:r>
            <a:r>
              <a:rPr lang="en-US" sz="2200" dirty="0" smtClean="0"/>
              <a:t>, D. Loyola, J. Urban, C. von </a:t>
            </a:r>
            <a:r>
              <a:rPr lang="en-US" sz="2200" dirty="0" err="1" smtClean="0"/>
              <a:t>Savigny</a:t>
            </a:r>
            <a:r>
              <a:rPr lang="en-US" sz="2200" dirty="0" smtClean="0"/>
              <a:t>, M. </a:t>
            </a:r>
            <a:r>
              <a:rPr lang="en-US" sz="2200" dirty="0" err="1" smtClean="0"/>
              <a:t>Dameris</a:t>
            </a:r>
            <a:r>
              <a:rPr lang="en-US" sz="2200" dirty="0" smtClean="0"/>
              <a:t>, and S. Godin-</a:t>
            </a:r>
            <a:r>
              <a:rPr lang="en-US" sz="2200" dirty="0" err="1" smtClean="0"/>
              <a:t>Beekmann</a:t>
            </a:r>
            <a:endParaRPr lang="en-US" sz="2200" dirty="0" smtClean="0"/>
          </a:p>
          <a:p>
            <a:pPr marL="0" indent="0">
              <a:spcBef>
                <a:spcPts val="2000"/>
              </a:spcBef>
              <a:buNone/>
            </a:pPr>
            <a:r>
              <a:rPr lang="en-US" sz="2200" dirty="0" smtClean="0"/>
              <a:t>Special Issue jointly organized between Atmospheric Chemistry and Physics Discussions, Atmospheric Measurement Techniques Discussions, and Earth System Science Data Discussions</a:t>
            </a:r>
          </a:p>
          <a:p>
            <a:pPr marL="0" indent="0">
              <a:buNone/>
            </a:pPr>
            <a:r>
              <a:rPr lang="en-US" sz="2200" dirty="0" smtClean="0">
                <a:solidFill>
                  <a:srgbClr val="0000FF"/>
                </a:solidFill>
              </a:rPr>
              <a:t>http://www.atmos-chem-phys-discuss.net/special_issue179.html</a:t>
            </a:r>
          </a:p>
          <a:p>
            <a:pPr marL="0" indent="0">
              <a:buNone/>
            </a:pPr>
            <a:r>
              <a:rPr lang="en-US" sz="2200" b="1" dirty="0" smtClean="0"/>
              <a:t>34 papers to date (</a:t>
            </a:r>
            <a:r>
              <a:rPr lang="en-US" sz="2200" b="1" dirty="0" smtClean="0">
                <a:solidFill>
                  <a:srgbClr val="FF0000"/>
                </a:solidFill>
              </a:rPr>
              <a:t>NDACC contributing to 17</a:t>
            </a:r>
            <a:r>
              <a:rPr lang="en-US" sz="2200" b="1" dirty="0" smtClean="0"/>
              <a:t>) + 3 synthesis papers</a:t>
            </a:r>
            <a:endParaRPr lang="fr-FR" sz="2200" b="1" dirty="0" smtClean="0"/>
          </a:p>
          <a:p>
            <a:pPr>
              <a:spcBef>
                <a:spcPts val="1400"/>
              </a:spcBef>
              <a:buFont typeface="Wingdings" charset="2"/>
              <a:buChar char="²"/>
            </a:pPr>
            <a:r>
              <a:rPr lang="fr-FR" sz="2200" dirty="0" smtClean="0"/>
              <a:t>B. Hassler et al.: </a:t>
            </a:r>
            <a:r>
              <a:rPr lang="en-US" sz="2200" dirty="0" smtClean="0"/>
              <a:t>Ozone Profile Measurements: Techniques, Uncertainties and Availability</a:t>
            </a:r>
            <a:r>
              <a:rPr lang="fr-BE" sz="2400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BE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fr-BE" sz="2000" b="1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Accepted</a:t>
            </a:r>
            <a:r>
              <a:rPr lang="fr-BE" sz="20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BE" sz="2000" b="1" dirty="0">
                <a:ea typeface="Verdana" panose="020B0604030504040204" pitchFamily="34" charset="0"/>
                <a:cs typeface="Verdana" panose="020B0604030504040204" pitchFamily="34" charset="0"/>
              </a:rPr>
              <a:t>for AMT; </a:t>
            </a:r>
            <a:r>
              <a:rPr lang="fr-BE" sz="2000" b="1" dirty="0" err="1">
                <a:ea typeface="Verdana" panose="020B0604030504040204" pitchFamily="34" charset="0"/>
                <a:cs typeface="Verdana" panose="020B0604030504040204" pitchFamily="34" charset="0"/>
              </a:rPr>
              <a:t>cited</a:t>
            </a:r>
            <a:r>
              <a:rPr lang="fr-BE" sz="2000" b="1" dirty="0">
                <a:ea typeface="Verdana" panose="020B0604030504040204" pitchFamily="34" charset="0"/>
                <a:cs typeface="Verdana" panose="020B0604030504040204" pitchFamily="34" charset="0"/>
              </a:rPr>
              <a:t> in WMO </a:t>
            </a:r>
            <a:r>
              <a:rPr lang="fr-BE" sz="20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O3 </a:t>
            </a:r>
            <a:r>
              <a:rPr lang="fr-BE" sz="2000" b="1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Assessment</a:t>
            </a:r>
            <a:r>
              <a:rPr lang="fr-BE" sz="20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 2014).</a:t>
            </a:r>
            <a:endParaRPr lang="fr-FR" sz="2000" dirty="0" smtClean="0"/>
          </a:p>
          <a:p>
            <a:pPr>
              <a:buFont typeface="Wingdings" charset="2"/>
              <a:buChar char="²"/>
            </a:pPr>
            <a:r>
              <a:rPr lang="fr-FR" sz="2200" dirty="0" smtClean="0"/>
              <a:t>JC Lambert et al.: </a:t>
            </a:r>
            <a:r>
              <a:rPr lang="en-US" sz="2200" dirty="0" smtClean="0"/>
              <a:t>Synthesis of Ozone Profile </a:t>
            </a:r>
            <a:r>
              <a:rPr lang="en-US" sz="2200" dirty="0" err="1" smtClean="0"/>
              <a:t>Intercomparisons</a:t>
            </a:r>
            <a:r>
              <a:rPr lang="en-US" sz="2200" dirty="0" smtClean="0"/>
              <a:t> in the SI2N Context</a:t>
            </a:r>
            <a:endParaRPr lang="fr-FR" sz="2200" dirty="0" smtClean="0"/>
          </a:p>
          <a:p>
            <a:pPr>
              <a:buFont typeface="Wingdings" charset="2"/>
              <a:buChar char="²"/>
            </a:pPr>
            <a:r>
              <a:rPr lang="fr-FR" sz="2200" dirty="0" smtClean="0"/>
              <a:t>N. Harris et al.: </a:t>
            </a:r>
            <a:r>
              <a:rPr lang="en-US" sz="2200" dirty="0" smtClean="0"/>
              <a:t>Analysis and Interpretation of Changes in the Vertical Distribution of Ozone</a:t>
            </a:r>
            <a:endParaRPr lang="fr-FR" sz="2200" dirty="0" smtClean="0"/>
          </a:p>
          <a:p>
            <a:pPr marL="0" indent="0"/>
            <a:endParaRPr lang="en-US" sz="2000" dirty="0" smtClean="0"/>
          </a:p>
          <a:p>
            <a:pPr lvl="1">
              <a:buFont typeface="Arial"/>
              <a:buChar char="•"/>
            </a:pPr>
            <a:endParaRPr lang="fr-FR" sz="2000" dirty="0"/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179388" y="44450"/>
            <a:ext cx="8686800" cy="77787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spcBef>
                <a:spcPct val="0"/>
              </a:spcBef>
              <a:buFont typeface="Times New Roman" pitchFamily="18" charset="0"/>
              <a:buNone/>
              <a:defRPr/>
            </a:pPr>
            <a:r>
              <a:rPr lang="fr-FR" sz="3600" b="0" kern="0" dirty="0" smtClean="0">
                <a:solidFill>
                  <a:srgbClr val="0C44B4"/>
                </a:solidFill>
                <a:latin typeface="+mj-lt"/>
                <a:ea typeface="+mj-ea"/>
                <a:cs typeface="+mj-cs"/>
              </a:rPr>
              <a:t>SI</a:t>
            </a:r>
            <a:r>
              <a:rPr lang="fr-FR" sz="3600" b="0" kern="0" baseline="30000" dirty="0" smtClean="0">
                <a:solidFill>
                  <a:srgbClr val="0C44B4"/>
                </a:solidFill>
                <a:latin typeface="+mj-lt"/>
                <a:ea typeface="+mj-ea"/>
                <a:cs typeface="+mj-cs"/>
              </a:rPr>
              <a:t>2</a:t>
            </a:r>
            <a:r>
              <a:rPr lang="fr-FR" sz="3600" b="0" kern="0" dirty="0" smtClean="0">
                <a:solidFill>
                  <a:srgbClr val="0C44B4"/>
                </a:solidFill>
                <a:latin typeface="+mj-lt"/>
                <a:ea typeface="+mj-ea"/>
                <a:cs typeface="+mj-cs"/>
              </a:rPr>
              <a:t>N </a:t>
            </a:r>
            <a:r>
              <a:rPr lang="fr-FR" sz="3600" b="0" kern="0" dirty="0" err="1" smtClean="0">
                <a:solidFill>
                  <a:srgbClr val="0C44B4"/>
                </a:solidFill>
                <a:latin typeface="+mj-lt"/>
                <a:ea typeface="+mj-ea"/>
                <a:cs typeface="+mj-cs"/>
              </a:rPr>
              <a:t>special</a:t>
            </a:r>
            <a:r>
              <a:rPr lang="fr-FR" sz="3600" b="0" kern="0" dirty="0" smtClean="0">
                <a:solidFill>
                  <a:srgbClr val="0C44B4"/>
                </a:solidFill>
                <a:latin typeface="+mj-lt"/>
                <a:ea typeface="+mj-ea"/>
                <a:cs typeface="+mj-cs"/>
              </a:rPr>
              <a:t> issue</a:t>
            </a:r>
            <a:endParaRPr lang="fr-FR" sz="3600" b="0" kern="0" dirty="0">
              <a:solidFill>
                <a:srgbClr val="0C44B4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2567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Archiving</a:t>
            </a:r>
            <a:r>
              <a:rPr lang="nl-BE" dirty="0" smtClean="0"/>
              <a:t> / Databases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748464" cy="5832648"/>
          </a:xfrm>
        </p:spPr>
        <p:txBody>
          <a:bodyPr>
            <a:normAutofit fontScale="92500"/>
          </a:bodyPr>
          <a:lstStyle/>
          <a:p>
            <a:r>
              <a:rPr lang="nl-BE" dirty="0" smtClean="0"/>
              <a:t>NDACC has </a:t>
            </a:r>
            <a:r>
              <a:rPr lang="nl-BE" dirty="0" err="1" smtClean="0"/>
              <a:t>progressed</a:t>
            </a:r>
            <a:r>
              <a:rPr lang="nl-BE" dirty="0" smtClean="0"/>
              <a:t> </a:t>
            </a:r>
            <a:r>
              <a:rPr lang="nl-BE" dirty="0" err="1" smtClean="0"/>
              <a:t>towards</a:t>
            </a:r>
            <a:r>
              <a:rPr lang="nl-BE" dirty="0" smtClean="0"/>
              <a:t> GEOMS HDF </a:t>
            </a:r>
            <a:r>
              <a:rPr lang="nl-BE" dirty="0" err="1" smtClean="0"/>
              <a:t>archiving</a:t>
            </a:r>
            <a:endParaRPr lang="nl-BE" dirty="0" smtClean="0"/>
          </a:p>
          <a:p>
            <a:pPr lvl="1"/>
            <a:r>
              <a:rPr lang="en-US" sz="2400" dirty="0"/>
              <a:t>Since October 1, </a:t>
            </a:r>
            <a:r>
              <a:rPr lang="en-US" sz="2400" dirty="0" smtClean="0"/>
              <a:t>2012: </a:t>
            </a:r>
            <a:r>
              <a:rPr lang="en-US" sz="2400" dirty="0" smtClean="0">
                <a:solidFill>
                  <a:srgbClr val="006600"/>
                </a:solidFill>
              </a:rPr>
              <a:t>4305 NASA Ames </a:t>
            </a:r>
            <a:r>
              <a:rPr lang="en-US" sz="2400" dirty="0">
                <a:solidFill>
                  <a:srgbClr val="006600"/>
                </a:solidFill>
              </a:rPr>
              <a:t>and 14324 HDF </a:t>
            </a:r>
            <a:r>
              <a:rPr lang="en-US" sz="2400" dirty="0"/>
              <a:t>files have been cataloged</a:t>
            </a:r>
            <a:r>
              <a:rPr lang="en-US" sz="2400" dirty="0" smtClean="0"/>
              <a:t>.</a:t>
            </a:r>
          </a:p>
          <a:p>
            <a:r>
              <a:rPr lang="en-US" dirty="0" smtClean="0"/>
              <a:t>Progress </a:t>
            </a:r>
            <a:r>
              <a:rPr lang="en-US" dirty="0"/>
              <a:t>towards </a:t>
            </a:r>
            <a:r>
              <a:rPr lang="en-US" dirty="0" smtClean="0"/>
              <a:t>early </a:t>
            </a:r>
            <a:r>
              <a:rPr lang="en-US" dirty="0"/>
              <a:t>public release:</a:t>
            </a:r>
          </a:p>
          <a:p>
            <a:pPr lvl="1"/>
            <a:r>
              <a:rPr lang="en-US" sz="2400" dirty="0"/>
              <a:t>Of the 163 continuing datasets in the </a:t>
            </a:r>
            <a:r>
              <a:rPr lang="en-US" sz="2400" dirty="0" smtClean="0"/>
              <a:t>database, </a:t>
            </a:r>
            <a:r>
              <a:rPr lang="en-US" sz="2400" dirty="0"/>
              <a:t>116 (71%) of the data is available for early release</a:t>
            </a:r>
            <a:r>
              <a:rPr lang="en-US" sz="2400" dirty="0" smtClean="0"/>
              <a:t>.</a:t>
            </a:r>
          </a:p>
          <a:p>
            <a:r>
              <a:rPr lang="en-US" dirty="0" smtClean="0"/>
              <a:t>Progress </a:t>
            </a:r>
            <a:r>
              <a:rPr lang="en-US" dirty="0"/>
              <a:t>towards rapid data delivery (RD), within 1 month after acquisition</a:t>
            </a:r>
          </a:p>
          <a:p>
            <a:pPr lvl="1"/>
            <a:r>
              <a:rPr lang="en-US" sz="2400" dirty="0" smtClean="0"/>
              <a:t>With clear distinction between RD data and consolidated data </a:t>
            </a:r>
            <a:r>
              <a:rPr lang="en-US" sz="2400" dirty="0" smtClean="0">
                <a:sym typeface="Symbol"/>
              </a:rPr>
              <a:t></a:t>
            </a:r>
            <a:r>
              <a:rPr lang="en-US" sz="2400" dirty="0" smtClean="0"/>
              <a:t> for different usage</a:t>
            </a:r>
          </a:p>
          <a:p>
            <a:r>
              <a:rPr lang="en-US" dirty="0"/>
              <a:t>Links established with other databases and portals</a:t>
            </a:r>
          </a:p>
          <a:p>
            <a:pPr lvl="1"/>
            <a:r>
              <a:rPr lang="en-US" sz="2400" dirty="0" smtClean="0"/>
              <a:t>NDACC data available again on ACTRIS portal</a:t>
            </a:r>
          </a:p>
          <a:p>
            <a:pPr lvl="1"/>
            <a:r>
              <a:rPr lang="en-US" sz="2400" dirty="0" smtClean="0"/>
              <a:t>WOUDC: Routine </a:t>
            </a:r>
            <a:r>
              <a:rPr lang="en-US" sz="2400" dirty="0"/>
              <a:t>copy of o3sonde, not all files completed</a:t>
            </a:r>
          </a:p>
          <a:p>
            <a:pPr lvl="1"/>
            <a:r>
              <a:rPr lang="en-US" sz="2400" dirty="0" smtClean="0"/>
              <a:t>BADC</a:t>
            </a:r>
            <a:r>
              <a:rPr lang="en-US" sz="2400" dirty="0"/>
              <a:t>: </a:t>
            </a:r>
            <a:r>
              <a:rPr lang="en-US" sz="2400" dirty="0" smtClean="0"/>
              <a:t>Automatic </a:t>
            </a:r>
            <a:r>
              <a:rPr lang="en-US" sz="2400" dirty="0"/>
              <a:t>nightly copy of database.  Began in early 1990’s.</a:t>
            </a:r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3262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Additional </a:t>
            </a:r>
            <a:r>
              <a:rPr lang="nl-BE" dirty="0"/>
              <a:t>E</a:t>
            </a:r>
            <a:r>
              <a:rPr lang="nl-BE" dirty="0" smtClean="0"/>
              <a:t>volutions (1/3)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BE" dirty="0" err="1" smtClean="0"/>
              <a:t>Evolution</a:t>
            </a:r>
            <a:r>
              <a:rPr lang="nl-BE" dirty="0" smtClean="0"/>
              <a:t> </a:t>
            </a:r>
            <a:r>
              <a:rPr lang="nl-BE" dirty="0" err="1" smtClean="0"/>
              <a:t>towards</a:t>
            </a:r>
            <a:r>
              <a:rPr lang="nl-BE" dirty="0" smtClean="0"/>
              <a:t> </a:t>
            </a:r>
          </a:p>
          <a:p>
            <a:r>
              <a:rPr lang="nl-BE" sz="2600" dirty="0" smtClean="0"/>
              <a:t>A single (or a few) </a:t>
            </a:r>
            <a:r>
              <a:rPr lang="nl-BE" sz="2600" dirty="0" smtClean="0">
                <a:solidFill>
                  <a:srgbClr val="FF0000"/>
                </a:solidFill>
              </a:rPr>
              <a:t>standard retrieval algorithms </a:t>
            </a:r>
            <a:r>
              <a:rPr lang="nl-BE" sz="2600" dirty="0" smtClean="0"/>
              <a:t>within</a:t>
            </a:r>
            <a:r>
              <a:rPr lang="nl-BE" sz="2600" dirty="0"/>
              <a:t> </a:t>
            </a:r>
            <a:r>
              <a:rPr lang="nl-BE" sz="2600" dirty="0" smtClean="0"/>
              <a:t>an instrument WG, especially for more ‘routine’ processing of the data</a:t>
            </a:r>
          </a:p>
          <a:p>
            <a:pPr marL="0" indent="0">
              <a:buNone/>
            </a:pPr>
            <a:r>
              <a:rPr lang="nl-BE" sz="2600" i="1" dirty="0" err="1" smtClean="0"/>
              <a:t>This</a:t>
            </a:r>
            <a:r>
              <a:rPr lang="nl-BE" sz="2600" i="1" dirty="0" smtClean="0"/>
              <a:t> does </a:t>
            </a:r>
            <a:r>
              <a:rPr lang="nl-BE" sz="2600" i="1" dirty="0" err="1" smtClean="0"/>
              <a:t>not</a:t>
            </a:r>
            <a:r>
              <a:rPr lang="nl-BE" sz="2600" i="1" dirty="0" smtClean="0"/>
              <a:t> </a:t>
            </a:r>
            <a:r>
              <a:rPr lang="nl-BE" sz="2600" i="1" dirty="0" err="1" smtClean="0"/>
              <a:t>exclude</a:t>
            </a:r>
            <a:r>
              <a:rPr lang="nl-BE" sz="2600" i="1" dirty="0" smtClean="0"/>
              <a:t> research-</a:t>
            </a:r>
            <a:r>
              <a:rPr lang="nl-BE" sz="2600" i="1" dirty="0" err="1" smtClean="0"/>
              <a:t>oriented</a:t>
            </a:r>
            <a:r>
              <a:rPr lang="nl-BE" sz="2600" i="1" dirty="0" smtClean="0"/>
              <a:t> </a:t>
            </a:r>
            <a:r>
              <a:rPr lang="nl-BE" sz="2600" i="1" dirty="0" err="1" smtClean="0"/>
              <a:t>alternative</a:t>
            </a:r>
            <a:r>
              <a:rPr lang="nl-BE" sz="2600" i="1" dirty="0" smtClean="0"/>
              <a:t> retrieval </a:t>
            </a:r>
            <a:r>
              <a:rPr lang="nl-BE" sz="2600" i="1" dirty="0" err="1" smtClean="0"/>
              <a:t>algorithms</a:t>
            </a:r>
            <a:r>
              <a:rPr lang="nl-BE" sz="2600" i="1" dirty="0" smtClean="0"/>
              <a:t> </a:t>
            </a:r>
            <a:r>
              <a:rPr lang="nl-BE" sz="2600" i="1" dirty="0" err="1" smtClean="0"/>
              <a:t>and</a:t>
            </a:r>
            <a:r>
              <a:rPr lang="nl-BE" sz="2600" i="1" dirty="0" smtClean="0"/>
              <a:t> </a:t>
            </a:r>
            <a:r>
              <a:rPr lang="nl-BE" sz="2600" i="1" dirty="0" err="1" smtClean="0"/>
              <a:t>developments</a:t>
            </a:r>
            <a:r>
              <a:rPr lang="nl-BE" sz="2600" i="1" dirty="0" smtClean="0"/>
              <a:t> !</a:t>
            </a:r>
          </a:p>
          <a:p>
            <a:endParaRPr lang="nl-BE" sz="1200" dirty="0" smtClean="0"/>
          </a:p>
          <a:p>
            <a:r>
              <a:rPr lang="nl-BE" sz="2600" dirty="0" smtClean="0"/>
              <a:t>Agreements </a:t>
            </a:r>
            <a:r>
              <a:rPr lang="nl-BE" sz="2600" dirty="0"/>
              <a:t>within a WG on </a:t>
            </a:r>
            <a:r>
              <a:rPr lang="nl-BE" sz="2600" dirty="0" smtClean="0">
                <a:solidFill>
                  <a:srgbClr val="FF0000"/>
                </a:solidFill>
              </a:rPr>
              <a:t>common data  acquisition procedures, retrieval strategies, and choices of ancillary and auxiliary data</a:t>
            </a:r>
          </a:p>
          <a:p>
            <a:pPr marL="0" indent="0">
              <a:buNone/>
            </a:pPr>
            <a:r>
              <a:rPr lang="nl-BE" sz="2400" dirty="0">
                <a:sym typeface="Symbol"/>
              </a:rPr>
              <a:t></a:t>
            </a:r>
            <a:r>
              <a:rPr lang="nl-BE" sz="2400" dirty="0"/>
              <a:t> </a:t>
            </a:r>
            <a:r>
              <a:rPr lang="nl-BE" sz="2600" dirty="0"/>
              <a:t>A</a:t>
            </a:r>
            <a:r>
              <a:rPr lang="nl-BE" sz="2600" dirty="0" smtClean="0"/>
              <a:t> more homogeneous network (</a:t>
            </a:r>
            <a:r>
              <a:rPr lang="nl-BE" sz="2600" dirty="0" smtClean="0">
                <a:solidFill>
                  <a:srgbClr val="FF0000"/>
                </a:solidFill>
              </a:rPr>
              <a:t>consistency</a:t>
            </a:r>
            <a:r>
              <a:rPr lang="nl-BE" sz="2600" dirty="0" smtClean="0"/>
              <a:t> between the data products at different stations)</a:t>
            </a:r>
          </a:p>
          <a:p>
            <a:pPr marL="0" indent="0">
              <a:buNone/>
            </a:pPr>
            <a:endParaRPr lang="nl-BE" sz="2600" dirty="0"/>
          </a:p>
          <a:p>
            <a:pPr marL="0" indent="0">
              <a:buNone/>
            </a:pPr>
            <a:endParaRPr lang="nl-BE" sz="2600" dirty="0" smtClean="0"/>
          </a:p>
          <a:p>
            <a:pPr marL="0" indent="0">
              <a:buNone/>
            </a:pPr>
            <a:endParaRPr lang="nl-BE" sz="2600" dirty="0"/>
          </a:p>
          <a:p>
            <a:pPr marL="0" indent="0">
              <a:buNone/>
            </a:pPr>
            <a:endParaRPr lang="nl-BE" dirty="0" smtClean="0"/>
          </a:p>
          <a:p>
            <a:endParaRPr lang="nl-BE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40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48680"/>
            <a:ext cx="8712968" cy="59766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BE" sz="3000" dirty="0" err="1" smtClean="0"/>
              <a:t>Evolution</a:t>
            </a:r>
            <a:r>
              <a:rPr lang="nl-BE" sz="3000" dirty="0" smtClean="0"/>
              <a:t> </a:t>
            </a:r>
            <a:r>
              <a:rPr lang="nl-BE" sz="3000" dirty="0" err="1" smtClean="0"/>
              <a:t>towards</a:t>
            </a:r>
            <a:endParaRPr lang="nl-BE" sz="3000" dirty="0" smtClean="0"/>
          </a:p>
          <a:p>
            <a:r>
              <a:rPr lang="nl-BE" sz="2600" dirty="0" err="1"/>
              <a:t>Commonly</a:t>
            </a:r>
            <a:r>
              <a:rPr lang="nl-BE" sz="2600" dirty="0"/>
              <a:t> </a:t>
            </a:r>
            <a:r>
              <a:rPr lang="nl-BE" sz="2600" dirty="0" err="1"/>
              <a:t>agreed</a:t>
            </a:r>
            <a:r>
              <a:rPr lang="nl-BE" sz="2600" dirty="0"/>
              <a:t> </a:t>
            </a:r>
            <a:r>
              <a:rPr lang="nl-BE" sz="2600" dirty="0" err="1"/>
              <a:t>evaluations</a:t>
            </a:r>
            <a:r>
              <a:rPr lang="nl-BE" sz="2600" dirty="0"/>
              <a:t> of </a:t>
            </a:r>
            <a:r>
              <a:rPr lang="nl-BE" sz="2600" dirty="0" err="1">
                <a:solidFill>
                  <a:srgbClr val="FF0000"/>
                </a:solidFill>
              </a:rPr>
              <a:t>uncertainty</a:t>
            </a:r>
            <a:r>
              <a:rPr lang="nl-BE" sz="2600" dirty="0">
                <a:solidFill>
                  <a:srgbClr val="FF0000"/>
                </a:solidFill>
              </a:rPr>
              <a:t> budgets</a:t>
            </a:r>
            <a:r>
              <a:rPr lang="nl-BE" sz="2600" dirty="0"/>
              <a:t> </a:t>
            </a:r>
            <a:r>
              <a:rPr lang="nl-BE" sz="2600" dirty="0" err="1"/>
              <a:t>within</a:t>
            </a:r>
            <a:r>
              <a:rPr lang="nl-BE" sz="2600" dirty="0"/>
              <a:t> a WG</a:t>
            </a:r>
          </a:p>
          <a:p>
            <a:pPr marL="400050" lvl="1" indent="0">
              <a:buNone/>
            </a:pPr>
            <a:r>
              <a:rPr lang="nl-BE" sz="2600" dirty="0"/>
              <a:t>In some cases, uncertainty budget evaluations are an integral part of </a:t>
            </a:r>
            <a:r>
              <a:rPr lang="nl-BE" sz="2600" dirty="0" smtClean="0"/>
              <a:t>(</a:t>
            </a:r>
            <a:r>
              <a:rPr lang="nl-BE" sz="2600" dirty="0"/>
              <a:t>standard) retrieval algorithms</a:t>
            </a:r>
          </a:p>
          <a:p>
            <a:endParaRPr lang="nl-BE" sz="1000" dirty="0" smtClean="0"/>
          </a:p>
          <a:p>
            <a:r>
              <a:rPr lang="nl-BE" sz="2600" dirty="0" smtClean="0">
                <a:solidFill>
                  <a:srgbClr val="FF0000"/>
                </a:solidFill>
              </a:rPr>
              <a:t>More </a:t>
            </a:r>
            <a:r>
              <a:rPr lang="nl-BE" sz="2600" dirty="0" err="1" smtClean="0">
                <a:solidFill>
                  <a:srgbClr val="FF0000"/>
                </a:solidFill>
              </a:rPr>
              <a:t>operational</a:t>
            </a:r>
            <a:r>
              <a:rPr lang="nl-BE" sz="2600" dirty="0" smtClean="0">
                <a:solidFill>
                  <a:srgbClr val="FF0000"/>
                </a:solidFill>
              </a:rPr>
              <a:t> </a:t>
            </a:r>
            <a:r>
              <a:rPr lang="nl-BE" sz="2600" dirty="0" smtClean="0"/>
              <a:t>data </a:t>
            </a:r>
            <a:r>
              <a:rPr lang="nl-BE" sz="2600" dirty="0" err="1" smtClean="0"/>
              <a:t>acquisition</a:t>
            </a:r>
            <a:r>
              <a:rPr lang="nl-BE" sz="2600" dirty="0" smtClean="0"/>
              <a:t>, </a:t>
            </a:r>
            <a:r>
              <a:rPr lang="nl-BE" sz="2600" dirty="0" err="1" smtClean="0"/>
              <a:t>timely</a:t>
            </a:r>
            <a:r>
              <a:rPr lang="nl-BE" sz="2600" dirty="0" smtClean="0"/>
              <a:t> data processing </a:t>
            </a:r>
            <a:r>
              <a:rPr lang="nl-BE" sz="2600" dirty="0" err="1" smtClean="0"/>
              <a:t>and</a:t>
            </a:r>
            <a:r>
              <a:rPr lang="nl-BE" sz="2600" dirty="0" smtClean="0"/>
              <a:t> </a:t>
            </a:r>
            <a:r>
              <a:rPr lang="nl-BE" sz="2600" dirty="0" err="1" smtClean="0"/>
              <a:t>archiving</a:t>
            </a:r>
            <a:r>
              <a:rPr lang="nl-BE" sz="2600" dirty="0" smtClean="0"/>
              <a:t> (e.g., NORS project) </a:t>
            </a:r>
            <a:r>
              <a:rPr lang="nl-BE" sz="2600" dirty="0" err="1" smtClean="0"/>
              <a:t>for</a:t>
            </a:r>
            <a:r>
              <a:rPr lang="nl-BE" sz="2600" dirty="0"/>
              <a:t> </a:t>
            </a:r>
            <a:r>
              <a:rPr lang="nl-BE" sz="2600" dirty="0" err="1" smtClean="0"/>
              <a:t>better</a:t>
            </a:r>
            <a:r>
              <a:rPr lang="nl-BE" sz="2600" dirty="0" smtClean="0"/>
              <a:t> </a:t>
            </a:r>
            <a:r>
              <a:rPr lang="nl-BE" sz="2600" dirty="0" err="1" smtClean="0"/>
              <a:t>serving</a:t>
            </a:r>
            <a:r>
              <a:rPr lang="nl-BE" sz="2600" dirty="0" smtClean="0"/>
              <a:t> </a:t>
            </a:r>
            <a:r>
              <a:rPr lang="nl-BE" sz="2600" dirty="0"/>
              <a:t>the </a:t>
            </a:r>
            <a:r>
              <a:rPr lang="nl-BE" sz="2600" dirty="0" err="1" smtClean="0"/>
              <a:t>satellite</a:t>
            </a:r>
            <a:r>
              <a:rPr lang="nl-BE" sz="2600" dirty="0" smtClean="0"/>
              <a:t> </a:t>
            </a:r>
            <a:r>
              <a:rPr lang="nl-BE" sz="2600" dirty="0" err="1" smtClean="0"/>
              <a:t>and</a:t>
            </a:r>
            <a:r>
              <a:rPr lang="nl-BE" sz="2600" dirty="0" smtClean="0"/>
              <a:t> model </a:t>
            </a:r>
            <a:r>
              <a:rPr lang="nl-BE" sz="2600" dirty="0" err="1" smtClean="0"/>
              <a:t>communities</a:t>
            </a:r>
            <a:endParaRPr lang="nl-BE" sz="2600" dirty="0" smtClean="0"/>
          </a:p>
          <a:p>
            <a:pPr marL="400050" lvl="1" indent="0">
              <a:buNone/>
            </a:pPr>
            <a:r>
              <a:rPr lang="nl-BE" sz="2600" i="1" dirty="0" smtClean="0"/>
              <a:t>Distinction is made between fully consolidated data and rapid delivery data</a:t>
            </a:r>
          </a:p>
          <a:p>
            <a:pPr marL="400050" lvl="1" indent="0">
              <a:buNone/>
            </a:pPr>
            <a:r>
              <a:rPr lang="nl-BE" sz="2600" i="1" dirty="0" smtClean="0">
                <a:solidFill>
                  <a:srgbClr val="FF0000"/>
                </a:solidFill>
              </a:rPr>
              <a:t>Most </a:t>
            </a:r>
            <a:r>
              <a:rPr lang="nl-BE" sz="2600" i="1" dirty="0">
                <a:solidFill>
                  <a:srgbClr val="FF0000"/>
                </a:solidFill>
              </a:rPr>
              <a:t>NDACC stations are </a:t>
            </a:r>
            <a:r>
              <a:rPr lang="nl-BE" sz="2600" i="1" dirty="0" err="1">
                <a:solidFill>
                  <a:srgbClr val="FF0000"/>
                </a:solidFill>
              </a:rPr>
              <a:t>linked</a:t>
            </a:r>
            <a:r>
              <a:rPr lang="nl-BE" sz="2600" i="1" dirty="0">
                <a:solidFill>
                  <a:srgbClr val="FF0000"/>
                </a:solidFill>
              </a:rPr>
              <a:t> </a:t>
            </a:r>
            <a:r>
              <a:rPr lang="nl-BE" sz="2600" i="1" dirty="0" err="1">
                <a:solidFill>
                  <a:srgbClr val="FF0000"/>
                </a:solidFill>
              </a:rPr>
              <a:t>to</a:t>
            </a:r>
            <a:r>
              <a:rPr lang="nl-BE" sz="2600" i="1" dirty="0">
                <a:solidFill>
                  <a:srgbClr val="FF0000"/>
                </a:solidFill>
              </a:rPr>
              <a:t> research </a:t>
            </a:r>
            <a:r>
              <a:rPr lang="nl-BE" sz="2600" i="1" dirty="0" err="1">
                <a:solidFill>
                  <a:srgbClr val="FF0000"/>
                </a:solidFill>
              </a:rPr>
              <a:t>organisations</a:t>
            </a:r>
            <a:r>
              <a:rPr lang="nl-BE" sz="2600" i="1" dirty="0">
                <a:solidFill>
                  <a:srgbClr val="FF0000"/>
                </a:solidFill>
              </a:rPr>
              <a:t>, </a:t>
            </a:r>
            <a:r>
              <a:rPr lang="nl-BE" sz="2600" i="1" dirty="0" err="1">
                <a:solidFill>
                  <a:srgbClr val="FF0000"/>
                </a:solidFill>
              </a:rPr>
              <a:t>not</a:t>
            </a:r>
            <a:r>
              <a:rPr lang="nl-BE" sz="2600" i="1" dirty="0">
                <a:solidFill>
                  <a:srgbClr val="FF0000"/>
                </a:solidFill>
              </a:rPr>
              <a:t> </a:t>
            </a:r>
            <a:r>
              <a:rPr lang="nl-BE" sz="2600" i="1" dirty="0" err="1">
                <a:solidFill>
                  <a:srgbClr val="FF0000"/>
                </a:solidFill>
              </a:rPr>
              <a:t>operational</a:t>
            </a:r>
            <a:r>
              <a:rPr lang="nl-BE" sz="2600" i="1" dirty="0">
                <a:solidFill>
                  <a:srgbClr val="FF0000"/>
                </a:solidFill>
              </a:rPr>
              <a:t> </a:t>
            </a:r>
            <a:r>
              <a:rPr lang="nl-BE" sz="2600" i="1" dirty="0" err="1">
                <a:solidFill>
                  <a:srgbClr val="FF0000"/>
                </a:solidFill>
              </a:rPr>
              <a:t>centres</a:t>
            </a:r>
            <a:r>
              <a:rPr lang="nl-BE" sz="2600" i="1" dirty="0">
                <a:solidFill>
                  <a:srgbClr val="FF0000"/>
                </a:solidFill>
              </a:rPr>
              <a:t> – </a:t>
            </a:r>
            <a:r>
              <a:rPr lang="nl-BE" sz="2600" i="1" dirty="0" err="1">
                <a:solidFill>
                  <a:srgbClr val="FF0000"/>
                </a:solidFill>
              </a:rPr>
              <a:t>so</a:t>
            </a:r>
            <a:r>
              <a:rPr lang="nl-BE" sz="2600" i="1" dirty="0">
                <a:solidFill>
                  <a:srgbClr val="FF0000"/>
                </a:solidFill>
              </a:rPr>
              <a:t> a more </a:t>
            </a:r>
            <a:r>
              <a:rPr lang="nl-BE" sz="2600" i="1" dirty="0" err="1">
                <a:solidFill>
                  <a:srgbClr val="FF0000"/>
                </a:solidFill>
              </a:rPr>
              <a:t>operational</a:t>
            </a:r>
            <a:r>
              <a:rPr lang="nl-BE" sz="2600" i="1" dirty="0">
                <a:solidFill>
                  <a:srgbClr val="FF0000"/>
                </a:solidFill>
              </a:rPr>
              <a:t> mode of </a:t>
            </a:r>
            <a:r>
              <a:rPr lang="nl-BE" sz="2600" i="1" dirty="0" err="1">
                <a:solidFill>
                  <a:srgbClr val="FF0000"/>
                </a:solidFill>
              </a:rPr>
              <a:t>functioning</a:t>
            </a:r>
            <a:r>
              <a:rPr lang="nl-BE" sz="2600" i="1" dirty="0">
                <a:solidFill>
                  <a:srgbClr val="FF0000"/>
                </a:solidFill>
              </a:rPr>
              <a:t> is </a:t>
            </a:r>
            <a:r>
              <a:rPr lang="nl-BE" sz="2600" i="1" dirty="0" err="1">
                <a:solidFill>
                  <a:srgbClr val="FF0000"/>
                </a:solidFill>
              </a:rPr>
              <a:t>not</a:t>
            </a:r>
            <a:r>
              <a:rPr lang="nl-BE" sz="2600" i="1" dirty="0">
                <a:solidFill>
                  <a:srgbClr val="FF0000"/>
                </a:solidFill>
              </a:rPr>
              <a:t> well </a:t>
            </a:r>
            <a:r>
              <a:rPr lang="nl-BE" sz="2600" i="1" dirty="0" err="1">
                <a:solidFill>
                  <a:srgbClr val="FF0000"/>
                </a:solidFill>
              </a:rPr>
              <a:t>supported</a:t>
            </a:r>
            <a:r>
              <a:rPr lang="nl-BE" sz="2600" i="1" dirty="0">
                <a:solidFill>
                  <a:srgbClr val="FF0000"/>
                </a:solidFill>
              </a:rPr>
              <a:t>.</a:t>
            </a:r>
          </a:p>
          <a:p>
            <a:pPr marL="400050" lvl="1" indent="0">
              <a:buNone/>
            </a:pPr>
            <a:endParaRPr lang="nl-BE" sz="2600" i="1" dirty="0" smtClean="0"/>
          </a:p>
          <a:p>
            <a:pPr marL="400050" lvl="1" indent="0">
              <a:buNone/>
            </a:pPr>
            <a:endParaRPr lang="nl-BE" sz="2600" i="1" dirty="0"/>
          </a:p>
          <a:p>
            <a:pPr marL="400050" lvl="1" indent="0">
              <a:buNone/>
            </a:pPr>
            <a:endParaRPr lang="nl-BE" sz="2600" i="1" dirty="0" smtClean="0"/>
          </a:p>
          <a:p>
            <a:pPr marL="400050" lvl="1" indent="0">
              <a:buNone/>
            </a:pPr>
            <a:endParaRPr lang="nl-BE" sz="2600" i="1" dirty="0" smtClean="0"/>
          </a:p>
          <a:p>
            <a:endParaRPr lang="nl-BE" sz="3000" dirty="0" smtClean="0"/>
          </a:p>
          <a:p>
            <a:endParaRPr lang="nl-BE" sz="3000" dirty="0"/>
          </a:p>
          <a:p>
            <a:endParaRPr lang="nl-BE" sz="3000" dirty="0" smtClean="0"/>
          </a:p>
          <a:p>
            <a:pPr marL="0" indent="0">
              <a:buNone/>
            </a:pPr>
            <a:endParaRPr lang="nl-BE" sz="3000" dirty="0" smtClean="0"/>
          </a:p>
          <a:p>
            <a:pPr marL="0" indent="0">
              <a:buNone/>
            </a:pPr>
            <a:endParaRPr lang="nl-BE" sz="30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-27384"/>
            <a:ext cx="7200800" cy="706090"/>
          </a:xfrm>
        </p:spPr>
        <p:txBody>
          <a:bodyPr/>
          <a:lstStyle/>
          <a:p>
            <a:r>
              <a:rPr lang="nl-BE" dirty="0"/>
              <a:t>Additional E</a:t>
            </a:r>
            <a:r>
              <a:rPr lang="nl-BE" dirty="0" smtClean="0"/>
              <a:t>volutions (2/3)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59162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7200800" cy="706090"/>
          </a:xfrm>
        </p:spPr>
        <p:txBody>
          <a:bodyPr/>
          <a:lstStyle/>
          <a:p>
            <a:r>
              <a:rPr lang="nl-BE" dirty="0"/>
              <a:t>Additional E</a:t>
            </a:r>
            <a:r>
              <a:rPr lang="nl-BE" dirty="0" smtClean="0"/>
              <a:t>volutions (</a:t>
            </a:r>
            <a:r>
              <a:rPr lang="nl-BE" dirty="0"/>
              <a:t>3/3)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76672"/>
            <a:ext cx="8424936" cy="568863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nl-BE" sz="10400" dirty="0" err="1"/>
              <a:t>Evolution</a:t>
            </a:r>
            <a:r>
              <a:rPr lang="nl-BE" sz="10400" dirty="0"/>
              <a:t> </a:t>
            </a:r>
            <a:r>
              <a:rPr lang="nl-BE" sz="10400" dirty="0" err="1"/>
              <a:t>towards</a:t>
            </a:r>
            <a:endParaRPr lang="nl-BE" sz="10400" dirty="0"/>
          </a:p>
          <a:p>
            <a:r>
              <a:rPr lang="nl-BE" sz="10400" dirty="0" smtClean="0"/>
              <a:t>More </a:t>
            </a:r>
            <a:r>
              <a:rPr lang="nl-BE" sz="10400" dirty="0" err="1">
                <a:solidFill>
                  <a:srgbClr val="FF0000"/>
                </a:solidFill>
              </a:rPr>
              <a:t>automation</a:t>
            </a:r>
            <a:r>
              <a:rPr lang="nl-BE" sz="10400" dirty="0"/>
              <a:t> of the </a:t>
            </a:r>
            <a:r>
              <a:rPr lang="nl-BE" sz="10400" dirty="0" err="1"/>
              <a:t>acquisition</a:t>
            </a:r>
            <a:r>
              <a:rPr lang="nl-BE" sz="10400" dirty="0"/>
              <a:t>, processing </a:t>
            </a:r>
            <a:r>
              <a:rPr lang="nl-BE" sz="10400" dirty="0" err="1"/>
              <a:t>and</a:t>
            </a:r>
            <a:r>
              <a:rPr lang="nl-BE" sz="10400" dirty="0"/>
              <a:t> </a:t>
            </a:r>
            <a:r>
              <a:rPr lang="nl-BE" sz="10400" dirty="0" err="1"/>
              <a:t>archiving</a:t>
            </a:r>
            <a:r>
              <a:rPr lang="nl-BE" sz="10400" dirty="0"/>
              <a:t> </a:t>
            </a:r>
            <a:r>
              <a:rPr lang="nl-BE" sz="10400" dirty="0" err="1"/>
              <a:t>functions</a:t>
            </a:r>
            <a:r>
              <a:rPr lang="nl-BE" sz="10400" dirty="0"/>
              <a:t> </a:t>
            </a:r>
            <a:r>
              <a:rPr lang="nl-BE" sz="10400" dirty="0">
                <a:sym typeface="Symbol"/>
              </a:rPr>
              <a:t></a:t>
            </a:r>
            <a:r>
              <a:rPr lang="nl-BE" sz="10400" dirty="0"/>
              <a:t> </a:t>
            </a:r>
            <a:r>
              <a:rPr lang="nl-BE" sz="10400" dirty="0" err="1"/>
              <a:t>cost</a:t>
            </a:r>
            <a:r>
              <a:rPr lang="nl-BE" sz="10400" dirty="0"/>
              <a:t> efficiency </a:t>
            </a:r>
            <a:r>
              <a:rPr lang="nl-BE" sz="10400" dirty="0" err="1"/>
              <a:t>increase</a:t>
            </a:r>
            <a:endParaRPr lang="nl-BE" sz="10400" dirty="0"/>
          </a:p>
          <a:p>
            <a:endParaRPr lang="nl-BE" sz="10400" dirty="0"/>
          </a:p>
          <a:p>
            <a:r>
              <a:rPr lang="nl-BE" sz="10400" dirty="0" smtClean="0"/>
              <a:t>Development </a:t>
            </a:r>
            <a:r>
              <a:rPr lang="nl-BE" sz="10400" dirty="0"/>
              <a:t>of </a:t>
            </a:r>
            <a:r>
              <a:rPr lang="nl-BE" sz="10400" dirty="0">
                <a:solidFill>
                  <a:srgbClr val="FF0000"/>
                </a:solidFill>
              </a:rPr>
              <a:t>generic tools </a:t>
            </a:r>
            <a:r>
              <a:rPr lang="nl-BE" sz="10400" dirty="0"/>
              <a:t>(across instrument WGs) for </a:t>
            </a:r>
            <a:r>
              <a:rPr lang="nl-BE" sz="10400" dirty="0" smtClean="0"/>
              <a:t>the characterisation </a:t>
            </a:r>
            <a:r>
              <a:rPr lang="nl-BE" sz="10400" dirty="0"/>
              <a:t>and exploitation of the data </a:t>
            </a:r>
            <a:endParaRPr lang="nl-BE" sz="10400" dirty="0" smtClean="0"/>
          </a:p>
          <a:p>
            <a:endParaRPr lang="nl-BE" sz="10400" dirty="0"/>
          </a:p>
          <a:p>
            <a:r>
              <a:rPr lang="nl-BE" sz="10400" dirty="0" err="1" smtClean="0"/>
              <a:t>Better</a:t>
            </a:r>
            <a:r>
              <a:rPr lang="nl-BE" sz="10400" dirty="0" smtClean="0"/>
              <a:t> </a:t>
            </a:r>
            <a:r>
              <a:rPr lang="nl-BE" sz="10400" dirty="0" err="1" smtClean="0"/>
              <a:t>integration</a:t>
            </a:r>
            <a:r>
              <a:rPr lang="nl-BE" sz="10400" dirty="0" smtClean="0"/>
              <a:t> </a:t>
            </a:r>
            <a:r>
              <a:rPr lang="nl-BE" sz="10400" dirty="0" err="1" smtClean="0"/>
              <a:t>with</a:t>
            </a:r>
            <a:r>
              <a:rPr lang="nl-BE" sz="10400" dirty="0" smtClean="0"/>
              <a:t> </a:t>
            </a:r>
            <a:r>
              <a:rPr lang="nl-BE" sz="10400" dirty="0" err="1" smtClean="0"/>
              <a:t>cooperating</a:t>
            </a:r>
            <a:r>
              <a:rPr lang="nl-BE" sz="10400" dirty="0" smtClean="0"/>
              <a:t> </a:t>
            </a:r>
            <a:r>
              <a:rPr lang="nl-BE" sz="10400" dirty="0" err="1" smtClean="0"/>
              <a:t>networks</a:t>
            </a:r>
            <a:r>
              <a:rPr lang="nl-BE" sz="10400" dirty="0" smtClean="0"/>
              <a:t> (TCCON, GRUAN, …</a:t>
            </a:r>
            <a:endParaRPr lang="nl-BE" sz="10400" dirty="0"/>
          </a:p>
          <a:p>
            <a:endParaRPr lang="nl-BE" sz="10400" dirty="0" smtClean="0"/>
          </a:p>
          <a:p>
            <a:r>
              <a:rPr lang="nl-BE" sz="10400" dirty="0" err="1" smtClean="0"/>
              <a:t>Better</a:t>
            </a:r>
            <a:r>
              <a:rPr lang="nl-BE" sz="10400" dirty="0" smtClean="0"/>
              <a:t> </a:t>
            </a:r>
            <a:r>
              <a:rPr lang="nl-BE" sz="10400" dirty="0" err="1" smtClean="0">
                <a:solidFill>
                  <a:srgbClr val="FF0000"/>
                </a:solidFill>
              </a:rPr>
              <a:t>documentation</a:t>
            </a:r>
            <a:r>
              <a:rPr lang="nl-BE" sz="10400" dirty="0" smtClean="0">
                <a:solidFill>
                  <a:srgbClr val="FF0000"/>
                </a:solidFill>
              </a:rPr>
              <a:t> </a:t>
            </a:r>
            <a:r>
              <a:rPr lang="nl-BE" sz="10400" dirty="0" smtClean="0"/>
              <a:t>of the data </a:t>
            </a:r>
          </a:p>
          <a:p>
            <a:pPr lvl="1"/>
            <a:r>
              <a:rPr lang="nl-BE" sz="10400" dirty="0" smtClean="0"/>
              <a:t>HDF format </a:t>
            </a:r>
            <a:r>
              <a:rPr lang="nl-BE" sz="10400" dirty="0" err="1" smtClean="0"/>
              <a:t>including</a:t>
            </a:r>
            <a:r>
              <a:rPr lang="nl-BE" sz="10400" dirty="0" smtClean="0"/>
              <a:t> GEOMS </a:t>
            </a:r>
            <a:r>
              <a:rPr lang="nl-BE" sz="10400" dirty="0" err="1" smtClean="0"/>
              <a:t>metadata</a:t>
            </a:r>
            <a:r>
              <a:rPr lang="nl-BE" sz="10400" dirty="0" smtClean="0"/>
              <a:t> standard</a:t>
            </a:r>
          </a:p>
          <a:p>
            <a:pPr lvl="1"/>
            <a:r>
              <a:rPr lang="nl-BE" sz="10400" dirty="0" smtClean="0"/>
              <a:t>Guide </a:t>
            </a:r>
            <a:r>
              <a:rPr lang="nl-BE" sz="10400" dirty="0" err="1" smtClean="0"/>
              <a:t>for</a:t>
            </a:r>
            <a:r>
              <a:rPr lang="nl-BE" sz="10400" dirty="0" smtClean="0"/>
              <a:t> data users</a:t>
            </a:r>
          </a:p>
          <a:p>
            <a:pPr lvl="1"/>
            <a:r>
              <a:rPr lang="nl-BE" sz="10400" dirty="0"/>
              <a:t>T</a:t>
            </a:r>
            <a:r>
              <a:rPr lang="nl-BE" sz="10400" dirty="0" smtClean="0"/>
              <a:t>echnical notes about uncertainty budgets, data representativeness, etc. on the </a:t>
            </a:r>
            <a:r>
              <a:rPr lang="nl-BE" sz="10400" dirty="0"/>
              <a:t>N</a:t>
            </a:r>
            <a:r>
              <a:rPr lang="nl-BE" sz="10400" dirty="0" smtClean="0"/>
              <a:t>DACC web pages</a:t>
            </a:r>
          </a:p>
          <a:p>
            <a:pPr lvl="1">
              <a:buFont typeface="Symbol"/>
              <a:buChar char="®"/>
            </a:pPr>
            <a:r>
              <a:rPr lang="nl-BE" sz="10400" i="1" dirty="0" err="1" smtClean="0">
                <a:solidFill>
                  <a:srgbClr val="FF0000"/>
                </a:solidFill>
              </a:rPr>
              <a:t>objective</a:t>
            </a:r>
            <a:r>
              <a:rPr lang="nl-BE" sz="10400" i="1" dirty="0" smtClean="0">
                <a:solidFill>
                  <a:srgbClr val="FF0000"/>
                </a:solidFill>
              </a:rPr>
              <a:t>: peer-</a:t>
            </a:r>
            <a:r>
              <a:rPr lang="nl-BE" sz="10400" i="1" dirty="0" err="1" smtClean="0">
                <a:solidFill>
                  <a:srgbClr val="FF0000"/>
                </a:solidFill>
              </a:rPr>
              <a:t>reviewed</a:t>
            </a:r>
            <a:r>
              <a:rPr lang="nl-BE" sz="10400" i="1" dirty="0" smtClean="0">
                <a:solidFill>
                  <a:srgbClr val="FF0000"/>
                </a:solidFill>
              </a:rPr>
              <a:t> papers in open </a:t>
            </a:r>
            <a:r>
              <a:rPr lang="nl-BE" sz="10400" i="1" dirty="0" err="1" smtClean="0">
                <a:solidFill>
                  <a:srgbClr val="FF0000"/>
                </a:solidFill>
              </a:rPr>
              <a:t>literature</a:t>
            </a:r>
            <a:endParaRPr lang="nl-BE" sz="10400" i="1" dirty="0" smtClean="0">
              <a:solidFill>
                <a:srgbClr val="FF0000"/>
              </a:solidFill>
            </a:endParaRPr>
          </a:p>
          <a:p>
            <a:pPr>
              <a:buFont typeface="Symbol"/>
              <a:buChar char="®"/>
            </a:pPr>
            <a:endParaRPr lang="nl-BE" sz="10400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nl-BE" sz="10400" i="1" dirty="0" smtClean="0">
              <a:solidFill>
                <a:srgbClr val="FF0000"/>
              </a:solidFill>
            </a:endParaRPr>
          </a:p>
          <a:p>
            <a:pPr lvl="1"/>
            <a:endParaRPr lang="nl-BE" sz="3000" dirty="0"/>
          </a:p>
        </p:txBody>
      </p:sp>
    </p:spTree>
    <p:extLst>
      <p:ext uri="{BB962C8B-B14F-4D97-AF65-F5344CB8AC3E}">
        <p14:creationId xmlns:p14="http://schemas.microsoft.com/office/powerpoint/2010/main" val="371341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Conclusions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 fontScale="92500" lnSpcReduction="20000"/>
          </a:bodyPr>
          <a:lstStyle/>
          <a:p>
            <a:r>
              <a:rPr lang="nl-BE" dirty="0" smtClean="0"/>
              <a:t>NDACC suffers from station and data loss, </a:t>
            </a:r>
          </a:p>
          <a:p>
            <a:pPr marL="0" indent="0">
              <a:buNone/>
            </a:pPr>
            <a:r>
              <a:rPr lang="nl-BE" dirty="0"/>
              <a:t>	</a:t>
            </a:r>
            <a:r>
              <a:rPr lang="nl-BE" dirty="0" smtClean="0"/>
              <a:t>but on the </a:t>
            </a:r>
            <a:r>
              <a:rPr lang="nl-BE" dirty="0" err="1" smtClean="0"/>
              <a:t>other</a:t>
            </a:r>
            <a:r>
              <a:rPr lang="nl-BE" dirty="0" smtClean="0"/>
              <a:t> hand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BE" dirty="0"/>
              <a:t>	</a:t>
            </a:r>
            <a:r>
              <a:rPr lang="nl-BE" dirty="0" smtClean="0"/>
              <a:t>‘</a:t>
            </a:r>
            <a:r>
              <a:rPr lang="nl-BE" dirty="0" err="1" smtClean="0"/>
              <a:t>gains</a:t>
            </a:r>
            <a:r>
              <a:rPr lang="nl-BE" dirty="0" smtClean="0"/>
              <a:t>’ </a:t>
            </a:r>
            <a:r>
              <a:rPr lang="nl-BE" dirty="0" err="1" smtClean="0"/>
              <a:t>some</a:t>
            </a:r>
            <a:r>
              <a:rPr lang="nl-BE" dirty="0" smtClean="0"/>
              <a:t> stations in </a:t>
            </a:r>
            <a:r>
              <a:rPr lang="nl-BE" dirty="0" err="1" smtClean="0"/>
              <a:t>poorly</a:t>
            </a:r>
            <a:r>
              <a:rPr lang="nl-BE" dirty="0" smtClean="0"/>
              <a:t> </a:t>
            </a:r>
            <a:r>
              <a:rPr lang="nl-BE" dirty="0" err="1" smtClean="0"/>
              <a:t>covered</a:t>
            </a:r>
            <a:r>
              <a:rPr lang="nl-BE" dirty="0" smtClean="0"/>
              <a:t> </a:t>
            </a:r>
            <a:r>
              <a:rPr lang="nl-BE" dirty="0" err="1" smtClean="0"/>
              <a:t>regions</a:t>
            </a:r>
            <a:endParaRPr lang="nl-BE" dirty="0" smtClean="0"/>
          </a:p>
          <a:p>
            <a:pPr lvl="1">
              <a:buFont typeface="Wingdings" panose="05000000000000000000" pitchFamily="2" charset="2"/>
              <a:buChar char="ü"/>
            </a:pPr>
            <a:r>
              <a:rPr lang="nl-BE" dirty="0"/>
              <a:t>  </a:t>
            </a:r>
            <a:r>
              <a:rPr lang="nl-BE" dirty="0" smtClean="0"/>
              <a:t>is </a:t>
            </a:r>
            <a:r>
              <a:rPr lang="nl-BE" dirty="0" err="1" smtClean="0"/>
              <a:t>continuously</a:t>
            </a:r>
            <a:r>
              <a:rPr lang="nl-BE" dirty="0" smtClean="0"/>
              <a:t> </a:t>
            </a:r>
            <a:r>
              <a:rPr lang="nl-BE" dirty="0" err="1" smtClean="0"/>
              <a:t>developing</a:t>
            </a:r>
            <a:r>
              <a:rPr lang="nl-BE" dirty="0" smtClean="0"/>
              <a:t> new </a:t>
            </a:r>
            <a:r>
              <a:rPr lang="nl-BE" dirty="0" err="1" smtClean="0"/>
              <a:t>capabilities</a:t>
            </a:r>
            <a:r>
              <a:rPr lang="nl-BE" dirty="0" smtClean="0"/>
              <a:t>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BE" dirty="0"/>
              <a:t> </a:t>
            </a:r>
            <a:r>
              <a:rPr lang="nl-BE" dirty="0" smtClean="0"/>
              <a:t> is </a:t>
            </a:r>
            <a:r>
              <a:rPr lang="nl-BE" dirty="0" err="1" smtClean="0"/>
              <a:t>moving</a:t>
            </a:r>
            <a:r>
              <a:rPr lang="nl-BE" dirty="0" smtClean="0"/>
              <a:t> </a:t>
            </a:r>
            <a:r>
              <a:rPr lang="nl-BE" dirty="0" err="1" smtClean="0"/>
              <a:t>towards</a:t>
            </a:r>
            <a:r>
              <a:rPr lang="nl-BE" dirty="0" smtClean="0"/>
              <a:t> </a:t>
            </a:r>
            <a:r>
              <a:rPr lang="nl-BE" dirty="0" err="1" smtClean="0"/>
              <a:t>enhanced</a:t>
            </a:r>
            <a:r>
              <a:rPr lang="nl-BE" dirty="0" smtClean="0"/>
              <a:t> </a:t>
            </a:r>
            <a:r>
              <a:rPr lang="nl-BE" dirty="0" err="1" smtClean="0"/>
              <a:t>cost-efficieny</a:t>
            </a:r>
            <a:endParaRPr lang="nl-BE" dirty="0" smtClean="0"/>
          </a:p>
          <a:p>
            <a:r>
              <a:rPr lang="nl-BE" dirty="0" err="1" smtClean="0"/>
              <a:t>Several</a:t>
            </a:r>
            <a:r>
              <a:rPr lang="nl-BE" dirty="0" smtClean="0"/>
              <a:t> </a:t>
            </a:r>
            <a:r>
              <a:rPr lang="nl-BE" dirty="0" err="1" smtClean="0"/>
              <a:t>recommendations</a:t>
            </a:r>
            <a:r>
              <a:rPr lang="nl-BE" dirty="0" smtClean="0"/>
              <a:t> </a:t>
            </a:r>
            <a:r>
              <a:rPr lang="nl-BE" dirty="0" err="1" smtClean="0"/>
              <a:t>from</a:t>
            </a:r>
            <a:r>
              <a:rPr lang="nl-BE" dirty="0" smtClean="0"/>
              <a:t> 8th ORM have been </a:t>
            </a:r>
            <a:r>
              <a:rPr lang="nl-BE" dirty="0" err="1" smtClean="0"/>
              <a:t>addressed</a:t>
            </a:r>
            <a:r>
              <a:rPr lang="nl-BE" dirty="0" smtClean="0"/>
              <a:t> </a:t>
            </a:r>
          </a:p>
          <a:p>
            <a:pPr lvl="1"/>
            <a:r>
              <a:rPr lang="nl-BE" dirty="0" smtClean="0"/>
              <a:t>Data </a:t>
            </a:r>
            <a:r>
              <a:rPr lang="nl-BE" dirty="0" err="1" smtClean="0"/>
              <a:t>archiving</a:t>
            </a:r>
            <a:r>
              <a:rPr lang="nl-BE" dirty="0" smtClean="0"/>
              <a:t> issue</a:t>
            </a:r>
          </a:p>
          <a:p>
            <a:pPr lvl="1"/>
            <a:r>
              <a:rPr lang="nl-BE" dirty="0" err="1" smtClean="0"/>
              <a:t>Quality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consistency</a:t>
            </a:r>
            <a:r>
              <a:rPr lang="nl-BE" dirty="0" smtClean="0"/>
              <a:t> issues</a:t>
            </a:r>
          </a:p>
          <a:p>
            <a:pPr lvl="1"/>
            <a:r>
              <a:rPr lang="nl-BE" dirty="0" err="1" smtClean="0"/>
              <a:t>Capacity</a:t>
            </a:r>
            <a:r>
              <a:rPr lang="nl-BE" dirty="0" smtClean="0"/>
              <a:t> building </a:t>
            </a:r>
            <a:r>
              <a:rPr lang="nl-BE" dirty="0" err="1" smtClean="0"/>
              <a:t>activities</a:t>
            </a:r>
            <a:endParaRPr lang="nl-BE" dirty="0" smtClean="0"/>
          </a:p>
          <a:p>
            <a:pPr lvl="1"/>
            <a:endParaRPr lang="nl-BE" dirty="0"/>
          </a:p>
          <a:p>
            <a:pPr marL="0" indent="0">
              <a:buNone/>
            </a:pPr>
            <a:r>
              <a:rPr lang="nl-BE" dirty="0" smtClean="0">
                <a:solidFill>
                  <a:srgbClr val="FF0000"/>
                </a:solidFill>
                <a:sym typeface="Symbol"/>
              </a:rPr>
              <a:t></a:t>
            </a:r>
            <a:r>
              <a:rPr lang="nl-BE" dirty="0" smtClean="0">
                <a:sym typeface="Symbol"/>
              </a:rPr>
              <a:t> </a:t>
            </a:r>
            <a:r>
              <a:rPr lang="nl-BE" dirty="0" smtClean="0">
                <a:solidFill>
                  <a:srgbClr val="FF0000"/>
                </a:solidFill>
              </a:rPr>
              <a:t>NDACC stands as a key network that addresses a number of ORM recommendations in the area of systematic measurements.</a:t>
            </a:r>
          </a:p>
          <a:p>
            <a:pPr lvl="1"/>
            <a:endParaRPr lang="nl-BE" dirty="0" smtClean="0"/>
          </a:p>
          <a:p>
            <a:pPr lvl="1"/>
            <a:endParaRPr lang="nl-BE" dirty="0" smtClean="0"/>
          </a:p>
          <a:p>
            <a:pPr lvl="1"/>
            <a:endParaRPr lang="nl-BE" dirty="0" smtClean="0"/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7825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Acknowledgements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/>
          <a:lstStyle/>
          <a:p>
            <a:r>
              <a:rPr lang="nl-BE" dirty="0" smtClean="0"/>
              <a:t>K. </a:t>
            </a:r>
            <a:r>
              <a:rPr lang="nl-BE" dirty="0" err="1" smtClean="0"/>
              <a:t>Jucks</a:t>
            </a:r>
            <a:r>
              <a:rPr lang="nl-BE" dirty="0" smtClean="0"/>
              <a:t> &amp; NASA </a:t>
            </a:r>
          </a:p>
          <a:p>
            <a:r>
              <a:rPr lang="nl-BE" dirty="0" smtClean="0"/>
              <a:t>ESA </a:t>
            </a:r>
            <a:r>
              <a:rPr lang="nl-BE" dirty="0" err="1" smtClean="0"/>
              <a:t>for</a:t>
            </a:r>
            <a:r>
              <a:rPr lang="nl-BE" dirty="0" smtClean="0"/>
              <a:t> </a:t>
            </a:r>
            <a:r>
              <a:rPr lang="nl-BE" dirty="0" err="1" smtClean="0"/>
              <a:t>supporting</a:t>
            </a:r>
            <a:r>
              <a:rPr lang="nl-BE" dirty="0" smtClean="0"/>
              <a:t> </a:t>
            </a:r>
            <a:r>
              <a:rPr lang="nl-BE" dirty="0" err="1" smtClean="0"/>
              <a:t>some</a:t>
            </a:r>
            <a:r>
              <a:rPr lang="nl-BE" dirty="0" smtClean="0"/>
              <a:t> </a:t>
            </a:r>
            <a:r>
              <a:rPr lang="nl-BE" dirty="0" err="1" smtClean="0"/>
              <a:t>campaign</a:t>
            </a:r>
            <a:r>
              <a:rPr lang="nl-BE" dirty="0" smtClean="0"/>
              <a:t> </a:t>
            </a:r>
            <a:r>
              <a:rPr lang="nl-BE" dirty="0" err="1" smtClean="0"/>
              <a:t>activities</a:t>
            </a:r>
            <a:r>
              <a:rPr lang="nl-BE" dirty="0" smtClean="0"/>
              <a:t> </a:t>
            </a:r>
            <a:r>
              <a:rPr lang="nl-BE" dirty="0" err="1" smtClean="0"/>
              <a:t>dedicated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satellite</a:t>
            </a:r>
            <a:r>
              <a:rPr lang="nl-BE" dirty="0" smtClean="0"/>
              <a:t> </a:t>
            </a:r>
            <a:r>
              <a:rPr lang="nl-BE" dirty="0" err="1" smtClean="0"/>
              <a:t>validation</a:t>
            </a:r>
            <a:r>
              <a:rPr lang="nl-BE" dirty="0" smtClean="0"/>
              <a:t> but at the </a:t>
            </a:r>
            <a:r>
              <a:rPr lang="nl-BE" dirty="0" err="1" smtClean="0"/>
              <a:t>same</a:t>
            </a:r>
            <a:r>
              <a:rPr lang="nl-BE" dirty="0" smtClean="0"/>
              <a:t> time </a:t>
            </a:r>
            <a:r>
              <a:rPr lang="nl-BE" dirty="0" err="1" smtClean="0"/>
              <a:t>advancing</a:t>
            </a:r>
            <a:r>
              <a:rPr lang="nl-BE" dirty="0" smtClean="0"/>
              <a:t> NDACC </a:t>
            </a:r>
            <a:r>
              <a:rPr lang="nl-BE" dirty="0" err="1" smtClean="0"/>
              <a:t>capabilities</a:t>
            </a:r>
            <a:endParaRPr lang="nl-BE" dirty="0" smtClean="0"/>
          </a:p>
          <a:p>
            <a:r>
              <a:rPr lang="nl-BE" dirty="0" smtClean="0"/>
              <a:t>EU </a:t>
            </a:r>
            <a:r>
              <a:rPr lang="nl-BE" dirty="0" err="1" smtClean="0"/>
              <a:t>for</a:t>
            </a:r>
            <a:r>
              <a:rPr lang="nl-BE" dirty="0" smtClean="0"/>
              <a:t> </a:t>
            </a:r>
            <a:r>
              <a:rPr lang="nl-BE" dirty="0" err="1" smtClean="0"/>
              <a:t>supporting</a:t>
            </a:r>
            <a:r>
              <a:rPr lang="nl-BE" dirty="0" smtClean="0"/>
              <a:t> </a:t>
            </a:r>
            <a:r>
              <a:rPr lang="nl-BE" dirty="0" err="1" smtClean="0"/>
              <a:t>some</a:t>
            </a:r>
            <a:r>
              <a:rPr lang="nl-BE" dirty="0" smtClean="0"/>
              <a:t> NDACC-</a:t>
            </a:r>
            <a:r>
              <a:rPr lang="nl-BE" dirty="0" err="1" smtClean="0"/>
              <a:t>related</a:t>
            </a:r>
            <a:r>
              <a:rPr lang="nl-BE" dirty="0" smtClean="0"/>
              <a:t> </a:t>
            </a:r>
            <a:r>
              <a:rPr lang="nl-BE" dirty="0" err="1" smtClean="0"/>
              <a:t>projects</a:t>
            </a:r>
            <a:r>
              <a:rPr lang="nl-BE" dirty="0" smtClean="0"/>
              <a:t> </a:t>
            </a:r>
            <a:r>
              <a:rPr lang="nl-BE" dirty="0" err="1" smtClean="0"/>
              <a:t>like</a:t>
            </a:r>
            <a:r>
              <a:rPr lang="nl-BE" dirty="0" smtClean="0"/>
              <a:t> the EU FP7 project NORS</a:t>
            </a:r>
          </a:p>
          <a:p>
            <a:r>
              <a:rPr lang="nl-BE" dirty="0" smtClean="0"/>
              <a:t>National </a:t>
            </a:r>
            <a:r>
              <a:rPr lang="nl-BE" dirty="0" err="1" smtClean="0"/>
              <a:t>funding</a:t>
            </a:r>
            <a:r>
              <a:rPr lang="nl-BE" dirty="0" smtClean="0"/>
              <a:t> </a:t>
            </a:r>
            <a:r>
              <a:rPr lang="nl-BE" dirty="0" err="1" smtClean="0"/>
              <a:t>agencies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46990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Loss or Suspension of Data / Stations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36712"/>
            <a:ext cx="7526465" cy="5616624"/>
          </a:xfrm>
        </p:spPr>
      </p:pic>
      <p:grpSp>
        <p:nvGrpSpPr>
          <p:cNvPr id="15" name="Group 14"/>
          <p:cNvGrpSpPr/>
          <p:nvPr/>
        </p:nvGrpSpPr>
        <p:grpSpPr>
          <a:xfrm>
            <a:off x="2627784" y="928008"/>
            <a:ext cx="6592605" cy="4985268"/>
            <a:chOff x="2627784" y="928008"/>
            <a:chExt cx="6592605" cy="4985268"/>
          </a:xfrm>
        </p:grpSpPr>
        <p:sp>
          <p:nvSpPr>
            <p:cNvPr id="3" name="Oval 2"/>
            <p:cNvSpPr/>
            <p:nvPr/>
          </p:nvSpPr>
          <p:spPr>
            <a:xfrm>
              <a:off x="2754486" y="1304764"/>
              <a:ext cx="541436" cy="288032"/>
            </a:xfrm>
            <a:prstGeom prst="ellipse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7" name="Oval 6"/>
            <p:cNvSpPr/>
            <p:nvPr/>
          </p:nvSpPr>
          <p:spPr>
            <a:xfrm>
              <a:off x="3995936" y="1432806"/>
              <a:ext cx="541436" cy="180020"/>
            </a:xfrm>
            <a:prstGeom prst="ellipse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8" name="Oval 7"/>
            <p:cNvSpPr/>
            <p:nvPr/>
          </p:nvSpPr>
          <p:spPr>
            <a:xfrm>
              <a:off x="4139381" y="1638257"/>
              <a:ext cx="541436" cy="180020"/>
            </a:xfrm>
            <a:prstGeom prst="ellipse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9" name="Oval 8"/>
            <p:cNvSpPr/>
            <p:nvPr/>
          </p:nvSpPr>
          <p:spPr>
            <a:xfrm>
              <a:off x="2627784" y="2272506"/>
              <a:ext cx="541436" cy="288032"/>
            </a:xfrm>
            <a:prstGeom prst="ellipse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0" name="Oval 9"/>
            <p:cNvSpPr/>
            <p:nvPr/>
          </p:nvSpPr>
          <p:spPr>
            <a:xfrm>
              <a:off x="6804248" y="2636912"/>
              <a:ext cx="541436" cy="180020"/>
            </a:xfrm>
            <a:prstGeom prst="ellipse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1" name="Oval 10"/>
            <p:cNvSpPr/>
            <p:nvPr/>
          </p:nvSpPr>
          <p:spPr>
            <a:xfrm>
              <a:off x="5217963" y="4293096"/>
              <a:ext cx="720080" cy="252028"/>
            </a:xfrm>
            <a:prstGeom prst="ellipse">
              <a:avLst/>
            </a:prstGeom>
            <a:noFill/>
            <a:ln>
              <a:solidFill>
                <a:srgbClr val="92D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2" name="Oval 11"/>
            <p:cNvSpPr/>
            <p:nvPr/>
          </p:nvSpPr>
          <p:spPr>
            <a:xfrm>
              <a:off x="6262812" y="5733256"/>
              <a:ext cx="757460" cy="180020"/>
            </a:xfrm>
            <a:prstGeom prst="ellipse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3" name="Oval 12"/>
            <p:cNvSpPr/>
            <p:nvPr/>
          </p:nvSpPr>
          <p:spPr>
            <a:xfrm>
              <a:off x="8096010" y="930679"/>
              <a:ext cx="1124379" cy="423502"/>
            </a:xfrm>
            <a:prstGeom prst="ellipse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172400" y="928008"/>
              <a:ext cx="97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BE" dirty="0" smtClean="0">
                  <a:solidFill>
                    <a:srgbClr val="00B050"/>
                  </a:solidFill>
                </a:rPr>
                <a:t>O3 DIAL</a:t>
              </a:r>
              <a:endParaRPr lang="nl-BE" dirty="0">
                <a:solidFill>
                  <a:srgbClr val="00B050"/>
                </a:solidFill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8244408" y="1548247"/>
            <a:ext cx="864096" cy="270030"/>
          </a:xfrm>
          <a:prstGeom prst="rect">
            <a:avLst/>
          </a:prstGeom>
          <a:noFill/>
          <a:ln>
            <a:solidFill>
              <a:srgbClr val="D13D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grpSp>
        <p:nvGrpSpPr>
          <p:cNvPr id="38" name="Group 37"/>
          <p:cNvGrpSpPr/>
          <p:nvPr/>
        </p:nvGrpSpPr>
        <p:grpSpPr>
          <a:xfrm>
            <a:off x="2627238" y="1297340"/>
            <a:ext cx="6535018" cy="3279513"/>
            <a:chOff x="2627238" y="1297340"/>
            <a:chExt cx="6535018" cy="3279513"/>
          </a:xfrm>
        </p:grpSpPr>
        <p:sp>
          <p:nvSpPr>
            <p:cNvPr id="16" name="Rectangle 15"/>
            <p:cNvSpPr/>
            <p:nvPr/>
          </p:nvSpPr>
          <p:spPr>
            <a:xfrm>
              <a:off x="4139381" y="1638257"/>
              <a:ext cx="541436" cy="180020"/>
            </a:xfrm>
            <a:prstGeom prst="rect">
              <a:avLst/>
            </a:prstGeom>
            <a:noFill/>
            <a:ln>
              <a:solidFill>
                <a:srgbClr val="D13D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190656" y="1498596"/>
              <a:ext cx="97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BE" dirty="0">
                  <a:solidFill>
                    <a:srgbClr val="D13DB5"/>
                  </a:solidFill>
                </a:rPr>
                <a:t>T </a:t>
              </a:r>
              <a:r>
                <a:rPr lang="nl-BE" dirty="0" smtClean="0">
                  <a:solidFill>
                    <a:srgbClr val="D13DB5"/>
                  </a:solidFill>
                </a:rPr>
                <a:t>Lidar</a:t>
              </a:r>
              <a:endParaRPr lang="nl-BE" dirty="0">
                <a:solidFill>
                  <a:srgbClr val="D13DB5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760017" y="1297340"/>
              <a:ext cx="541436" cy="315486"/>
            </a:xfrm>
            <a:prstGeom prst="rect">
              <a:avLst/>
            </a:prstGeom>
            <a:noFill/>
            <a:ln>
              <a:solidFill>
                <a:srgbClr val="D13DB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996704" y="1432806"/>
              <a:ext cx="541436" cy="180020"/>
            </a:xfrm>
            <a:prstGeom prst="rect">
              <a:avLst/>
            </a:prstGeom>
            <a:noFill/>
            <a:ln>
              <a:solidFill>
                <a:srgbClr val="D13DB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627238" y="2247572"/>
              <a:ext cx="541436" cy="315486"/>
            </a:xfrm>
            <a:prstGeom prst="rect">
              <a:avLst/>
            </a:prstGeom>
            <a:noFill/>
            <a:ln>
              <a:solidFill>
                <a:srgbClr val="D13DB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217963" y="4261367"/>
              <a:ext cx="720080" cy="315486"/>
            </a:xfrm>
            <a:prstGeom prst="rect">
              <a:avLst/>
            </a:prstGeom>
            <a:noFill/>
            <a:ln>
              <a:solidFill>
                <a:srgbClr val="D13DB5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</p:grpSp>
      <p:sp>
        <p:nvSpPr>
          <p:cNvPr id="44" name="Rounded Rectangle 43"/>
          <p:cNvSpPr/>
          <p:nvPr/>
        </p:nvSpPr>
        <p:spPr>
          <a:xfrm>
            <a:off x="8216130" y="1990581"/>
            <a:ext cx="892374" cy="646330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grpSp>
        <p:nvGrpSpPr>
          <p:cNvPr id="6" name="Group 5"/>
          <p:cNvGrpSpPr/>
          <p:nvPr/>
        </p:nvGrpSpPr>
        <p:grpSpPr>
          <a:xfrm>
            <a:off x="2555776" y="1246278"/>
            <a:ext cx="6606480" cy="4847018"/>
            <a:chOff x="2555776" y="1246278"/>
            <a:chExt cx="6606480" cy="4847018"/>
          </a:xfrm>
        </p:grpSpPr>
        <p:sp>
          <p:nvSpPr>
            <p:cNvPr id="41" name="Rounded Rectangle 40"/>
            <p:cNvSpPr/>
            <p:nvPr/>
          </p:nvSpPr>
          <p:spPr>
            <a:xfrm>
              <a:off x="3347863" y="1498596"/>
              <a:ext cx="288033" cy="139662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2555776" y="1246278"/>
              <a:ext cx="6606480" cy="4847018"/>
              <a:chOff x="2555776" y="1246278"/>
              <a:chExt cx="6606480" cy="4847018"/>
            </a:xfrm>
          </p:grpSpPr>
          <p:sp>
            <p:nvSpPr>
              <p:cNvPr id="39" name="Rounded Rectangle 38"/>
              <p:cNvSpPr/>
              <p:nvPr/>
            </p:nvSpPr>
            <p:spPr>
              <a:xfrm>
                <a:off x="2555776" y="2204864"/>
                <a:ext cx="648072" cy="432048"/>
              </a:xfrm>
              <a:prstGeom prst="roundRect">
                <a:avLst/>
              </a:prstGeom>
              <a:noFill/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2726482" y="1246278"/>
                <a:ext cx="648072" cy="432048"/>
              </a:xfrm>
              <a:prstGeom prst="roundRect">
                <a:avLst/>
              </a:prstGeom>
              <a:noFill/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42" name="Rounded Rectangle 41"/>
              <p:cNvSpPr/>
              <p:nvPr/>
            </p:nvSpPr>
            <p:spPr>
              <a:xfrm>
                <a:off x="6948264" y="5013176"/>
                <a:ext cx="432048" cy="216024"/>
              </a:xfrm>
              <a:prstGeom prst="roundRect">
                <a:avLst/>
              </a:prstGeom>
              <a:noFill/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43" name="Rounded Rectangle 42"/>
              <p:cNvSpPr/>
              <p:nvPr/>
            </p:nvSpPr>
            <p:spPr>
              <a:xfrm>
                <a:off x="5796136" y="5949280"/>
                <a:ext cx="720080" cy="144016"/>
              </a:xfrm>
              <a:prstGeom prst="roundRect">
                <a:avLst/>
              </a:prstGeom>
              <a:noFill/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8244408" y="1990581"/>
                <a:ext cx="91784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BE" dirty="0">
                    <a:solidFill>
                      <a:srgbClr val="00B050"/>
                    </a:solidFill>
                  </a:rPr>
                  <a:t>Aerosol L</a:t>
                </a:r>
                <a:r>
                  <a:rPr lang="nl-BE" dirty="0" smtClean="0">
                    <a:solidFill>
                      <a:srgbClr val="00B050"/>
                    </a:solidFill>
                  </a:rPr>
                  <a:t>idar</a:t>
                </a:r>
                <a:endParaRPr lang="nl-BE" dirty="0">
                  <a:solidFill>
                    <a:srgbClr val="00B050"/>
                  </a:solidFill>
                </a:endParaRPr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6372200" y="2348879"/>
            <a:ext cx="2771799" cy="2923728"/>
            <a:chOff x="6372200" y="2348879"/>
            <a:chExt cx="2771799" cy="2923728"/>
          </a:xfrm>
        </p:grpSpPr>
        <p:sp>
          <p:nvSpPr>
            <p:cNvPr id="47" name="Oval 46"/>
            <p:cNvSpPr/>
            <p:nvPr/>
          </p:nvSpPr>
          <p:spPr>
            <a:xfrm>
              <a:off x="6372200" y="2348879"/>
              <a:ext cx="1008112" cy="288031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48" name="Oval 47"/>
            <p:cNvSpPr/>
            <p:nvPr/>
          </p:nvSpPr>
          <p:spPr>
            <a:xfrm>
              <a:off x="6948264" y="4700563"/>
              <a:ext cx="720080" cy="288031"/>
            </a:xfrm>
            <a:prstGeom prst="ellipse">
              <a:avLst/>
            </a:prstGeom>
            <a:noFill/>
            <a:ln>
              <a:solidFill>
                <a:schemeClr val="accent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49" name="Oval 48"/>
            <p:cNvSpPr/>
            <p:nvPr/>
          </p:nvSpPr>
          <p:spPr>
            <a:xfrm>
              <a:off x="6811069" y="4984576"/>
              <a:ext cx="720080" cy="288031"/>
            </a:xfrm>
            <a:prstGeom prst="ellipse">
              <a:avLst/>
            </a:prstGeom>
            <a:noFill/>
            <a:ln>
              <a:solidFill>
                <a:schemeClr val="accent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50" name="Oval 49"/>
            <p:cNvSpPr/>
            <p:nvPr/>
          </p:nvSpPr>
          <p:spPr>
            <a:xfrm>
              <a:off x="8216130" y="2780928"/>
              <a:ext cx="927869" cy="360040"/>
            </a:xfrm>
            <a:prstGeom prst="ellipse">
              <a:avLst/>
            </a:prstGeom>
            <a:noFill/>
            <a:ln>
              <a:solidFill>
                <a:schemeClr val="accent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8356028" y="2781697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BE" dirty="0" smtClean="0">
                  <a:solidFill>
                    <a:schemeClr val="accent6"/>
                  </a:solidFill>
                </a:rPr>
                <a:t>FTIR</a:t>
              </a:r>
              <a:endParaRPr lang="nl-BE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259632" y="2416616"/>
            <a:ext cx="7884368" cy="1247225"/>
            <a:chOff x="1259632" y="2416616"/>
            <a:chExt cx="7884368" cy="1247225"/>
          </a:xfrm>
        </p:grpSpPr>
        <p:sp>
          <p:nvSpPr>
            <p:cNvPr id="53" name="Rounded Rectangle 52"/>
            <p:cNvSpPr/>
            <p:nvPr/>
          </p:nvSpPr>
          <p:spPr>
            <a:xfrm>
              <a:off x="1259632" y="2673684"/>
              <a:ext cx="648072" cy="14324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54" name="Rounded Rectangle 53"/>
            <p:cNvSpPr/>
            <p:nvPr/>
          </p:nvSpPr>
          <p:spPr>
            <a:xfrm>
              <a:off x="3491879" y="2560538"/>
              <a:ext cx="648072" cy="14324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6811068" y="2416616"/>
              <a:ext cx="497235" cy="143247"/>
            </a:xfrm>
            <a:prstGeom prst="round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56" name="Rounded Rectangle 55"/>
            <p:cNvSpPr/>
            <p:nvPr/>
          </p:nvSpPr>
          <p:spPr>
            <a:xfrm>
              <a:off x="8244408" y="3284984"/>
              <a:ext cx="899592" cy="360040"/>
            </a:xfrm>
            <a:prstGeom prst="round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8234777" y="3294509"/>
              <a:ext cx="9092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dirty="0" smtClean="0"/>
                <a:t>MW O3</a:t>
              </a:r>
              <a:endParaRPr lang="nl-BE" dirty="0"/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8244408" y="3789040"/>
            <a:ext cx="862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>
                <a:solidFill>
                  <a:srgbClr val="0070C0"/>
                </a:solidFill>
              </a:rPr>
              <a:t>UV/VIS</a:t>
            </a:r>
            <a:endParaRPr lang="nl-BE" dirty="0">
              <a:solidFill>
                <a:srgbClr val="0070C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115616" y="1354181"/>
            <a:ext cx="7992888" cy="4733178"/>
            <a:chOff x="1115616" y="1354181"/>
            <a:chExt cx="7992888" cy="4733178"/>
          </a:xfrm>
        </p:grpSpPr>
        <p:sp>
          <p:nvSpPr>
            <p:cNvPr id="65" name="Oval 64"/>
            <p:cNvSpPr/>
            <p:nvPr/>
          </p:nvSpPr>
          <p:spPr>
            <a:xfrm>
              <a:off x="6353250" y="2389032"/>
              <a:ext cx="576584" cy="188566"/>
            </a:xfrm>
            <a:prstGeom prst="ellipse">
              <a:avLst/>
            </a:pr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1115616" y="1354181"/>
              <a:ext cx="7992888" cy="4733178"/>
              <a:chOff x="1115616" y="1354181"/>
              <a:chExt cx="7992888" cy="4733178"/>
            </a:xfrm>
          </p:grpSpPr>
          <p:sp>
            <p:nvSpPr>
              <p:cNvPr id="59" name="Oval 58"/>
              <p:cNvSpPr/>
              <p:nvPr/>
            </p:nvSpPr>
            <p:spPr>
              <a:xfrm>
                <a:off x="4211960" y="1772817"/>
                <a:ext cx="468857" cy="144016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8252146" y="3789040"/>
                <a:ext cx="856358" cy="360040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3923928" y="1354181"/>
                <a:ext cx="720600" cy="324145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5075536" y="1728267"/>
                <a:ext cx="576584" cy="188566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3171626" y="2129422"/>
                <a:ext cx="576584" cy="188566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6771393" y="2405315"/>
                <a:ext cx="576584" cy="188566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6660232" y="2745306"/>
                <a:ext cx="288032" cy="143367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1115616" y="3276438"/>
                <a:ext cx="576584" cy="138275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7380312" y="3658194"/>
                <a:ext cx="576584" cy="138275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5771381" y="3879109"/>
                <a:ext cx="720600" cy="279263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6543997" y="5373214"/>
                <a:ext cx="720600" cy="216026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3275856" y="5691123"/>
                <a:ext cx="740666" cy="132143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4680817" y="5781133"/>
                <a:ext cx="740666" cy="132143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5796136" y="5955216"/>
                <a:ext cx="695845" cy="132143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4265314" y="5847204"/>
                <a:ext cx="740666" cy="132143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</p:grpSp>
      </p:grpSp>
      <p:grpSp>
        <p:nvGrpSpPr>
          <p:cNvPr id="82" name="Group 81"/>
          <p:cNvGrpSpPr/>
          <p:nvPr/>
        </p:nvGrpSpPr>
        <p:grpSpPr>
          <a:xfrm>
            <a:off x="3060165" y="2528704"/>
            <a:ext cx="6168219" cy="3060535"/>
            <a:chOff x="3060165" y="2528704"/>
            <a:chExt cx="6168219" cy="3060535"/>
          </a:xfrm>
        </p:grpSpPr>
        <p:sp>
          <p:nvSpPr>
            <p:cNvPr id="77" name="Rectangle 76"/>
            <p:cNvSpPr/>
            <p:nvPr/>
          </p:nvSpPr>
          <p:spPr>
            <a:xfrm>
              <a:off x="3714500" y="2673684"/>
              <a:ext cx="370333" cy="108013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410099" y="2528704"/>
              <a:ext cx="377925" cy="99488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3060165" y="5431482"/>
              <a:ext cx="377925" cy="157757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8271071" y="4293096"/>
              <a:ext cx="872928" cy="407467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271071" y="4312163"/>
              <a:ext cx="9573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dirty="0" err="1" smtClean="0">
                  <a:solidFill>
                    <a:srgbClr val="00B0F0"/>
                  </a:solidFill>
                </a:rPr>
                <a:t>Spec</a:t>
              </a:r>
              <a:r>
                <a:rPr lang="nl-BE" dirty="0" smtClean="0">
                  <a:solidFill>
                    <a:srgbClr val="00B0F0"/>
                  </a:solidFill>
                </a:rPr>
                <a:t> UV</a:t>
              </a:r>
              <a:endParaRPr lang="nl-BE" dirty="0">
                <a:solidFill>
                  <a:srgbClr val="00B0F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771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 smtClean="0"/>
              <a:t>Loss or Suspension of </a:t>
            </a:r>
            <a:r>
              <a:rPr lang="nl-BE" dirty="0"/>
              <a:t>D</a:t>
            </a:r>
            <a:r>
              <a:rPr lang="nl-BE" dirty="0" smtClean="0"/>
              <a:t>ata / Stations: Summary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BE" dirty="0" smtClean="0"/>
              <a:t>Diminished measurement capacity, in particular </a:t>
            </a:r>
          </a:p>
          <a:p>
            <a:pPr lvl="1"/>
            <a:r>
              <a:rPr lang="nl-BE" dirty="0" smtClean="0"/>
              <a:t>for O</a:t>
            </a:r>
            <a:r>
              <a:rPr lang="nl-BE" baseline="-25000" dirty="0" smtClean="0"/>
              <a:t>3</a:t>
            </a:r>
            <a:r>
              <a:rPr lang="nl-BE" dirty="0" smtClean="0"/>
              <a:t> Lidar!</a:t>
            </a:r>
          </a:p>
          <a:p>
            <a:pPr lvl="1"/>
            <a:r>
              <a:rPr lang="nl-BE" i="1" dirty="0" err="1" smtClean="0"/>
              <a:t>loss</a:t>
            </a:r>
            <a:r>
              <a:rPr lang="nl-BE" i="1" dirty="0" smtClean="0"/>
              <a:t> of </a:t>
            </a:r>
            <a:r>
              <a:rPr lang="nl-BE" i="1" dirty="0" err="1" smtClean="0"/>
              <a:t>many</a:t>
            </a:r>
            <a:r>
              <a:rPr lang="nl-BE" i="1" dirty="0" smtClean="0"/>
              <a:t> high-latitude stations/</a:t>
            </a:r>
            <a:r>
              <a:rPr lang="nl-BE" i="1" dirty="0" err="1" smtClean="0"/>
              <a:t>instrument</a:t>
            </a:r>
            <a:r>
              <a:rPr lang="nl-BE" i="1" u="sng" dirty="0" err="1" smtClean="0"/>
              <a:t>s</a:t>
            </a:r>
            <a:endParaRPr lang="nl-BE" i="1" u="sng" dirty="0" smtClean="0"/>
          </a:p>
          <a:p>
            <a:r>
              <a:rPr lang="nl-BE" dirty="0" smtClean="0"/>
              <a:t>In several cases, observations are still being made but lack sufficient resources for data analysis/archiving</a:t>
            </a:r>
          </a:p>
          <a:p>
            <a:pPr marL="0" indent="0">
              <a:buNone/>
            </a:pPr>
            <a:endParaRPr lang="nl-B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BE" dirty="0" err="1" smtClean="0">
                <a:solidFill>
                  <a:srgbClr val="FF0000"/>
                </a:solidFill>
              </a:rPr>
              <a:t>Lack</a:t>
            </a:r>
            <a:r>
              <a:rPr lang="nl-BE" dirty="0" smtClean="0">
                <a:solidFill>
                  <a:srgbClr val="FF0000"/>
                </a:solidFill>
              </a:rPr>
              <a:t> </a:t>
            </a:r>
            <a:r>
              <a:rPr lang="nl-BE" dirty="0">
                <a:solidFill>
                  <a:srgbClr val="FF0000"/>
                </a:solidFill>
              </a:rPr>
              <a:t>of </a:t>
            </a:r>
            <a:r>
              <a:rPr lang="nl-BE" dirty="0" err="1">
                <a:solidFill>
                  <a:srgbClr val="FF0000"/>
                </a:solidFill>
              </a:rPr>
              <a:t>funding</a:t>
            </a:r>
            <a:r>
              <a:rPr lang="nl-BE" dirty="0">
                <a:solidFill>
                  <a:srgbClr val="FF0000"/>
                </a:solidFill>
              </a:rPr>
              <a:t> </a:t>
            </a:r>
            <a:r>
              <a:rPr lang="nl-BE" dirty="0" err="1">
                <a:solidFill>
                  <a:srgbClr val="FF0000"/>
                </a:solidFill>
              </a:rPr>
              <a:t>opportunities</a:t>
            </a:r>
            <a:r>
              <a:rPr lang="nl-BE" dirty="0">
                <a:solidFill>
                  <a:srgbClr val="FF0000"/>
                </a:solidFill>
              </a:rPr>
              <a:t> </a:t>
            </a:r>
            <a:r>
              <a:rPr lang="nl-BE" dirty="0" err="1">
                <a:solidFill>
                  <a:srgbClr val="FF0000"/>
                </a:solidFill>
              </a:rPr>
              <a:t>for</a:t>
            </a:r>
            <a:r>
              <a:rPr lang="nl-BE" dirty="0">
                <a:solidFill>
                  <a:srgbClr val="FF0000"/>
                </a:solidFill>
              </a:rPr>
              <a:t> long-term </a:t>
            </a:r>
            <a:r>
              <a:rPr lang="nl-BE" dirty="0" smtClean="0">
                <a:solidFill>
                  <a:srgbClr val="FF0000"/>
                </a:solidFill>
              </a:rPr>
              <a:t>monitoring !!</a:t>
            </a:r>
          </a:p>
          <a:p>
            <a:pPr marL="0" indent="0">
              <a:buNone/>
            </a:pPr>
            <a:endParaRPr lang="nl-BE" dirty="0" smtClean="0"/>
          </a:p>
          <a:p>
            <a:r>
              <a:rPr lang="nl-BE" dirty="0" smtClean="0"/>
              <a:t>Some efforts are ongoing for ‘replacing’ instruments with more compact/ cheaper/ ... </a:t>
            </a:r>
            <a:r>
              <a:rPr lang="nl-BE" dirty="0" err="1" smtClean="0"/>
              <a:t>instruments</a:t>
            </a:r>
            <a:endParaRPr lang="nl-BE" dirty="0" smtClean="0"/>
          </a:p>
          <a:p>
            <a:pPr lvl="1"/>
            <a:r>
              <a:rPr lang="nl-BE" dirty="0"/>
              <a:t>e</a:t>
            </a:r>
            <a:r>
              <a:rPr lang="nl-BE" dirty="0" smtClean="0"/>
              <a:t>.g., miniSAOZ: </a:t>
            </a:r>
            <a:r>
              <a:rPr lang="en-US" dirty="0"/>
              <a:t>8 </a:t>
            </a:r>
            <a:r>
              <a:rPr lang="en-US" dirty="0" err="1"/>
              <a:t>MiniSAOZ</a:t>
            </a:r>
            <a:r>
              <a:rPr lang="en-US" dirty="0"/>
              <a:t> </a:t>
            </a:r>
            <a:r>
              <a:rPr lang="en-US" dirty="0" smtClean="0"/>
              <a:t>purchased </a:t>
            </a:r>
            <a:r>
              <a:rPr lang="en-US" dirty="0"/>
              <a:t>by </a:t>
            </a:r>
            <a:r>
              <a:rPr lang="en-US" dirty="0" smtClean="0"/>
              <a:t>Central </a:t>
            </a:r>
            <a:r>
              <a:rPr lang="en-US" dirty="0" err="1" smtClean="0"/>
              <a:t>Aerological</a:t>
            </a:r>
            <a:r>
              <a:rPr lang="en-US" dirty="0" smtClean="0"/>
              <a:t> Observatory in </a:t>
            </a:r>
            <a:r>
              <a:rPr lang="en-US" dirty="0" err="1" smtClean="0"/>
              <a:t>Dolgoprudny</a:t>
            </a:r>
            <a:endParaRPr lang="en-US" dirty="0" smtClean="0"/>
          </a:p>
          <a:p>
            <a:pPr lvl="1"/>
            <a:r>
              <a:rPr lang="en-US" dirty="0"/>
              <a:t>e</a:t>
            </a:r>
            <a:r>
              <a:rPr lang="en-US" dirty="0" smtClean="0"/>
              <a:t>.g., PANDORA system complementary to UVVIS MAXDOAS systems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08961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Capacity Building</a:t>
            </a:r>
            <a:endParaRPr lang="nl-BE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36712"/>
            <a:ext cx="7480225" cy="5585235"/>
          </a:xfrm>
        </p:spPr>
      </p:pic>
      <p:sp>
        <p:nvSpPr>
          <p:cNvPr id="6" name="TextBox 5"/>
          <p:cNvSpPr txBox="1"/>
          <p:nvPr/>
        </p:nvSpPr>
        <p:spPr>
          <a:xfrm>
            <a:off x="0" y="4093621"/>
            <a:ext cx="9144000" cy="1200328"/>
          </a:xfrm>
          <a:prstGeom prst="rect">
            <a:avLst/>
          </a:prstGeom>
          <a:solidFill>
            <a:srgbClr val="F0FB89">
              <a:alpha val="45882"/>
            </a:srgbClr>
          </a:solidFill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sz="2400" b="1" dirty="0" smtClean="0">
                <a:solidFill>
                  <a:srgbClr val="00B050"/>
                </a:solidFill>
              </a:rPr>
              <a:t>The ‘strange’ situation is that it is often easier to get funding to establish a new station than to maintain stations with a long measurement  history.</a:t>
            </a:r>
            <a:endParaRPr lang="nl-BE" sz="24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6056" y="1844824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400" dirty="0" err="1" smtClean="0">
                <a:solidFill>
                  <a:srgbClr val="002060"/>
                </a:solidFill>
              </a:rPr>
              <a:t>Kourovka</a:t>
            </a:r>
            <a:endParaRPr lang="nl-BE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883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Capacity Building: </a:t>
            </a:r>
            <a:r>
              <a:rPr lang="nl-BE" dirty="0"/>
              <a:t>E</a:t>
            </a:r>
            <a:r>
              <a:rPr lang="nl-BE" dirty="0" smtClean="0"/>
              <a:t>nhanced </a:t>
            </a:r>
            <a:r>
              <a:rPr lang="nl-BE" dirty="0"/>
              <a:t>C</a:t>
            </a:r>
            <a:r>
              <a:rPr lang="nl-BE" dirty="0" smtClean="0"/>
              <a:t>apabilities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56584"/>
          </a:xfrm>
        </p:spPr>
        <p:txBody>
          <a:bodyPr/>
          <a:lstStyle/>
          <a:p>
            <a:pPr marL="0" indent="0">
              <a:buNone/>
            </a:pPr>
            <a:r>
              <a:rPr lang="nl-BE" dirty="0" smtClean="0"/>
              <a:t>e.g., FTIR adds new species to the detection list. </a:t>
            </a:r>
          </a:p>
          <a:p>
            <a:pPr marL="0" indent="0">
              <a:buNone/>
            </a:pPr>
            <a:r>
              <a:rPr lang="nl-BE" dirty="0" smtClean="0"/>
              <a:t>	Observed chlorine/fluorine budgets now also	include CCl</a:t>
            </a:r>
            <a:r>
              <a:rPr lang="nl-BE" baseline="-25000" dirty="0" smtClean="0"/>
              <a:t>4</a:t>
            </a:r>
            <a:r>
              <a:rPr lang="nl-BE" dirty="0" smtClean="0"/>
              <a:t>, CF</a:t>
            </a:r>
            <a:r>
              <a:rPr lang="nl-BE" baseline="-25000" dirty="0" smtClean="0"/>
              <a:t>4</a:t>
            </a:r>
            <a:r>
              <a:rPr lang="nl-BE" dirty="0" smtClean="0"/>
              <a:t>, HCFC-142b, …</a:t>
            </a:r>
          </a:p>
          <a:p>
            <a:pPr marL="0" indent="0">
              <a:buNone/>
            </a:pPr>
            <a:endParaRPr lang="nl-BE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8230443"/>
              </p:ext>
            </p:extLst>
          </p:nvPr>
        </p:nvGraphicFramePr>
        <p:xfrm>
          <a:off x="1763787" y="2276872"/>
          <a:ext cx="5616426" cy="41739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5" name="SPW 11.0 Graph" r:id="rId3" imgW="8754120" imgH="6685920" progId="SigmaPlotGraphicObject.10">
                  <p:embed/>
                </p:oleObj>
              </mc:Choice>
              <mc:Fallback>
                <p:oleObj name="SPW 11.0 Graph" r:id="rId3" imgW="8754120" imgH="6685920" progId="SigmaPlotGraphicObject.1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2692"/>
                      <a:stretch>
                        <a:fillRect/>
                      </a:stretch>
                    </p:blipFill>
                    <p:spPr bwMode="auto">
                      <a:xfrm>
                        <a:off x="1763787" y="2276872"/>
                        <a:ext cx="5616426" cy="41739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5694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01208"/>
            <a:ext cx="8229600" cy="108012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en-US" dirty="0" err="1">
                <a:latin typeface="Calibri" pitchFamily="34" charset="0"/>
              </a:rPr>
              <a:t>Mahieu</a:t>
            </a:r>
            <a:r>
              <a:rPr lang="en-US" altLang="en-US" dirty="0">
                <a:latin typeface="Calibri" pitchFamily="34" charset="0"/>
              </a:rPr>
              <a:t> et al., First retrievals of HCFC-142b from ground-based high-resolution FTIR solar observations: application to high-altitude </a:t>
            </a:r>
            <a:r>
              <a:rPr lang="en-US" altLang="en-US" dirty="0" err="1">
                <a:latin typeface="Calibri" pitchFamily="34" charset="0"/>
              </a:rPr>
              <a:t>Jungfraujoch</a:t>
            </a:r>
            <a:r>
              <a:rPr lang="en-US" altLang="en-US" dirty="0">
                <a:latin typeface="Calibri" pitchFamily="34" charset="0"/>
              </a:rPr>
              <a:t> spectra, poster at the EGU 2013 General Assembly, Vienna, 2013.</a:t>
            </a:r>
          </a:p>
          <a:p>
            <a:endParaRPr lang="nl-BE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5111511"/>
              </p:ext>
            </p:extLst>
          </p:nvPr>
        </p:nvGraphicFramePr>
        <p:xfrm>
          <a:off x="107504" y="0"/>
          <a:ext cx="7553325" cy="517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9" name="SPW 11.0 Graph" r:id="rId3" imgW="9097920" imgH="6485040" progId="SigmaPlotGraphicObject.10">
                  <p:embed/>
                </p:oleObj>
              </mc:Choice>
              <mc:Fallback>
                <p:oleObj name="SPW 11.0 Graph" r:id="rId3" imgW="9097920" imgH="6485040" progId="SigmaPlotGraphicObject.1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3886"/>
                      <a:stretch>
                        <a:fillRect/>
                      </a:stretch>
                    </p:blipFill>
                    <p:spPr bwMode="auto">
                      <a:xfrm>
                        <a:off x="107504" y="0"/>
                        <a:ext cx="7553325" cy="5175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236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692696"/>
            <a:ext cx="6120680" cy="706090"/>
          </a:xfrm>
        </p:spPr>
        <p:txBody>
          <a:bodyPr/>
          <a:lstStyle/>
          <a:p>
            <a:r>
              <a:rPr lang="nl-BE" dirty="0" smtClean="0"/>
              <a:t>CINDI Intercomparison </a:t>
            </a:r>
            <a:r>
              <a:rPr lang="nl-BE" dirty="0"/>
              <a:t>C</a:t>
            </a:r>
            <a:r>
              <a:rPr lang="nl-BE" dirty="0" smtClean="0"/>
              <a:t>ampaign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68680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CINDI:</a:t>
            </a:r>
          </a:p>
          <a:p>
            <a:pPr marL="0" indent="0">
              <a:buNone/>
            </a:pPr>
            <a:r>
              <a:rPr lang="en-US" dirty="0" err="1"/>
              <a:t>Cabauw</a:t>
            </a:r>
            <a:r>
              <a:rPr lang="en-US" dirty="0"/>
              <a:t> </a:t>
            </a:r>
            <a:r>
              <a:rPr lang="en-US" dirty="0" err="1"/>
              <a:t>Intercomparison</a:t>
            </a:r>
            <a:r>
              <a:rPr lang="en-US" dirty="0"/>
              <a:t> campaign for Nitrogen Dioxide measuring Instruments </a:t>
            </a: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From </a:t>
            </a:r>
            <a:r>
              <a:rPr lang="en-US" dirty="0"/>
              <a:t>June to July 2009 at KNMI’s </a:t>
            </a:r>
            <a:r>
              <a:rPr lang="en-US" dirty="0" err="1"/>
              <a:t>Cabauw</a:t>
            </a:r>
            <a:r>
              <a:rPr lang="en-US" dirty="0"/>
              <a:t> Experimental Site for Atmospheric Research in The </a:t>
            </a:r>
            <a:r>
              <a:rPr lang="en-US" dirty="0" smtClean="0"/>
              <a:t>Netherlands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&gt; 30 different </a:t>
            </a:r>
            <a:r>
              <a:rPr lang="en-US" dirty="0"/>
              <a:t>in-situ and remote sensing instruments </a:t>
            </a:r>
            <a:r>
              <a:rPr lang="en-US" dirty="0" smtClean="0"/>
              <a:t>: optical MAXDOAS type spectrometers, NO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lidars</a:t>
            </a:r>
            <a:r>
              <a:rPr lang="en-US" dirty="0" smtClean="0"/>
              <a:t>, NO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sonde</a:t>
            </a:r>
            <a:r>
              <a:rPr lang="en-US" dirty="0" smtClean="0"/>
              <a:t>, mobile DOAS, …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Also results on aerosol extinction measurements and tropospheric NO</a:t>
            </a:r>
            <a:r>
              <a:rPr lang="en-US" baseline="-25000" dirty="0" smtClean="0"/>
              <a:t>2</a:t>
            </a:r>
            <a:r>
              <a:rPr lang="en-US" dirty="0" smtClean="0"/>
              <a:t> information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‘Follow-on’: ICAL in 2016.</a:t>
            </a:r>
            <a:endParaRPr lang="nl-BE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06" t="15417" r="20468" b="40416"/>
          <a:stretch/>
        </p:blipFill>
        <p:spPr bwMode="auto">
          <a:xfrm>
            <a:off x="0" y="-5601"/>
            <a:ext cx="2797818" cy="1556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975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Contribution</a:t>
            </a:r>
            <a:r>
              <a:rPr lang="nl-BE" dirty="0" smtClean="0"/>
              <a:t> of NDACC </a:t>
            </a:r>
            <a:r>
              <a:rPr lang="nl-BE" dirty="0" err="1" smtClean="0"/>
              <a:t>to</a:t>
            </a:r>
            <a:r>
              <a:rPr lang="nl-BE" dirty="0" smtClean="0"/>
              <a:t> SI2N</a:t>
            </a:r>
            <a:endParaRPr lang="nl-BE" dirty="0"/>
          </a:p>
        </p:txBody>
      </p:sp>
      <p:sp>
        <p:nvSpPr>
          <p:cNvPr id="4" name="Espace réservé du contenu 1"/>
          <p:cNvSpPr txBox="1">
            <a:spLocks/>
          </p:cNvSpPr>
          <p:nvPr/>
        </p:nvSpPr>
        <p:spPr>
          <a:xfrm>
            <a:off x="179512" y="1052736"/>
            <a:ext cx="8640960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smtClean="0"/>
              <a:t>SI2N = SPARC/IGACO-O3/IO</a:t>
            </a:r>
            <a:r>
              <a:rPr lang="en-US" sz="2400" b="1" baseline="-25000" dirty="0" smtClean="0"/>
              <a:t>3</a:t>
            </a:r>
            <a:r>
              <a:rPr lang="en-US" sz="2400" b="1" dirty="0" smtClean="0"/>
              <a:t>C Initiative on Understanding Past Changes in the Vertical Distribution of Ozone 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Proposed in 2011 by Neil Harris (U. Cambridge)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 co-chairs: J. </a:t>
            </a:r>
            <a:r>
              <a:rPr lang="en-US" sz="2400" dirty="0" err="1" smtClean="0"/>
              <a:t>Stähelin</a:t>
            </a:r>
            <a:r>
              <a:rPr lang="en-US" sz="2400" dirty="0" smtClean="0"/>
              <a:t>, N. Harris, R. </a:t>
            </a:r>
            <a:r>
              <a:rPr lang="en-US" sz="2400" dirty="0" err="1" smtClean="0"/>
              <a:t>Stolarski</a:t>
            </a:r>
            <a:endParaRPr lang="en-US" sz="24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Background</a:t>
            </a:r>
          </a:p>
          <a:p>
            <a:pPr marL="800100" lvl="1" indent="-342900">
              <a:buFont typeface="Arial"/>
              <a:buChar char="•"/>
            </a:pPr>
            <a:r>
              <a:rPr lang="fr-FR" sz="2400" dirty="0" err="1" smtClean="0"/>
              <a:t>Reliable</a:t>
            </a:r>
            <a:r>
              <a:rPr lang="fr-FR" sz="2400" dirty="0" smtClean="0"/>
              <a:t> long-</a:t>
            </a:r>
            <a:r>
              <a:rPr lang="fr-FR" sz="2400" dirty="0" err="1" smtClean="0"/>
              <a:t>term</a:t>
            </a:r>
            <a:r>
              <a:rPr lang="fr-FR" sz="2400" dirty="0" smtClean="0"/>
              <a:t> global ozone profile data set </a:t>
            </a:r>
            <a:r>
              <a:rPr lang="fr-FR" sz="2400" dirty="0" err="1" smtClean="0"/>
              <a:t>is</a:t>
            </a:r>
            <a:r>
              <a:rPr lang="fr-FR" sz="2400" dirty="0" smtClean="0"/>
              <a:t> </a:t>
            </a:r>
            <a:r>
              <a:rPr lang="fr-FR" sz="2400" dirty="0" err="1" smtClean="0"/>
              <a:t>missing</a:t>
            </a:r>
            <a:r>
              <a:rPr lang="fr-FR" sz="2400" dirty="0" smtClean="0"/>
              <a:t> </a:t>
            </a:r>
            <a:r>
              <a:rPr lang="fr-FR" sz="2400" dirty="0" err="1" smtClean="0"/>
              <a:t>since</a:t>
            </a:r>
            <a:r>
              <a:rPr lang="fr-FR" sz="2400" dirty="0" smtClean="0"/>
              <a:t>  SAGE II data record </a:t>
            </a:r>
            <a:r>
              <a:rPr lang="fr-FR" sz="2400" dirty="0" err="1" smtClean="0"/>
              <a:t>stopped</a:t>
            </a:r>
            <a:r>
              <a:rPr lang="fr-FR" sz="2400" dirty="0" smtClean="0"/>
              <a:t> in 2005</a:t>
            </a:r>
          </a:p>
          <a:p>
            <a:pPr marL="800100" lvl="1" indent="-342900">
              <a:buFont typeface="Arial"/>
              <a:buChar char="•"/>
            </a:pPr>
            <a:r>
              <a:rPr lang="fr-FR" sz="2400" dirty="0" smtClean="0"/>
              <a:t> </a:t>
            </a:r>
            <a:r>
              <a:rPr lang="fr-FR" sz="2400" dirty="0" err="1" smtClean="0"/>
              <a:t>Shorter</a:t>
            </a:r>
            <a:r>
              <a:rPr lang="fr-FR" sz="2400" dirty="0" smtClean="0"/>
              <a:t> </a:t>
            </a:r>
            <a:r>
              <a:rPr lang="fr-FR" sz="2400" dirty="0" err="1" smtClean="0"/>
              <a:t>term</a:t>
            </a:r>
            <a:r>
              <a:rPr lang="fr-FR" sz="2400" dirty="0" smtClean="0"/>
              <a:t> global ozone data sets: ENVISAT, Aura, ACE, … </a:t>
            </a:r>
            <a:r>
              <a:rPr lang="fr-FR" sz="2400" dirty="0" err="1" smtClean="0"/>
              <a:t>based</a:t>
            </a:r>
            <a:r>
              <a:rPr lang="fr-FR" sz="2400" dirty="0" smtClean="0"/>
              <a:t> on </a:t>
            </a:r>
            <a:r>
              <a:rPr lang="fr-FR" sz="2400" dirty="0" err="1" smtClean="0"/>
              <a:t>different</a:t>
            </a:r>
            <a:r>
              <a:rPr lang="fr-FR" sz="2400" dirty="0" smtClean="0"/>
              <a:t> techniques</a:t>
            </a:r>
          </a:p>
          <a:p>
            <a:pPr marL="800100" lvl="1" indent="-342900">
              <a:buFont typeface="Arial"/>
              <a:buChar char="•"/>
            </a:pPr>
            <a:r>
              <a:rPr lang="fr-FR" sz="2400" dirty="0" smtClean="0"/>
              <a:t>Long-</a:t>
            </a:r>
            <a:r>
              <a:rPr lang="fr-FR" sz="2400" dirty="0" err="1" smtClean="0"/>
              <a:t>term</a:t>
            </a:r>
            <a:r>
              <a:rPr lang="fr-FR" sz="2400" dirty="0" smtClean="0"/>
              <a:t> </a:t>
            </a:r>
            <a:r>
              <a:rPr lang="fr-FR" sz="2400" dirty="0" err="1" smtClean="0"/>
              <a:t>ground-based</a:t>
            </a:r>
            <a:r>
              <a:rPr lang="fr-FR" sz="2400" dirty="0" smtClean="0"/>
              <a:t> data sets of good </a:t>
            </a:r>
            <a:r>
              <a:rPr lang="fr-FR" sz="2400" dirty="0" err="1" smtClean="0"/>
              <a:t>quality</a:t>
            </a:r>
            <a:r>
              <a:rPr lang="fr-FR" sz="2400" dirty="0" smtClean="0"/>
              <a:t> (NDACC)</a:t>
            </a:r>
          </a:p>
          <a:p>
            <a:pPr marL="57150" indent="0">
              <a:buNone/>
            </a:pPr>
            <a:r>
              <a:rPr lang="fr-FR" sz="2400" dirty="0" smtClean="0">
                <a:sym typeface="Symbol"/>
              </a:rPr>
              <a:t></a:t>
            </a:r>
            <a:r>
              <a:rPr lang="fr-FR" sz="2400" dirty="0" smtClean="0"/>
              <a:t> </a:t>
            </a:r>
            <a:r>
              <a:rPr lang="fr-FR" sz="2400" dirty="0" err="1" smtClean="0"/>
              <a:t>Necessity</a:t>
            </a:r>
            <a:r>
              <a:rPr lang="fr-FR" sz="2400" dirty="0" smtClean="0"/>
              <a:t> to </a:t>
            </a:r>
            <a:r>
              <a:rPr lang="fr-FR" sz="2400" dirty="0" err="1" smtClean="0"/>
              <a:t>merge</a:t>
            </a:r>
            <a:r>
              <a:rPr lang="fr-FR" sz="2400" dirty="0" smtClean="0"/>
              <a:t> the satellite data sets to </a:t>
            </a:r>
            <a:r>
              <a:rPr lang="fr-FR" sz="2400" dirty="0" err="1" smtClean="0"/>
              <a:t>evaluate</a:t>
            </a:r>
            <a:r>
              <a:rPr lang="fr-FR" sz="2400" dirty="0" smtClean="0"/>
              <a:t> ozone </a:t>
            </a:r>
            <a:r>
              <a:rPr lang="fr-FR" sz="2400" dirty="0" err="1" smtClean="0"/>
              <a:t>recovery</a:t>
            </a:r>
            <a:r>
              <a:rPr lang="fr-FR" sz="2400" dirty="0" smtClean="0"/>
              <a:t> at global </a:t>
            </a:r>
            <a:r>
              <a:rPr lang="fr-FR" sz="2400" dirty="0" err="1" smtClean="0"/>
              <a:t>scale</a:t>
            </a:r>
            <a:r>
              <a:rPr lang="fr-FR" sz="2400" dirty="0" smtClean="0"/>
              <a:t> and to </a:t>
            </a:r>
            <a:r>
              <a:rPr lang="fr-FR" sz="2400" dirty="0" err="1" smtClean="0"/>
              <a:t>assess</a:t>
            </a:r>
            <a:r>
              <a:rPr lang="fr-FR" sz="2400" dirty="0" smtClean="0"/>
              <a:t> </a:t>
            </a:r>
            <a:r>
              <a:rPr lang="fr-FR" sz="2400" dirty="0" err="1" smtClean="0"/>
              <a:t>these</a:t>
            </a:r>
            <a:r>
              <a:rPr lang="fr-FR" sz="2400" dirty="0" smtClean="0"/>
              <a:t> ozone </a:t>
            </a:r>
            <a:r>
              <a:rPr lang="fr-FR" sz="2400" dirty="0" err="1" smtClean="0"/>
              <a:t>products</a:t>
            </a:r>
            <a:r>
              <a:rPr lang="fr-FR" sz="2400" dirty="0" smtClean="0"/>
              <a:t> by </a:t>
            </a:r>
            <a:r>
              <a:rPr lang="fr-FR" sz="2400" dirty="0" err="1" smtClean="0"/>
              <a:t>ground-based</a:t>
            </a:r>
            <a:r>
              <a:rPr lang="fr-FR" sz="2400" dirty="0" smtClean="0"/>
              <a:t> data</a:t>
            </a:r>
            <a:endParaRPr lang="en-US" sz="2400" dirty="0" smtClean="0"/>
          </a:p>
          <a:p>
            <a:pPr lvl="1">
              <a:buFont typeface="Arial"/>
              <a:buChar char="•"/>
            </a:pP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2293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700" y="0"/>
            <a:ext cx="83474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66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Document_x0020_Symbol xmlns="E0431080-F408-4E9A-9A74-0BFDAADAAB79">*</Document_x0020_Symbo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C233B983B2EE4A93284E3EBD2C2B97" ma:contentTypeVersion="" ma:contentTypeDescription="Create a new document." ma:contentTypeScope="" ma:versionID="ec4442fa2502e68fa2547973b9265348">
  <xsd:schema xmlns:xsd="http://www.w3.org/2001/XMLSchema" xmlns:xs="http://www.w3.org/2001/XMLSchema" xmlns:p="http://schemas.microsoft.com/office/2006/metadata/properties" xmlns:ns2="E0431080-F408-4E9A-9A74-0BFDAADAAB79" targetNamespace="http://schemas.microsoft.com/office/2006/metadata/properties" ma:root="true" ma:fieldsID="1f008a9bb781e21eedf32ec8030b7618" ns2:_="">
    <xsd:import namespace="E0431080-F408-4E9A-9A74-0BFDAADAAB79"/>
    <xsd:element name="properties">
      <xsd:complexType>
        <xsd:sequence>
          <xsd:element name="documentManagement">
            <xsd:complexType>
              <xsd:all>
                <xsd:element ref="ns2:Document_x0020_Symbol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431080-F408-4E9A-9A74-0BFDAADAAB79" elementFormDefault="qualified">
    <xsd:import namespace="http://schemas.microsoft.com/office/2006/documentManagement/types"/>
    <xsd:import namespace="http://schemas.microsoft.com/office/infopath/2007/PartnerControls"/>
    <xsd:element name="Document_x0020_Symbol" ma:index="8" ma:displayName="Document Symbol" ma:internalName="Document_x0020_Symbol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FF4282A-1963-45BC-8D5C-F6C16CF775CF}"/>
</file>

<file path=customXml/itemProps2.xml><?xml version="1.0" encoding="utf-8"?>
<ds:datastoreItem xmlns:ds="http://schemas.openxmlformats.org/officeDocument/2006/customXml" ds:itemID="{8C5D13FE-5788-4EBB-AB18-A3923C5D9C00}"/>
</file>

<file path=customXml/itemProps3.xml><?xml version="1.0" encoding="utf-8"?>
<ds:datastoreItem xmlns:ds="http://schemas.openxmlformats.org/officeDocument/2006/customXml" ds:itemID="{27D91FCA-3649-4AFD-8782-DE00735D6EC0}"/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929</Words>
  <Application>Microsoft Office PowerPoint</Application>
  <PresentationFormat>On-screen Show (4:3)</PresentationFormat>
  <Paragraphs>140</Paragraphs>
  <Slides>18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SPW 11.0 Graph</vt:lpstr>
      <vt:lpstr>Evolution of Measurement Capabilities</vt:lpstr>
      <vt:lpstr>Loss or Suspension of Data / Stations</vt:lpstr>
      <vt:lpstr>Loss or Suspension of Data / Stations: Summary</vt:lpstr>
      <vt:lpstr>Capacity Building</vt:lpstr>
      <vt:lpstr>Capacity Building: Enhanced Capabilities</vt:lpstr>
      <vt:lpstr>PowerPoint Presentation</vt:lpstr>
      <vt:lpstr>CINDI Intercomparison Campaign</vt:lpstr>
      <vt:lpstr>Contribution of NDACC to SI2N</vt:lpstr>
      <vt:lpstr>PowerPoint Presentation</vt:lpstr>
      <vt:lpstr>Contribution of NDACC to SI2N</vt:lpstr>
      <vt:lpstr>PowerPoint Presentation</vt:lpstr>
      <vt:lpstr>PowerPoint Presentation</vt:lpstr>
      <vt:lpstr>Archiving / Databases</vt:lpstr>
      <vt:lpstr>Additional Evolutions (1/3)</vt:lpstr>
      <vt:lpstr>Additional Evolutions (2/3)</vt:lpstr>
      <vt:lpstr>Additional Evolutions (3/3)</vt:lpstr>
      <vt:lpstr>Conclusions</vt:lpstr>
      <vt:lpstr>Acknowledgements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network for the detection of atmospheric composition change</dc:title>
  <dc:creator>martine</dc:creator>
  <cp:lastModifiedBy>martine</cp:lastModifiedBy>
  <cp:revision>141</cp:revision>
  <dcterms:created xsi:type="dcterms:W3CDTF">2014-03-05T19:47:47Z</dcterms:created>
  <dcterms:modified xsi:type="dcterms:W3CDTF">2014-05-14T12:19:38Z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0x010100A1C233B983B2EE4A93284E3EBD2C2B97</vt:lpwstr>
  </property>
</Properties>
</file>