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customXml/itemProps1.xml" ContentType="application/vnd.openxmlformats-officedocument.customXmlPropertie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tiff" ContentType="image/tif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87" r:id="rId2"/>
    <p:sldId id="288" r:id="rId3"/>
    <p:sldId id="305" r:id="rId4"/>
    <p:sldId id="308" r:id="rId5"/>
    <p:sldId id="315" r:id="rId6"/>
    <p:sldId id="312" r:id="rId7"/>
    <p:sldId id="311" r:id="rId8"/>
    <p:sldId id="313" r:id="rId9"/>
    <p:sldId id="314" r:id="rId10"/>
    <p:sldId id="275" r:id="rId11"/>
  </p:sldIdLst>
  <p:sldSz cx="9144000" cy="6858000" type="screen4x3"/>
  <p:notesSz cx="6669088" cy="9926638"/>
  <p:defaultTextStyle>
    <a:defPPr>
      <a:defRPr lang="en-US"/>
    </a:defPPr>
    <a:lvl1pPr algn="ctr" rtl="0" fontAlgn="base">
      <a:spcBef>
        <a:spcPct val="50000"/>
      </a:spcBef>
      <a:spcAft>
        <a:spcPct val="0"/>
      </a:spcAft>
      <a:defRPr sz="1600" b="1" kern="1200">
        <a:solidFill>
          <a:schemeClr val="tx1"/>
        </a:solidFill>
        <a:latin typeface="Arial" charset="0"/>
        <a:ea typeface="+mn-ea"/>
        <a:cs typeface="+mn-cs"/>
      </a:defRPr>
    </a:lvl1pPr>
    <a:lvl2pPr marL="457200" algn="ctr" rtl="0" fontAlgn="base">
      <a:spcBef>
        <a:spcPct val="50000"/>
      </a:spcBef>
      <a:spcAft>
        <a:spcPct val="0"/>
      </a:spcAft>
      <a:defRPr sz="1600" b="1" kern="1200">
        <a:solidFill>
          <a:schemeClr val="tx1"/>
        </a:solidFill>
        <a:latin typeface="Arial" charset="0"/>
        <a:ea typeface="+mn-ea"/>
        <a:cs typeface="+mn-cs"/>
      </a:defRPr>
    </a:lvl2pPr>
    <a:lvl3pPr marL="914400" algn="ctr" rtl="0" fontAlgn="base">
      <a:spcBef>
        <a:spcPct val="50000"/>
      </a:spcBef>
      <a:spcAft>
        <a:spcPct val="0"/>
      </a:spcAft>
      <a:defRPr sz="1600" b="1" kern="1200">
        <a:solidFill>
          <a:schemeClr val="tx1"/>
        </a:solidFill>
        <a:latin typeface="Arial" charset="0"/>
        <a:ea typeface="+mn-ea"/>
        <a:cs typeface="+mn-cs"/>
      </a:defRPr>
    </a:lvl3pPr>
    <a:lvl4pPr marL="1371600" algn="ctr" rtl="0" fontAlgn="base">
      <a:spcBef>
        <a:spcPct val="50000"/>
      </a:spcBef>
      <a:spcAft>
        <a:spcPct val="0"/>
      </a:spcAft>
      <a:defRPr sz="1600" b="1" kern="1200">
        <a:solidFill>
          <a:schemeClr val="tx1"/>
        </a:solidFill>
        <a:latin typeface="Arial" charset="0"/>
        <a:ea typeface="+mn-ea"/>
        <a:cs typeface="+mn-cs"/>
      </a:defRPr>
    </a:lvl4pPr>
    <a:lvl5pPr marL="1828800" algn="ctr" rtl="0" fontAlgn="base">
      <a:spcBef>
        <a:spcPct val="50000"/>
      </a:spcBef>
      <a:spcAft>
        <a:spcPct val="0"/>
      </a:spcAft>
      <a:defRPr sz="1600" b="1" kern="1200">
        <a:solidFill>
          <a:schemeClr val="tx1"/>
        </a:solidFill>
        <a:latin typeface="Arial" charset="0"/>
        <a:ea typeface="+mn-ea"/>
        <a:cs typeface="+mn-cs"/>
      </a:defRPr>
    </a:lvl5pPr>
    <a:lvl6pPr marL="2286000" algn="l" defTabSz="914400" rtl="0" eaLnBrk="1" latinLnBrk="0" hangingPunct="1">
      <a:defRPr sz="1600" b="1" kern="1200">
        <a:solidFill>
          <a:schemeClr val="tx1"/>
        </a:solidFill>
        <a:latin typeface="Arial" charset="0"/>
        <a:ea typeface="+mn-ea"/>
        <a:cs typeface="+mn-cs"/>
      </a:defRPr>
    </a:lvl6pPr>
    <a:lvl7pPr marL="2743200" algn="l" defTabSz="914400" rtl="0" eaLnBrk="1" latinLnBrk="0" hangingPunct="1">
      <a:defRPr sz="1600" b="1" kern="1200">
        <a:solidFill>
          <a:schemeClr val="tx1"/>
        </a:solidFill>
        <a:latin typeface="Arial" charset="0"/>
        <a:ea typeface="+mn-ea"/>
        <a:cs typeface="+mn-cs"/>
      </a:defRPr>
    </a:lvl7pPr>
    <a:lvl8pPr marL="3200400" algn="l" defTabSz="914400" rtl="0" eaLnBrk="1" latinLnBrk="0" hangingPunct="1">
      <a:defRPr sz="1600" b="1" kern="1200">
        <a:solidFill>
          <a:schemeClr val="tx1"/>
        </a:solidFill>
        <a:latin typeface="Arial" charset="0"/>
        <a:ea typeface="+mn-ea"/>
        <a:cs typeface="+mn-cs"/>
      </a:defRPr>
    </a:lvl8pPr>
    <a:lvl9pPr marL="3657600" algn="l" defTabSz="914400" rtl="0" eaLnBrk="1" latinLnBrk="0" hangingPunct="1">
      <a:defRPr sz="16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000099"/>
    <a:srgbClr val="CCECFF"/>
    <a:srgbClr val="0000FF"/>
    <a:srgbClr val="FFFFCC"/>
    <a:srgbClr val="000066"/>
    <a:srgbClr val="FFFF66"/>
    <a:srgbClr val="3366CC"/>
    <a:srgbClr val="6699FF"/>
    <a:srgbClr val="CC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9" autoAdjust="0"/>
    <p:restoredTop sz="97288" autoAdjust="0"/>
  </p:normalViewPr>
  <p:slideViewPr>
    <p:cSldViewPr>
      <p:cViewPr varScale="1">
        <p:scale>
          <a:sx n="82" d="100"/>
          <a:sy n="82" d="100"/>
        </p:scale>
        <p:origin x="-74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defRPr sz="1200" b="0"/>
            </a:lvl1pPr>
          </a:lstStyle>
          <a:p>
            <a:endParaRPr lang="en-US"/>
          </a:p>
        </p:txBody>
      </p:sp>
      <p:sp>
        <p:nvSpPr>
          <p:cNvPr id="57347" name="Rectangle 3"/>
          <p:cNvSpPr>
            <a:spLocks noGrp="1" noChangeArrowheads="1"/>
          </p:cNvSpPr>
          <p:nvPr>
            <p:ph type="dt" sz="quarter" idx="1"/>
          </p:nvPr>
        </p:nvSpPr>
        <p:spPr bwMode="auto">
          <a:xfrm>
            <a:off x="377825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200" b="0"/>
            </a:lvl1pPr>
          </a:lstStyle>
          <a:p>
            <a:endParaRPr lang="en-US"/>
          </a:p>
        </p:txBody>
      </p:sp>
      <p:sp>
        <p:nvSpPr>
          <p:cNvPr id="57348" name="Rectangle 4"/>
          <p:cNvSpPr>
            <a:spLocks noGrp="1" noChangeArrowheads="1"/>
          </p:cNvSpPr>
          <p:nvPr>
            <p:ph type="ftr" sz="quarter" idx="2"/>
          </p:nvPr>
        </p:nvSpPr>
        <p:spPr bwMode="auto">
          <a:xfrm>
            <a:off x="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spcBef>
                <a:spcPct val="0"/>
              </a:spcBef>
              <a:defRPr sz="1200" b="0"/>
            </a:lvl1pPr>
          </a:lstStyle>
          <a:p>
            <a:endParaRPr lang="en-US"/>
          </a:p>
        </p:txBody>
      </p:sp>
      <p:sp>
        <p:nvSpPr>
          <p:cNvPr id="57349" name="Rectangle 5"/>
          <p:cNvSpPr>
            <a:spLocks noGrp="1" noChangeArrowheads="1"/>
          </p:cNvSpPr>
          <p:nvPr>
            <p:ph type="sldNum" sz="quarter" idx="3"/>
          </p:nvPr>
        </p:nvSpPr>
        <p:spPr bwMode="auto">
          <a:xfrm>
            <a:off x="377825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defRPr sz="1200" b="0"/>
            </a:lvl1pPr>
          </a:lstStyle>
          <a:p>
            <a:fld id="{AF346263-1ACD-42B7-B12C-1411E1654D57}"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defRPr sz="1200" b="0"/>
            </a:lvl1pPr>
          </a:lstStyle>
          <a:p>
            <a:endParaRPr lang="en-US"/>
          </a:p>
        </p:txBody>
      </p:sp>
      <p:sp>
        <p:nvSpPr>
          <p:cNvPr id="35843" name="Rectangle 3"/>
          <p:cNvSpPr>
            <a:spLocks noGrp="1" noChangeArrowheads="1"/>
          </p:cNvSpPr>
          <p:nvPr>
            <p:ph type="dt" idx="1"/>
          </p:nvPr>
        </p:nvSpPr>
        <p:spPr bwMode="auto">
          <a:xfrm>
            <a:off x="3778250" y="0"/>
            <a:ext cx="288925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200" b="0"/>
            </a:lvl1pPr>
          </a:lstStyle>
          <a:p>
            <a:endParaRPr lang="en-US"/>
          </a:p>
        </p:txBody>
      </p:sp>
      <p:sp>
        <p:nvSpPr>
          <p:cNvPr id="35844" name="Rectangle 4"/>
          <p:cNvSpPr>
            <a:spLocks noGrp="1" noRot="1" noChangeAspect="1" noChangeArrowheads="1" noTextEdit="1"/>
          </p:cNvSpPr>
          <p:nvPr>
            <p:ph type="sldImg" idx="2"/>
          </p:nvPr>
        </p:nvSpPr>
        <p:spPr bwMode="auto">
          <a:xfrm>
            <a:off x="854075" y="744538"/>
            <a:ext cx="4960938" cy="3722687"/>
          </a:xfrm>
          <a:prstGeom prst="rect">
            <a:avLst/>
          </a:prstGeom>
          <a:noFill/>
          <a:ln w="9525">
            <a:solidFill>
              <a:srgbClr val="000000"/>
            </a:solidFill>
            <a:miter lim="800000"/>
            <a:headEnd/>
            <a:tailEnd/>
          </a:ln>
          <a:effectLst/>
        </p:spPr>
      </p:sp>
      <p:sp>
        <p:nvSpPr>
          <p:cNvPr id="35845" name="Rectangle 5"/>
          <p:cNvSpPr>
            <a:spLocks noGrp="1" noChangeArrowheads="1"/>
          </p:cNvSpPr>
          <p:nvPr>
            <p:ph type="body" sz="quarter" idx="3"/>
          </p:nvPr>
        </p:nvSpPr>
        <p:spPr bwMode="auto">
          <a:xfrm>
            <a:off x="666750" y="4714875"/>
            <a:ext cx="5335588"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Klepnutím lze upravit styly předlohy textu.</a:t>
            </a:r>
          </a:p>
          <a:p>
            <a:pPr lvl="1"/>
            <a:r>
              <a:rPr lang="en-US" smtClean="0"/>
              <a:t>Druhá úroveň</a:t>
            </a:r>
          </a:p>
          <a:p>
            <a:pPr lvl="2"/>
            <a:r>
              <a:rPr lang="en-US" smtClean="0"/>
              <a:t>Třetí úroveň</a:t>
            </a:r>
          </a:p>
          <a:p>
            <a:pPr lvl="3"/>
            <a:r>
              <a:rPr lang="en-US" smtClean="0"/>
              <a:t>Čtvrtá úroveň</a:t>
            </a:r>
          </a:p>
          <a:p>
            <a:pPr lvl="4"/>
            <a:r>
              <a:rPr lang="en-US" smtClean="0"/>
              <a:t>Pátá úroveň</a:t>
            </a:r>
          </a:p>
        </p:txBody>
      </p:sp>
      <p:sp>
        <p:nvSpPr>
          <p:cNvPr id="35846" name="Rectangle 6"/>
          <p:cNvSpPr>
            <a:spLocks noGrp="1" noChangeArrowheads="1"/>
          </p:cNvSpPr>
          <p:nvPr>
            <p:ph type="ftr" sz="quarter" idx="4"/>
          </p:nvPr>
        </p:nvSpPr>
        <p:spPr bwMode="auto">
          <a:xfrm>
            <a:off x="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spcBef>
                <a:spcPct val="0"/>
              </a:spcBef>
              <a:defRPr sz="1200" b="0"/>
            </a:lvl1pPr>
          </a:lstStyle>
          <a:p>
            <a:endParaRPr lang="en-US"/>
          </a:p>
        </p:txBody>
      </p:sp>
      <p:sp>
        <p:nvSpPr>
          <p:cNvPr id="35847" name="Rectangle 7"/>
          <p:cNvSpPr>
            <a:spLocks noGrp="1" noChangeArrowheads="1"/>
          </p:cNvSpPr>
          <p:nvPr>
            <p:ph type="sldNum" sz="quarter" idx="5"/>
          </p:nvPr>
        </p:nvSpPr>
        <p:spPr bwMode="auto">
          <a:xfrm>
            <a:off x="3778250" y="9428163"/>
            <a:ext cx="288925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defRPr sz="1200" b="0"/>
            </a:lvl1pPr>
          </a:lstStyle>
          <a:p>
            <a:fld id="{F23A2328-24A8-449D-B15F-C7C0CAB4466E}"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4ED064-456F-463B-873A-D9C53F633254}" type="slidenum">
              <a:rPr lang="en-US"/>
              <a:pPr/>
              <a:t>1</a:t>
            </a:fld>
            <a:endParaRPr lang="en-US"/>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AA9B99-1A6B-4A24-A712-1E225AF586A1}" type="slidenum">
              <a:rPr lang="en-US"/>
              <a:pPr/>
              <a:t>10</a:t>
            </a:fld>
            <a:endParaRPr lang="en-US"/>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p:txBody>
          <a:bodyPr/>
          <a:lstStyle/>
          <a:p>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26D20F-76CF-48A4-A8F7-FFA1A7B1E53A}" type="slidenum">
              <a:rPr lang="en-US"/>
              <a:pPr/>
              <a:t>2</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26D20F-76CF-48A4-A8F7-FFA1A7B1E53A}" type="slidenum">
              <a:rPr lang="en-US"/>
              <a:pPr/>
              <a:t>3</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26D20F-76CF-48A4-A8F7-FFA1A7B1E53A}" type="slidenum">
              <a:rPr lang="en-US"/>
              <a:pPr/>
              <a:t>4</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cs-C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26D20F-76CF-48A4-A8F7-FFA1A7B1E53A}" type="slidenum">
              <a:rPr lang="en-US"/>
              <a:pPr/>
              <a:t>5</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26D20F-76CF-48A4-A8F7-FFA1A7B1E53A}" type="slidenum">
              <a:rPr lang="en-US"/>
              <a:pPr/>
              <a:t>6</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26D20F-76CF-48A4-A8F7-FFA1A7B1E53A}" type="slidenum">
              <a:rPr lang="en-US"/>
              <a:pPr/>
              <a:t>7</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cs-C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26D20F-76CF-48A4-A8F7-FFA1A7B1E53A}" type="slidenum">
              <a:rPr lang="en-US"/>
              <a:pPr/>
              <a:t>8</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cs-C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26D20F-76CF-48A4-A8F7-FFA1A7B1E53A}" type="slidenum">
              <a:rPr lang="en-US"/>
              <a:pPr/>
              <a:t>9</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cs-CZ" smtClean="0"/>
              <a:t>Klepnutím lze upravit styl předlohy nadpisů.</a:t>
            </a:r>
            <a:endParaRPr lang="en-US"/>
          </a:p>
        </p:txBody>
      </p:sp>
      <p:sp>
        <p:nvSpPr>
          <p:cNvPr id="3" name="Podnadpis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cs-CZ" smtClean="0"/>
              <a:t>Klepnutím lze upravit styl předlohy podnadpisů.</a:t>
            </a:r>
            <a:endParaRPr lang="en-US"/>
          </a:p>
        </p:txBody>
      </p:sp>
      <p:sp>
        <p:nvSpPr>
          <p:cNvPr id="4" name="Zástupný symbol pro datum 3"/>
          <p:cNvSpPr>
            <a:spLocks noGrp="1"/>
          </p:cNvSpPr>
          <p:nvPr>
            <p:ph type="dt" sz="half" idx="10"/>
          </p:nvPr>
        </p:nvSpPr>
        <p:spPr/>
        <p:txBody>
          <a:bodyPr/>
          <a:lstStyle>
            <a:lvl1pPr>
              <a:defRPr/>
            </a:lvl1pPr>
          </a:lstStyle>
          <a:p>
            <a:endParaRPr lang="en-US"/>
          </a:p>
        </p:txBody>
      </p:sp>
      <p:sp>
        <p:nvSpPr>
          <p:cNvPr id="5" name="Zástupný symbol pro zápatí 4"/>
          <p:cNvSpPr>
            <a:spLocks noGrp="1"/>
          </p:cNvSpPr>
          <p:nvPr>
            <p:ph type="ftr" sz="quarter" idx="11"/>
          </p:nvPr>
        </p:nvSpPr>
        <p:spPr/>
        <p:txBody>
          <a:bodyPr/>
          <a:lstStyle>
            <a:lvl1pPr>
              <a:defRPr/>
            </a:lvl1pPr>
          </a:lstStyle>
          <a:p>
            <a:endParaRPr lang="en-US"/>
          </a:p>
        </p:txBody>
      </p:sp>
      <p:sp>
        <p:nvSpPr>
          <p:cNvPr id="6" name="Zástupný symbol pro číslo snímku 5"/>
          <p:cNvSpPr>
            <a:spLocks noGrp="1"/>
          </p:cNvSpPr>
          <p:nvPr>
            <p:ph type="sldNum" sz="quarter" idx="12"/>
          </p:nvPr>
        </p:nvSpPr>
        <p:spPr/>
        <p:txBody>
          <a:bodyPr/>
          <a:lstStyle>
            <a:lvl1pPr>
              <a:defRPr/>
            </a:lvl1pPr>
          </a:lstStyle>
          <a:p>
            <a:fld id="{C5890ECE-9646-4103-B0C7-43A5012714A4}"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en-US"/>
          </a:p>
        </p:txBody>
      </p:sp>
      <p:sp>
        <p:nvSpPr>
          <p:cNvPr id="3" name="Zástupný symbol pro svislý text 2"/>
          <p:cNvSpPr>
            <a:spLocks noGrp="1"/>
          </p:cNvSpPr>
          <p:nvPr>
            <p:ph type="body" orient="vert" idx="1"/>
          </p:nvPr>
        </p:nvSpPr>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Zástupný symbol pro datum 3"/>
          <p:cNvSpPr>
            <a:spLocks noGrp="1"/>
          </p:cNvSpPr>
          <p:nvPr>
            <p:ph type="dt" sz="half" idx="10"/>
          </p:nvPr>
        </p:nvSpPr>
        <p:spPr/>
        <p:txBody>
          <a:bodyPr/>
          <a:lstStyle>
            <a:lvl1pPr>
              <a:defRPr/>
            </a:lvl1pPr>
          </a:lstStyle>
          <a:p>
            <a:endParaRPr lang="en-US"/>
          </a:p>
        </p:txBody>
      </p:sp>
      <p:sp>
        <p:nvSpPr>
          <p:cNvPr id="5" name="Zástupný symbol pro zápatí 4"/>
          <p:cNvSpPr>
            <a:spLocks noGrp="1"/>
          </p:cNvSpPr>
          <p:nvPr>
            <p:ph type="ftr" sz="quarter" idx="11"/>
          </p:nvPr>
        </p:nvSpPr>
        <p:spPr/>
        <p:txBody>
          <a:bodyPr/>
          <a:lstStyle>
            <a:lvl1pPr>
              <a:defRPr/>
            </a:lvl1pPr>
          </a:lstStyle>
          <a:p>
            <a:endParaRPr lang="en-US"/>
          </a:p>
        </p:txBody>
      </p:sp>
      <p:sp>
        <p:nvSpPr>
          <p:cNvPr id="6" name="Zástupný symbol pro číslo snímku 5"/>
          <p:cNvSpPr>
            <a:spLocks noGrp="1"/>
          </p:cNvSpPr>
          <p:nvPr>
            <p:ph type="sldNum" sz="quarter" idx="12"/>
          </p:nvPr>
        </p:nvSpPr>
        <p:spPr/>
        <p:txBody>
          <a:bodyPr/>
          <a:lstStyle>
            <a:lvl1pPr>
              <a:defRPr/>
            </a:lvl1pPr>
          </a:lstStyle>
          <a:p>
            <a:fld id="{B608473D-C22F-48D1-B8A9-6C4FCCC05CCE}"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p:spPr>
        <p:txBody>
          <a:bodyPr vert="eaVert"/>
          <a:lstStyle/>
          <a:p>
            <a:r>
              <a:rPr lang="cs-CZ" smtClean="0"/>
              <a:t>Klepnutím lze upravit styl předlohy nadpisů.</a:t>
            </a:r>
            <a:endParaRPr lang="en-US"/>
          </a:p>
        </p:txBody>
      </p:sp>
      <p:sp>
        <p:nvSpPr>
          <p:cNvPr id="3" name="Zástupný symbol pro svislý text 2"/>
          <p:cNvSpPr>
            <a:spLocks noGrp="1"/>
          </p:cNvSpPr>
          <p:nvPr>
            <p:ph type="body" orient="vert" idx="1"/>
          </p:nvPr>
        </p:nvSpPr>
        <p:spPr>
          <a:xfrm>
            <a:off x="457200" y="274638"/>
            <a:ext cx="6019800" cy="5851525"/>
          </a:xfrm>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Zástupný symbol pro datum 3"/>
          <p:cNvSpPr>
            <a:spLocks noGrp="1"/>
          </p:cNvSpPr>
          <p:nvPr>
            <p:ph type="dt" sz="half" idx="10"/>
          </p:nvPr>
        </p:nvSpPr>
        <p:spPr/>
        <p:txBody>
          <a:bodyPr/>
          <a:lstStyle>
            <a:lvl1pPr>
              <a:defRPr/>
            </a:lvl1pPr>
          </a:lstStyle>
          <a:p>
            <a:endParaRPr lang="en-US"/>
          </a:p>
        </p:txBody>
      </p:sp>
      <p:sp>
        <p:nvSpPr>
          <p:cNvPr id="5" name="Zástupný symbol pro zápatí 4"/>
          <p:cNvSpPr>
            <a:spLocks noGrp="1"/>
          </p:cNvSpPr>
          <p:nvPr>
            <p:ph type="ftr" sz="quarter" idx="11"/>
          </p:nvPr>
        </p:nvSpPr>
        <p:spPr/>
        <p:txBody>
          <a:bodyPr/>
          <a:lstStyle>
            <a:lvl1pPr>
              <a:defRPr/>
            </a:lvl1pPr>
          </a:lstStyle>
          <a:p>
            <a:endParaRPr lang="en-US"/>
          </a:p>
        </p:txBody>
      </p:sp>
      <p:sp>
        <p:nvSpPr>
          <p:cNvPr id="6" name="Zástupný symbol pro číslo snímku 5"/>
          <p:cNvSpPr>
            <a:spLocks noGrp="1"/>
          </p:cNvSpPr>
          <p:nvPr>
            <p:ph type="sldNum" sz="quarter" idx="12"/>
          </p:nvPr>
        </p:nvSpPr>
        <p:spPr/>
        <p:txBody>
          <a:bodyPr/>
          <a:lstStyle>
            <a:lvl1pPr>
              <a:defRPr/>
            </a:lvl1pPr>
          </a:lstStyle>
          <a:p>
            <a:fld id="{762FACC2-5844-4197-B6C6-BD8D08E931B9}"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en-US"/>
          </a:p>
        </p:txBody>
      </p:sp>
      <p:sp>
        <p:nvSpPr>
          <p:cNvPr id="3" name="Zástupný symbol pro obsah 2"/>
          <p:cNvSpPr>
            <a:spLocks noGrp="1"/>
          </p:cNvSpPr>
          <p:nvPr>
            <p:ph idx="1"/>
          </p:nvPr>
        </p:nvSpPr>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Zástupný symbol pro datum 3"/>
          <p:cNvSpPr>
            <a:spLocks noGrp="1"/>
          </p:cNvSpPr>
          <p:nvPr>
            <p:ph type="dt" sz="half" idx="10"/>
          </p:nvPr>
        </p:nvSpPr>
        <p:spPr/>
        <p:txBody>
          <a:bodyPr/>
          <a:lstStyle>
            <a:lvl1pPr>
              <a:defRPr/>
            </a:lvl1pPr>
          </a:lstStyle>
          <a:p>
            <a:endParaRPr lang="en-US"/>
          </a:p>
        </p:txBody>
      </p:sp>
      <p:sp>
        <p:nvSpPr>
          <p:cNvPr id="5" name="Zástupný symbol pro zápatí 4"/>
          <p:cNvSpPr>
            <a:spLocks noGrp="1"/>
          </p:cNvSpPr>
          <p:nvPr>
            <p:ph type="ftr" sz="quarter" idx="11"/>
          </p:nvPr>
        </p:nvSpPr>
        <p:spPr/>
        <p:txBody>
          <a:bodyPr/>
          <a:lstStyle>
            <a:lvl1pPr>
              <a:defRPr/>
            </a:lvl1pPr>
          </a:lstStyle>
          <a:p>
            <a:endParaRPr lang="en-US"/>
          </a:p>
        </p:txBody>
      </p:sp>
      <p:sp>
        <p:nvSpPr>
          <p:cNvPr id="6" name="Zástupný symbol pro číslo snímku 5"/>
          <p:cNvSpPr>
            <a:spLocks noGrp="1"/>
          </p:cNvSpPr>
          <p:nvPr>
            <p:ph type="sldNum" sz="quarter" idx="12"/>
          </p:nvPr>
        </p:nvSpPr>
        <p:spPr/>
        <p:txBody>
          <a:bodyPr/>
          <a:lstStyle>
            <a:lvl1pPr>
              <a:defRPr/>
            </a:lvl1pPr>
          </a:lstStyle>
          <a:p>
            <a:fld id="{1A7D1F12-D50C-40F9-89D3-67D989B4B486}"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cs-CZ" smtClean="0"/>
              <a:t>Klepnutím lze upravit styl předlohy nadpisů.</a:t>
            </a:r>
            <a:endParaRPr lang="en-US"/>
          </a:p>
        </p:txBody>
      </p:sp>
      <p:sp>
        <p:nvSpPr>
          <p:cNvPr id="3" name="Zástupný symbol pro tex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cs-CZ" smtClean="0"/>
              <a:t>Klepnutím lze upravit styly předlohy textu.</a:t>
            </a:r>
          </a:p>
        </p:txBody>
      </p:sp>
      <p:sp>
        <p:nvSpPr>
          <p:cNvPr id="4" name="Zástupný symbol pro datum 3"/>
          <p:cNvSpPr>
            <a:spLocks noGrp="1"/>
          </p:cNvSpPr>
          <p:nvPr>
            <p:ph type="dt" sz="half" idx="10"/>
          </p:nvPr>
        </p:nvSpPr>
        <p:spPr/>
        <p:txBody>
          <a:bodyPr/>
          <a:lstStyle>
            <a:lvl1pPr>
              <a:defRPr/>
            </a:lvl1pPr>
          </a:lstStyle>
          <a:p>
            <a:endParaRPr lang="en-US"/>
          </a:p>
        </p:txBody>
      </p:sp>
      <p:sp>
        <p:nvSpPr>
          <p:cNvPr id="5" name="Zástupný symbol pro zápatí 4"/>
          <p:cNvSpPr>
            <a:spLocks noGrp="1"/>
          </p:cNvSpPr>
          <p:nvPr>
            <p:ph type="ftr" sz="quarter" idx="11"/>
          </p:nvPr>
        </p:nvSpPr>
        <p:spPr/>
        <p:txBody>
          <a:bodyPr/>
          <a:lstStyle>
            <a:lvl1pPr>
              <a:defRPr/>
            </a:lvl1pPr>
          </a:lstStyle>
          <a:p>
            <a:endParaRPr lang="en-US"/>
          </a:p>
        </p:txBody>
      </p:sp>
      <p:sp>
        <p:nvSpPr>
          <p:cNvPr id="6" name="Zástupný symbol pro číslo snímku 5"/>
          <p:cNvSpPr>
            <a:spLocks noGrp="1"/>
          </p:cNvSpPr>
          <p:nvPr>
            <p:ph type="sldNum" sz="quarter" idx="12"/>
          </p:nvPr>
        </p:nvSpPr>
        <p:spPr/>
        <p:txBody>
          <a:bodyPr/>
          <a:lstStyle>
            <a:lvl1pPr>
              <a:defRPr/>
            </a:lvl1pPr>
          </a:lstStyle>
          <a:p>
            <a:fld id="{CF059F7C-4A0E-4AE6-8B92-AC292C7910FC}"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en-US"/>
          </a:p>
        </p:txBody>
      </p:sp>
      <p:sp>
        <p:nvSpPr>
          <p:cNvPr id="3" name="Zástupný symbol pro obsah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Zástupný symbol pro obsah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5" name="Zástupný symbol pro datum 4"/>
          <p:cNvSpPr>
            <a:spLocks noGrp="1"/>
          </p:cNvSpPr>
          <p:nvPr>
            <p:ph type="dt" sz="half" idx="10"/>
          </p:nvPr>
        </p:nvSpPr>
        <p:spPr/>
        <p:txBody>
          <a:bodyPr/>
          <a:lstStyle>
            <a:lvl1pPr>
              <a:defRPr/>
            </a:lvl1pPr>
          </a:lstStyle>
          <a:p>
            <a:endParaRPr lang="en-US"/>
          </a:p>
        </p:txBody>
      </p:sp>
      <p:sp>
        <p:nvSpPr>
          <p:cNvPr id="6" name="Zástupný symbol pro zápatí 5"/>
          <p:cNvSpPr>
            <a:spLocks noGrp="1"/>
          </p:cNvSpPr>
          <p:nvPr>
            <p:ph type="ftr" sz="quarter" idx="11"/>
          </p:nvPr>
        </p:nvSpPr>
        <p:spPr/>
        <p:txBody>
          <a:bodyPr/>
          <a:lstStyle>
            <a:lvl1pPr>
              <a:defRPr/>
            </a:lvl1pPr>
          </a:lstStyle>
          <a:p>
            <a:endParaRPr lang="en-US"/>
          </a:p>
        </p:txBody>
      </p:sp>
      <p:sp>
        <p:nvSpPr>
          <p:cNvPr id="7" name="Zástupný symbol pro číslo snímku 6"/>
          <p:cNvSpPr>
            <a:spLocks noGrp="1"/>
          </p:cNvSpPr>
          <p:nvPr>
            <p:ph type="sldNum" sz="quarter" idx="12"/>
          </p:nvPr>
        </p:nvSpPr>
        <p:spPr/>
        <p:txBody>
          <a:bodyPr/>
          <a:lstStyle>
            <a:lvl1pPr>
              <a:defRPr/>
            </a:lvl1pPr>
          </a:lstStyle>
          <a:p>
            <a:fld id="{CEDA7F10-1D93-4B79-AB93-4253BE1A5491}"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cs-CZ" smtClean="0"/>
              <a:t>Klepnutím lze upravit styl předlohy nadpisů.</a:t>
            </a:r>
            <a:endParaRPr lang="en-US"/>
          </a:p>
        </p:txBody>
      </p:sp>
      <p:sp>
        <p:nvSpPr>
          <p:cNvPr id="3" name="Zástupný symbol pro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4" name="Zástupný symbol pro obsah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5" name="Zástupný symbol pro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6" name="Zástupný symbol pro obsah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7" name="Zástupný symbol pro datum 6"/>
          <p:cNvSpPr>
            <a:spLocks noGrp="1"/>
          </p:cNvSpPr>
          <p:nvPr>
            <p:ph type="dt" sz="half" idx="10"/>
          </p:nvPr>
        </p:nvSpPr>
        <p:spPr/>
        <p:txBody>
          <a:bodyPr/>
          <a:lstStyle>
            <a:lvl1pPr>
              <a:defRPr/>
            </a:lvl1pPr>
          </a:lstStyle>
          <a:p>
            <a:endParaRPr lang="en-US"/>
          </a:p>
        </p:txBody>
      </p:sp>
      <p:sp>
        <p:nvSpPr>
          <p:cNvPr id="8" name="Zástupný symbol pro zápatí 7"/>
          <p:cNvSpPr>
            <a:spLocks noGrp="1"/>
          </p:cNvSpPr>
          <p:nvPr>
            <p:ph type="ftr" sz="quarter" idx="11"/>
          </p:nvPr>
        </p:nvSpPr>
        <p:spPr/>
        <p:txBody>
          <a:bodyPr/>
          <a:lstStyle>
            <a:lvl1pPr>
              <a:defRPr/>
            </a:lvl1pPr>
          </a:lstStyle>
          <a:p>
            <a:endParaRPr lang="en-US"/>
          </a:p>
        </p:txBody>
      </p:sp>
      <p:sp>
        <p:nvSpPr>
          <p:cNvPr id="9" name="Zástupný symbol pro číslo snímku 8"/>
          <p:cNvSpPr>
            <a:spLocks noGrp="1"/>
          </p:cNvSpPr>
          <p:nvPr>
            <p:ph type="sldNum" sz="quarter" idx="12"/>
          </p:nvPr>
        </p:nvSpPr>
        <p:spPr/>
        <p:txBody>
          <a:bodyPr/>
          <a:lstStyle>
            <a:lvl1pPr>
              <a:defRPr/>
            </a:lvl1pPr>
          </a:lstStyle>
          <a:p>
            <a:fld id="{138A29A2-4452-4D97-8E29-8E31CFB76ABD}"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en-US"/>
          </a:p>
        </p:txBody>
      </p:sp>
      <p:sp>
        <p:nvSpPr>
          <p:cNvPr id="3" name="Zástupný symbol pro datum 2"/>
          <p:cNvSpPr>
            <a:spLocks noGrp="1"/>
          </p:cNvSpPr>
          <p:nvPr>
            <p:ph type="dt" sz="half" idx="10"/>
          </p:nvPr>
        </p:nvSpPr>
        <p:spPr/>
        <p:txBody>
          <a:bodyPr/>
          <a:lstStyle>
            <a:lvl1pPr>
              <a:defRPr/>
            </a:lvl1pPr>
          </a:lstStyle>
          <a:p>
            <a:endParaRPr lang="en-US"/>
          </a:p>
        </p:txBody>
      </p:sp>
      <p:sp>
        <p:nvSpPr>
          <p:cNvPr id="4" name="Zástupný symbol pro zápatí 3"/>
          <p:cNvSpPr>
            <a:spLocks noGrp="1"/>
          </p:cNvSpPr>
          <p:nvPr>
            <p:ph type="ftr" sz="quarter" idx="11"/>
          </p:nvPr>
        </p:nvSpPr>
        <p:spPr/>
        <p:txBody>
          <a:bodyPr/>
          <a:lstStyle>
            <a:lvl1pPr>
              <a:defRPr/>
            </a:lvl1pPr>
          </a:lstStyle>
          <a:p>
            <a:endParaRPr lang="en-US"/>
          </a:p>
        </p:txBody>
      </p:sp>
      <p:sp>
        <p:nvSpPr>
          <p:cNvPr id="5" name="Zástupný symbol pro číslo snímku 4"/>
          <p:cNvSpPr>
            <a:spLocks noGrp="1"/>
          </p:cNvSpPr>
          <p:nvPr>
            <p:ph type="sldNum" sz="quarter" idx="12"/>
          </p:nvPr>
        </p:nvSpPr>
        <p:spPr/>
        <p:txBody>
          <a:bodyPr/>
          <a:lstStyle>
            <a:lvl1pPr>
              <a:defRPr/>
            </a:lvl1pPr>
          </a:lstStyle>
          <a:p>
            <a:fld id="{4D5C124A-428F-4820-B251-0C92F3659DC9}"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lvl1pPr>
              <a:defRPr/>
            </a:lvl1pPr>
          </a:lstStyle>
          <a:p>
            <a:endParaRPr lang="en-US"/>
          </a:p>
        </p:txBody>
      </p:sp>
      <p:sp>
        <p:nvSpPr>
          <p:cNvPr id="3" name="Zástupný symbol pro zápatí 2"/>
          <p:cNvSpPr>
            <a:spLocks noGrp="1"/>
          </p:cNvSpPr>
          <p:nvPr>
            <p:ph type="ftr" sz="quarter" idx="11"/>
          </p:nvPr>
        </p:nvSpPr>
        <p:spPr/>
        <p:txBody>
          <a:bodyPr/>
          <a:lstStyle>
            <a:lvl1pPr>
              <a:defRPr/>
            </a:lvl1pPr>
          </a:lstStyle>
          <a:p>
            <a:endParaRPr lang="en-US"/>
          </a:p>
        </p:txBody>
      </p:sp>
      <p:sp>
        <p:nvSpPr>
          <p:cNvPr id="4" name="Zástupný symbol pro číslo snímku 3"/>
          <p:cNvSpPr>
            <a:spLocks noGrp="1"/>
          </p:cNvSpPr>
          <p:nvPr>
            <p:ph type="sldNum" sz="quarter" idx="12"/>
          </p:nvPr>
        </p:nvSpPr>
        <p:spPr/>
        <p:txBody>
          <a:bodyPr/>
          <a:lstStyle>
            <a:lvl1pPr>
              <a:defRPr/>
            </a:lvl1pPr>
          </a:lstStyle>
          <a:p>
            <a:fld id="{1F3B746E-94E0-4977-853C-90AAFD2C7A2B}"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cs-CZ" smtClean="0"/>
              <a:t>Klepnutím lze upravit styl předlohy nadpisů.</a:t>
            </a:r>
            <a:endParaRPr lang="en-US"/>
          </a:p>
        </p:txBody>
      </p:sp>
      <p:sp>
        <p:nvSpPr>
          <p:cNvPr id="3" name="Zástupný symbol pro obsah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Zástupný symbol pro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Zástupný symbol pro datum 4"/>
          <p:cNvSpPr>
            <a:spLocks noGrp="1"/>
          </p:cNvSpPr>
          <p:nvPr>
            <p:ph type="dt" sz="half" idx="10"/>
          </p:nvPr>
        </p:nvSpPr>
        <p:spPr/>
        <p:txBody>
          <a:bodyPr/>
          <a:lstStyle>
            <a:lvl1pPr>
              <a:defRPr/>
            </a:lvl1pPr>
          </a:lstStyle>
          <a:p>
            <a:endParaRPr lang="en-US"/>
          </a:p>
        </p:txBody>
      </p:sp>
      <p:sp>
        <p:nvSpPr>
          <p:cNvPr id="6" name="Zástupný symbol pro zápatí 5"/>
          <p:cNvSpPr>
            <a:spLocks noGrp="1"/>
          </p:cNvSpPr>
          <p:nvPr>
            <p:ph type="ftr" sz="quarter" idx="11"/>
          </p:nvPr>
        </p:nvSpPr>
        <p:spPr/>
        <p:txBody>
          <a:bodyPr/>
          <a:lstStyle>
            <a:lvl1pPr>
              <a:defRPr/>
            </a:lvl1pPr>
          </a:lstStyle>
          <a:p>
            <a:endParaRPr lang="en-US"/>
          </a:p>
        </p:txBody>
      </p:sp>
      <p:sp>
        <p:nvSpPr>
          <p:cNvPr id="7" name="Zástupný symbol pro číslo snímku 6"/>
          <p:cNvSpPr>
            <a:spLocks noGrp="1"/>
          </p:cNvSpPr>
          <p:nvPr>
            <p:ph type="sldNum" sz="quarter" idx="12"/>
          </p:nvPr>
        </p:nvSpPr>
        <p:spPr/>
        <p:txBody>
          <a:bodyPr/>
          <a:lstStyle>
            <a:lvl1pPr>
              <a:defRPr/>
            </a:lvl1pPr>
          </a:lstStyle>
          <a:p>
            <a:fld id="{33E85DBA-D2DD-4538-94C2-86DDCFB9EE20}"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cs-CZ" smtClean="0"/>
              <a:t>Klepnutím lze upravit styl předlohy nadpisů.</a:t>
            </a:r>
            <a:endParaRPr lang="en-US"/>
          </a:p>
        </p:txBody>
      </p:sp>
      <p:sp>
        <p:nvSpPr>
          <p:cNvPr id="3" name="Zástupný symbol pro obrázek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Zástupný symbol pro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Zástupný symbol pro datum 4"/>
          <p:cNvSpPr>
            <a:spLocks noGrp="1"/>
          </p:cNvSpPr>
          <p:nvPr>
            <p:ph type="dt" sz="half" idx="10"/>
          </p:nvPr>
        </p:nvSpPr>
        <p:spPr/>
        <p:txBody>
          <a:bodyPr/>
          <a:lstStyle>
            <a:lvl1pPr>
              <a:defRPr/>
            </a:lvl1pPr>
          </a:lstStyle>
          <a:p>
            <a:endParaRPr lang="en-US"/>
          </a:p>
        </p:txBody>
      </p:sp>
      <p:sp>
        <p:nvSpPr>
          <p:cNvPr id="6" name="Zástupný symbol pro zápatí 5"/>
          <p:cNvSpPr>
            <a:spLocks noGrp="1"/>
          </p:cNvSpPr>
          <p:nvPr>
            <p:ph type="ftr" sz="quarter" idx="11"/>
          </p:nvPr>
        </p:nvSpPr>
        <p:spPr/>
        <p:txBody>
          <a:bodyPr/>
          <a:lstStyle>
            <a:lvl1pPr>
              <a:defRPr/>
            </a:lvl1pPr>
          </a:lstStyle>
          <a:p>
            <a:endParaRPr lang="en-US"/>
          </a:p>
        </p:txBody>
      </p:sp>
      <p:sp>
        <p:nvSpPr>
          <p:cNvPr id="7" name="Zástupný symbol pro číslo snímku 6"/>
          <p:cNvSpPr>
            <a:spLocks noGrp="1"/>
          </p:cNvSpPr>
          <p:nvPr>
            <p:ph type="sldNum" sz="quarter" idx="12"/>
          </p:nvPr>
        </p:nvSpPr>
        <p:spPr/>
        <p:txBody>
          <a:bodyPr/>
          <a:lstStyle>
            <a:lvl1pPr>
              <a:defRPr/>
            </a:lvl1pPr>
          </a:lstStyle>
          <a:p>
            <a:fld id="{DC7C9348-D0B7-4D49-B880-35172AF89480}"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D9D9FF"/>
            </a:gs>
            <a:gs pos="100000">
              <a:srgbClr val="6699FF"/>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Klepnutím lze upravit styl předlohy nadpisů.</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Klepnutím lze upravit styly předlohy textu.</a:t>
            </a:r>
          </a:p>
          <a:p>
            <a:pPr lvl="1"/>
            <a:r>
              <a:rPr lang="en-US" smtClean="0"/>
              <a:t>Druhá úroveň</a:t>
            </a:r>
          </a:p>
          <a:p>
            <a:pPr lvl="2"/>
            <a:r>
              <a:rPr lang="en-US" smtClean="0"/>
              <a:t>Třetí úroveň</a:t>
            </a:r>
          </a:p>
          <a:p>
            <a:pPr lvl="3"/>
            <a:r>
              <a:rPr lang="en-US" smtClean="0"/>
              <a:t>Čtvrtá úroveň</a:t>
            </a:r>
          </a:p>
          <a:p>
            <a:pPr lvl="4"/>
            <a:r>
              <a:rPr lang="en-US" smtClean="0"/>
              <a:t>Pátá úroveň</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defRPr sz="1400" b="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defRPr sz="1400" b="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400" b="0"/>
            </a:lvl1pPr>
          </a:lstStyle>
          <a:p>
            <a:fld id="{FFBB385D-136C-4601-A676-FCCED5569C1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tiff"/></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6" name="Rectangle 6"/>
          <p:cNvSpPr>
            <a:spLocks noChangeArrowheads="1"/>
          </p:cNvSpPr>
          <p:nvPr/>
        </p:nvSpPr>
        <p:spPr bwMode="auto">
          <a:xfrm>
            <a:off x="683568" y="805935"/>
            <a:ext cx="7704138" cy="4124206"/>
          </a:xfrm>
          <a:prstGeom prst="rect">
            <a:avLst/>
          </a:prstGeom>
          <a:noFill/>
          <a:ln w="9525">
            <a:noFill/>
            <a:miter lim="800000"/>
            <a:headEnd/>
            <a:tailEnd/>
          </a:ln>
          <a:effectLst/>
        </p:spPr>
        <p:txBody>
          <a:bodyPr anchor="ctr">
            <a:spAutoFit/>
          </a:bodyPr>
          <a:lstStyle/>
          <a:p>
            <a:pPr>
              <a:spcBef>
                <a:spcPct val="0"/>
              </a:spcBef>
            </a:pPr>
            <a:r>
              <a:rPr lang="en-US" sz="2000" dirty="0">
                <a:solidFill>
                  <a:srgbClr val="000099"/>
                </a:solidFill>
              </a:rPr>
              <a:t>Ozone </a:t>
            </a:r>
            <a:r>
              <a:rPr lang="cs-CZ" sz="2000" dirty="0">
                <a:solidFill>
                  <a:srgbClr val="000099"/>
                </a:solidFill>
              </a:rPr>
              <a:t>and UV </a:t>
            </a:r>
            <a:r>
              <a:rPr lang="en-US" sz="2000" dirty="0" smtClean="0">
                <a:solidFill>
                  <a:srgbClr val="000099"/>
                </a:solidFill>
              </a:rPr>
              <a:t>Monitoring and</a:t>
            </a:r>
            <a:r>
              <a:rPr lang="cs-CZ" sz="2000" dirty="0" smtClean="0">
                <a:solidFill>
                  <a:srgbClr val="000099"/>
                </a:solidFill>
              </a:rPr>
              <a:t> </a:t>
            </a:r>
            <a:r>
              <a:rPr lang="en-US" sz="2000" dirty="0" smtClean="0">
                <a:solidFill>
                  <a:srgbClr val="000099"/>
                </a:solidFill>
              </a:rPr>
              <a:t> Research </a:t>
            </a:r>
            <a:r>
              <a:rPr lang="cs-CZ" sz="2000" dirty="0" smtClean="0">
                <a:solidFill>
                  <a:srgbClr val="000099"/>
                </a:solidFill>
              </a:rPr>
              <a:t> </a:t>
            </a:r>
            <a:r>
              <a:rPr lang="en-US" sz="2000" dirty="0" smtClean="0">
                <a:solidFill>
                  <a:srgbClr val="000099"/>
                </a:solidFill>
              </a:rPr>
              <a:t>Activities </a:t>
            </a:r>
            <a:endParaRPr lang="cs-CZ" sz="2000" dirty="0">
              <a:solidFill>
                <a:srgbClr val="000099"/>
              </a:solidFill>
            </a:endParaRPr>
          </a:p>
          <a:p>
            <a:pPr>
              <a:spcBef>
                <a:spcPct val="0"/>
              </a:spcBef>
            </a:pPr>
            <a:r>
              <a:rPr lang="en-US" sz="2000" dirty="0">
                <a:solidFill>
                  <a:srgbClr val="000099"/>
                </a:solidFill>
              </a:rPr>
              <a:t>in the Czech Republic</a:t>
            </a:r>
          </a:p>
          <a:p>
            <a:pPr>
              <a:spcBef>
                <a:spcPct val="0"/>
              </a:spcBef>
            </a:pPr>
            <a:endParaRPr lang="cs-CZ" i="1" dirty="0">
              <a:solidFill>
                <a:srgbClr val="CC3300"/>
              </a:solidFill>
            </a:endParaRPr>
          </a:p>
          <a:p>
            <a:pPr>
              <a:spcBef>
                <a:spcPct val="0"/>
              </a:spcBef>
            </a:pPr>
            <a:endParaRPr lang="cs-CZ" i="1" dirty="0" smtClean="0">
              <a:solidFill>
                <a:schemeClr val="accent2"/>
              </a:solidFill>
            </a:endParaRPr>
          </a:p>
          <a:p>
            <a:pPr>
              <a:spcBef>
                <a:spcPct val="0"/>
              </a:spcBef>
            </a:pPr>
            <a:endParaRPr lang="cs-CZ" i="1" dirty="0">
              <a:solidFill>
                <a:schemeClr val="accent2"/>
              </a:solidFill>
            </a:endParaRPr>
          </a:p>
          <a:p>
            <a:pPr>
              <a:spcBef>
                <a:spcPct val="0"/>
              </a:spcBef>
            </a:pPr>
            <a:endParaRPr lang="cs-CZ" b="0" i="1" dirty="0" smtClean="0">
              <a:solidFill>
                <a:schemeClr val="accent2"/>
              </a:solidFill>
            </a:endParaRPr>
          </a:p>
          <a:p>
            <a:pPr>
              <a:spcBef>
                <a:spcPct val="0"/>
              </a:spcBef>
            </a:pPr>
            <a:endParaRPr lang="cs-CZ" i="1" dirty="0">
              <a:solidFill>
                <a:schemeClr val="accent2"/>
              </a:solidFill>
            </a:endParaRPr>
          </a:p>
          <a:p>
            <a:pPr>
              <a:spcBef>
                <a:spcPct val="0"/>
              </a:spcBef>
            </a:pPr>
            <a:r>
              <a:rPr lang="cs-CZ" sz="1800" b="0" i="1" dirty="0" smtClean="0"/>
              <a:t>Ladislav Metelka</a:t>
            </a:r>
            <a:endParaRPr lang="cs-CZ" sz="1800" b="0" i="1" dirty="0"/>
          </a:p>
          <a:p>
            <a:pPr>
              <a:spcBef>
                <a:spcPct val="0"/>
              </a:spcBef>
            </a:pPr>
            <a:endParaRPr lang="cs-CZ" sz="1800" i="1" dirty="0">
              <a:solidFill>
                <a:srgbClr val="000099"/>
              </a:solidFill>
            </a:endParaRPr>
          </a:p>
          <a:p>
            <a:pPr>
              <a:spcBef>
                <a:spcPct val="0"/>
              </a:spcBef>
            </a:pPr>
            <a:endParaRPr lang="cs-CZ" sz="1800" i="1" dirty="0">
              <a:solidFill>
                <a:srgbClr val="000099"/>
              </a:solidFill>
            </a:endParaRPr>
          </a:p>
          <a:p>
            <a:pPr>
              <a:spcBef>
                <a:spcPct val="0"/>
              </a:spcBef>
            </a:pPr>
            <a:r>
              <a:rPr lang="en-US" sz="1400" b="0" i="1" dirty="0"/>
              <a:t>Czech </a:t>
            </a:r>
            <a:r>
              <a:rPr lang="en-US" sz="1400" b="0" i="1" dirty="0" err="1"/>
              <a:t>Hydrometeorological</a:t>
            </a:r>
            <a:r>
              <a:rPr lang="en-US" sz="1400" b="0" i="1" dirty="0"/>
              <a:t> Institute</a:t>
            </a:r>
          </a:p>
          <a:p>
            <a:pPr>
              <a:spcBef>
                <a:spcPct val="0"/>
              </a:spcBef>
            </a:pPr>
            <a:r>
              <a:rPr lang="en-US" sz="1400" b="0" i="1" dirty="0"/>
              <a:t>Ministry </a:t>
            </a:r>
            <a:r>
              <a:rPr lang="cs-CZ" sz="1400" b="0" i="1" dirty="0" smtClean="0"/>
              <a:t>of </a:t>
            </a:r>
            <a:r>
              <a:rPr lang="en-US" sz="1400" b="0" i="1" dirty="0" smtClean="0"/>
              <a:t>the </a:t>
            </a:r>
            <a:r>
              <a:rPr lang="en-US" sz="1400" b="0" i="1" dirty="0"/>
              <a:t>Environment of the Czech Republic</a:t>
            </a:r>
          </a:p>
          <a:p>
            <a:pPr>
              <a:spcBef>
                <a:spcPct val="0"/>
              </a:spcBef>
            </a:pPr>
            <a:endParaRPr lang="en-US" i="1" dirty="0"/>
          </a:p>
          <a:p>
            <a:pPr>
              <a:spcBef>
                <a:spcPct val="0"/>
              </a:spcBef>
            </a:pPr>
            <a:endParaRPr lang="en-US" i="1" dirty="0"/>
          </a:p>
          <a:p>
            <a:pPr>
              <a:spcBef>
                <a:spcPct val="0"/>
              </a:spcBef>
            </a:pPr>
            <a:r>
              <a:rPr lang="en-US" sz="1400" i="1" dirty="0"/>
              <a:t>The </a:t>
            </a:r>
            <a:r>
              <a:rPr lang="cs-CZ" sz="1400" i="1" dirty="0" smtClean="0"/>
              <a:t>9-</a:t>
            </a:r>
            <a:r>
              <a:rPr lang="cs-CZ" sz="1400" i="1" dirty="0" err="1" smtClean="0"/>
              <a:t>th</a:t>
            </a:r>
            <a:r>
              <a:rPr lang="en-US" sz="1400" i="1" dirty="0" smtClean="0"/>
              <a:t> </a:t>
            </a:r>
            <a:r>
              <a:rPr lang="en-US" sz="1400" i="1" dirty="0"/>
              <a:t>Meeting </a:t>
            </a:r>
            <a:r>
              <a:rPr lang="en-US" sz="1400" i="1" dirty="0" smtClean="0"/>
              <a:t>of </a:t>
            </a:r>
            <a:r>
              <a:rPr lang="en-US" sz="1400" i="1" dirty="0"/>
              <a:t>Ozone Research Managers for the Vienna Convention</a:t>
            </a:r>
          </a:p>
          <a:p>
            <a:pPr>
              <a:spcBef>
                <a:spcPct val="0"/>
              </a:spcBef>
            </a:pPr>
            <a:r>
              <a:rPr lang="cs-CZ" sz="1400" i="1" dirty="0" err="1"/>
              <a:t>Geneva</a:t>
            </a:r>
            <a:r>
              <a:rPr lang="cs-CZ" sz="1400" i="1" dirty="0"/>
              <a:t>, </a:t>
            </a:r>
            <a:r>
              <a:rPr lang="cs-CZ" sz="1400" i="1" dirty="0" smtClean="0"/>
              <a:t> 14-16. May</a:t>
            </a:r>
            <a:r>
              <a:rPr lang="cs-CZ" sz="1400" i="1" dirty="0"/>
              <a:t>, </a:t>
            </a:r>
            <a:r>
              <a:rPr lang="en-US" sz="1400" i="1" dirty="0" smtClean="0"/>
              <a:t>20</a:t>
            </a:r>
            <a:r>
              <a:rPr lang="cs-CZ" sz="1400" i="1" dirty="0" smtClean="0"/>
              <a:t>14</a:t>
            </a:r>
            <a:endParaRPr lang="en-US" b="0" i="1" dirty="0"/>
          </a:p>
        </p:txBody>
      </p:sp>
      <p:pic>
        <p:nvPicPr>
          <p:cNvPr id="12" name="Picture 17" descr="xc!1920"/>
          <p:cNvPicPr>
            <a:picLocks noChangeAspect="1" noChangeArrowheads="1"/>
          </p:cNvPicPr>
          <p:nvPr/>
        </p:nvPicPr>
        <p:blipFill>
          <a:blip r:embed="rId3" cstate="print"/>
          <a:srcRect r="6999"/>
          <a:stretch>
            <a:fillRect/>
          </a:stretch>
        </p:blipFill>
        <p:spPr bwMode="auto">
          <a:xfrm>
            <a:off x="4139952" y="1988840"/>
            <a:ext cx="704488" cy="436566"/>
          </a:xfrm>
          <a:prstGeom prst="rect">
            <a:avLst/>
          </a:prstGeom>
          <a:noFill/>
        </p:spPr>
      </p:pic>
      <p:sp>
        <p:nvSpPr>
          <p:cNvPr id="5" name="Text Box 26"/>
          <p:cNvSpPr txBox="1">
            <a:spLocks noChangeArrowheads="1"/>
          </p:cNvSpPr>
          <p:nvPr/>
        </p:nvSpPr>
        <p:spPr bwMode="auto">
          <a:xfrm>
            <a:off x="250825" y="6467475"/>
            <a:ext cx="8496300" cy="246221"/>
          </a:xfrm>
          <a:prstGeom prst="rect">
            <a:avLst/>
          </a:prstGeom>
          <a:noFill/>
          <a:ln w="9525" algn="ctr">
            <a:noFill/>
            <a:miter lim="800000"/>
            <a:headEnd/>
            <a:tailEnd/>
          </a:ln>
          <a:effectLst/>
        </p:spPr>
        <p:txBody>
          <a:bodyPr>
            <a:spAutoFit/>
          </a:bodyPr>
          <a:lstStyle/>
          <a:p>
            <a:pPr algn="l"/>
            <a:r>
              <a:rPr lang="cs-CZ" sz="1000" dirty="0" smtClean="0">
                <a:solidFill>
                  <a:srgbClr val="000066"/>
                </a:solidFill>
              </a:rPr>
              <a:t>9-ORMM, </a:t>
            </a:r>
            <a:r>
              <a:rPr lang="cs-CZ" sz="1000" dirty="0" err="1">
                <a:solidFill>
                  <a:srgbClr val="000066"/>
                </a:solidFill>
              </a:rPr>
              <a:t>Geneva</a:t>
            </a:r>
            <a:r>
              <a:rPr lang="cs-CZ" sz="1000" dirty="0">
                <a:solidFill>
                  <a:srgbClr val="000066"/>
                </a:solidFill>
              </a:rPr>
              <a:t>, </a:t>
            </a:r>
            <a:r>
              <a:rPr lang="cs-CZ" sz="1000" dirty="0" smtClean="0">
                <a:solidFill>
                  <a:srgbClr val="000066"/>
                </a:solidFill>
              </a:rPr>
              <a:t>2014</a:t>
            </a:r>
            <a:r>
              <a:rPr lang="cs-CZ" sz="1000" dirty="0">
                <a:solidFill>
                  <a:srgbClr val="000066"/>
                </a:solidFill>
              </a:rPr>
              <a:t>	</a:t>
            </a:r>
            <a:r>
              <a:rPr lang="en-US" sz="1000" dirty="0">
                <a:solidFill>
                  <a:srgbClr val="000066"/>
                </a:solidFill>
              </a:rPr>
              <a:t>                                                                                               </a:t>
            </a:r>
            <a:r>
              <a:rPr lang="cs-CZ" sz="1000" dirty="0">
                <a:solidFill>
                  <a:srgbClr val="000066"/>
                </a:solidFill>
              </a:rPr>
              <a:t>	                                                </a:t>
            </a:r>
            <a:r>
              <a:rPr lang="cs-CZ" sz="1000" dirty="0" smtClean="0">
                <a:solidFill>
                  <a:srgbClr val="000066"/>
                </a:solidFill>
              </a:rPr>
              <a:t>L. Metelka</a:t>
            </a:r>
            <a:r>
              <a:rPr lang="en-US" sz="1000" dirty="0" smtClean="0">
                <a:solidFill>
                  <a:srgbClr val="000066"/>
                </a:solidFill>
              </a:rPr>
              <a:t>, </a:t>
            </a:r>
            <a:r>
              <a:rPr lang="cs-CZ" sz="1000" dirty="0">
                <a:solidFill>
                  <a:srgbClr val="000066"/>
                </a:solidFill>
              </a:rPr>
              <a:t>CHMI</a:t>
            </a:r>
            <a:endParaRPr lang="en-US" sz="1000" dirty="0">
              <a:solidFill>
                <a:srgbClr val="000066"/>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WordArt 2"/>
          <p:cNvSpPr>
            <a:spLocks noChangeArrowheads="1" noChangeShapeType="1" noTextEdit="1"/>
          </p:cNvSpPr>
          <p:nvPr/>
        </p:nvSpPr>
        <p:spPr bwMode="auto">
          <a:xfrm>
            <a:off x="3707904" y="2852936"/>
            <a:ext cx="1981200" cy="1285875"/>
          </a:xfrm>
          <a:prstGeom prst="rect">
            <a:avLst/>
          </a:prstGeom>
        </p:spPr>
        <p:txBody>
          <a:bodyPr wrap="none" fromWordArt="1">
            <a:prstTxWarp prst="textSlantUp">
              <a:avLst>
                <a:gd name="adj" fmla="val 32056"/>
              </a:avLst>
            </a:prstTxWarp>
          </a:bodyPr>
          <a:lstStyle/>
          <a:p>
            <a:r>
              <a:rPr lang="pt-BR" sz="3600" kern="10" dirty="0">
                <a:ln w="9525">
                  <a:solidFill>
                    <a:srgbClr val="0000FF"/>
                  </a:solidFill>
                  <a:round/>
                  <a:headEnd/>
                  <a:tailEnd/>
                </a:ln>
                <a:gradFill rotWithShape="0">
                  <a:gsLst>
                    <a:gs pos="0">
                      <a:srgbClr val="6600CC"/>
                    </a:gs>
                    <a:gs pos="100000">
                      <a:srgbClr val="6699FF"/>
                    </a:gs>
                  </a:gsLst>
                  <a:lin ang="5400000" scaled="1"/>
                </a:gradFill>
                <a:effectLst>
                  <a:outerShdw dist="53882" dir="2700000" algn="ctr" rotWithShape="0">
                    <a:srgbClr val="9999FF">
                      <a:alpha val="80000"/>
                    </a:srgbClr>
                  </a:outerShdw>
                </a:effectLst>
                <a:latin typeface="Impact"/>
              </a:rPr>
              <a:t>T h a n k   Y o u</a:t>
            </a:r>
            <a:endParaRPr lang="en-US" sz="3600" kern="10" dirty="0">
              <a:ln w="9525">
                <a:solidFill>
                  <a:srgbClr val="0000FF"/>
                </a:solidFill>
                <a:round/>
                <a:headEnd/>
                <a:tailEnd/>
              </a:ln>
              <a:gradFill rotWithShape="0">
                <a:gsLst>
                  <a:gs pos="0">
                    <a:srgbClr val="6600CC"/>
                  </a:gs>
                  <a:gs pos="100000">
                    <a:srgbClr val="6699FF"/>
                  </a:gs>
                </a:gsLst>
                <a:lin ang="5400000" scaled="1"/>
              </a:gradFill>
              <a:effectLst>
                <a:outerShdw dist="53882" dir="2700000" algn="ctr" rotWithShape="0">
                  <a:srgbClr val="9999FF">
                    <a:alpha val="80000"/>
                  </a:srgbClr>
                </a:outerShdw>
              </a:effectLst>
              <a:latin typeface="Impact"/>
            </a:endParaRPr>
          </a:p>
        </p:txBody>
      </p:sp>
      <p:sp>
        <p:nvSpPr>
          <p:cNvPr id="3" name="Text Box 26"/>
          <p:cNvSpPr txBox="1">
            <a:spLocks noChangeArrowheads="1"/>
          </p:cNvSpPr>
          <p:nvPr/>
        </p:nvSpPr>
        <p:spPr bwMode="auto">
          <a:xfrm>
            <a:off x="250825" y="6467475"/>
            <a:ext cx="8496300" cy="246221"/>
          </a:xfrm>
          <a:prstGeom prst="rect">
            <a:avLst/>
          </a:prstGeom>
          <a:noFill/>
          <a:ln w="9525" algn="ctr">
            <a:noFill/>
            <a:miter lim="800000"/>
            <a:headEnd/>
            <a:tailEnd/>
          </a:ln>
          <a:effectLst/>
        </p:spPr>
        <p:txBody>
          <a:bodyPr>
            <a:spAutoFit/>
          </a:bodyPr>
          <a:lstStyle/>
          <a:p>
            <a:pPr algn="l"/>
            <a:r>
              <a:rPr lang="cs-CZ" sz="1000" dirty="0" smtClean="0">
                <a:solidFill>
                  <a:srgbClr val="000066"/>
                </a:solidFill>
              </a:rPr>
              <a:t>9-ORMM, </a:t>
            </a:r>
            <a:r>
              <a:rPr lang="cs-CZ" sz="1000" dirty="0" err="1">
                <a:solidFill>
                  <a:srgbClr val="000066"/>
                </a:solidFill>
              </a:rPr>
              <a:t>Geneva</a:t>
            </a:r>
            <a:r>
              <a:rPr lang="cs-CZ" sz="1000" dirty="0">
                <a:solidFill>
                  <a:srgbClr val="000066"/>
                </a:solidFill>
              </a:rPr>
              <a:t>, </a:t>
            </a:r>
            <a:r>
              <a:rPr lang="cs-CZ" sz="1000" dirty="0" smtClean="0">
                <a:solidFill>
                  <a:srgbClr val="000066"/>
                </a:solidFill>
              </a:rPr>
              <a:t>2014</a:t>
            </a:r>
            <a:r>
              <a:rPr lang="cs-CZ" sz="1000" dirty="0">
                <a:solidFill>
                  <a:srgbClr val="000066"/>
                </a:solidFill>
              </a:rPr>
              <a:t>	</a:t>
            </a:r>
            <a:r>
              <a:rPr lang="en-US" sz="1000" dirty="0">
                <a:solidFill>
                  <a:srgbClr val="000066"/>
                </a:solidFill>
              </a:rPr>
              <a:t>                                                                                               </a:t>
            </a:r>
            <a:r>
              <a:rPr lang="cs-CZ" sz="1000" dirty="0">
                <a:solidFill>
                  <a:srgbClr val="000066"/>
                </a:solidFill>
              </a:rPr>
              <a:t>	                                                </a:t>
            </a:r>
            <a:r>
              <a:rPr lang="cs-CZ" sz="1000" dirty="0" smtClean="0">
                <a:solidFill>
                  <a:srgbClr val="000066"/>
                </a:solidFill>
              </a:rPr>
              <a:t>L. Metelka</a:t>
            </a:r>
            <a:r>
              <a:rPr lang="en-US" sz="1000" dirty="0" smtClean="0">
                <a:solidFill>
                  <a:srgbClr val="000066"/>
                </a:solidFill>
              </a:rPr>
              <a:t>, </a:t>
            </a:r>
            <a:r>
              <a:rPr lang="cs-CZ" sz="1000" dirty="0">
                <a:solidFill>
                  <a:srgbClr val="000066"/>
                </a:solidFill>
              </a:rPr>
              <a:t>CHMI</a:t>
            </a:r>
            <a:endParaRPr lang="en-US" sz="1000" dirty="0">
              <a:solidFill>
                <a:srgbClr val="000066"/>
              </a:solidFill>
            </a:endParaRPr>
          </a:p>
        </p:txBody>
      </p:sp>
      <p:sp>
        <p:nvSpPr>
          <p:cNvPr id="4" name="TextovéPole 3"/>
          <p:cNvSpPr txBox="1"/>
          <p:nvPr/>
        </p:nvSpPr>
        <p:spPr>
          <a:xfrm>
            <a:off x="1979712" y="1268760"/>
            <a:ext cx="5472608" cy="338554"/>
          </a:xfrm>
          <a:prstGeom prst="rect">
            <a:avLst/>
          </a:prstGeom>
          <a:noFill/>
        </p:spPr>
        <p:txBody>
          <a:bodyPr wrap="square" rtlCol="0">
            <a:spAutoFit/>
          </a:bodyPr>
          <a:lstStyle/>
          <a:p>
            <a:r>
              <a:rPr lang="en-US" dirty="0" smtClean="0">
                <a:solidFill>
                  <a:srgbClr val="0033CC"/>
                </a:solidFill>
              </a:rPr>
              <a:t>For more see the Czech national report to the </a:t>
            </a:r>
            <a:r>
              <a:rPr lang="en-US" dirty="0" smtClean="0">
                <a:solidFill>
                  <a:srgbClr val="0033CC"/>
                </a:solidFill>
              </a:rPr>
              <a:t>9-ORM</a:t>
            </a:r>
            <a:r>
              <a:rPr lang="cs-CZ" dirty="0" smtClean="0">
                <a:solidFill>
                  <a:srgbClr val="0033CC"/>
                </a:solidFill>
              </a:rPr>
              <a:t>M</a:t>
            </a:r>
            <a:endParaRPr lang="en-US" dirty="0">
              <a:solidFill>
                <a:srgbClr val="0033CC"/>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3" name="Picture 5" descr="xc!1920"/>
          <p:cNvPicPr>
            <a:picLocks noChangeAspect="1" noChangeArrowheads="1"/>
          </p:cNvPicPr>
          <p:nvPr/>
        </p:nvPicPr>
        <p:blipFill>
          <a:blip r:embed="rId3" cstate="print"/>
          <a:srcRect r="6999"/>
          <a:stretch>
            <a:fillRect/>
          </a:stretch>
        </p:blipFill>
        <p:spPr bwMode="auto">
          <a:xfrm>
            <a:off x="468313" y="333375"/>
            <a:ext cx="703262" cy="442913"/>
          </a:xfrm>
          <a:prstGeom prst="rect">
            <a:avLst/>
          </a:prstGeom>
          <a:noFill/>
        </p:spPr>
      </p:pic>
      <p:sp>
        <p:nvSpPr>
          <p:cNvPr id="109609" name="Rectangle 41"/>
          <p:cNvSpPr>
            <a:spLocks noChangeArrowheads="1"/>
          </p:cNvSpPr>
          <p:nvPr/>
        </p:nvSpPr>
        <p:spPr bwMode="auto">
          <a:xfrm>
            <a:off x="1475656" y="591362"/>
            <a:ext cx="6120680" cy="1138773"/>
          </a:xfrm>
          <a:prstGeom prst="rect">
            <a:avLst/>
          </a:prstGeom>
          <a:noFill/>
          <a:ln w="9525">
            <a:noFill/>
            <a:miter lim="800000"/>
            <a:headEnd/>
            <a:tailEnd/>
          </a:ln>
          <a:effectLst/>
        </p:spPr>
        <p:txBody>
          <a:bodyPr wrap="square" anchor="ctr">
            <a:spAutoFit/>
          </a:bodyPr>
          <a:lstStyle/>
          <a:p>
            <a:pPr>
              <a:spcBef>
                <a:spcPct val="0"/>
              </a:spcBef>
            </a:pPr>
            <a:r>
              <a:rPr lang="en-US" sz="1800" i="1" dirty="0" smtClean="0">
                <a:solidFill>
                  <a:srgbClr val="000099"/>
                </a:solidFill>
              </a:rPr>
              <a:t>Monitoring of Total Ozone</a:t>
            </a:r>
          </a:p>
          <a:p>
            <a:pPr>
              <a:spcBef>
                <a:spcPct val="0"/>
              </a:spcBef>
            </a:pPr>
            <a:endParaRPr lang="en-US" sz="800" i="1" dirty="0" smtClean="0">
              <a:solidFill>
                <a:srgbClr val="000066"/>
              </a:solidFill>
            </a:endParaRPr>
          </a:p>
          <a:p>
            <a:pPr>
              <a:spcBef>
                <a:spcPct val="0"/>
              </a:spcBef>
            </a:pPr>
            <a:r>
              <a:rPr lang="en-US" sz="1400" i="1" dirty="0" smtClean="0"/>
              <a:t>The Solar and Ozone Observatory of CHMI, Hradec Kralove</a:t>
            </a:r>
            <a:r>
              <a:rPr lang="cs-CZ" sz="1400" i="1" dirty="0" smtClean="0"/>
              <a:t> (SOO-HK)</a:t>
            </a:r>
            <a:r>
              <a:rPr lang="en-US" sz="1400" b="0" i="1" dirty="0" smtClean="0"/>
              <a:t> Dobson</a:t>
            </a:r>
            <a:r>
              <a:rPr lang="cs-CZ" sz="1400" b="0" i="1" dirty="0" smtClean="0"/>
              <a:t> (D074)</a:t>
            </a:r>
            <a:r>
              <a:rPr lang="en-US" sz="1400" b="0" i="1" dirty="0" smtClean="0"/>
              <a:t> and Brewer</a:t>
            </a:r>
            <a:r>
              <a:rPr lang="cs-CZ" sz="1400" b="0" i="1" dirty="0" smtClean="0"/>
              <a:t> (B098 </a:t>
            </a:r>
            <a:r>
              <a:rPr lang="cs-CZ" sz="1400" b="0" i="1" dirty="0" err="1" smtClean="0"/>
              <a:t>and</a:t>
            </a:r>
            <a:r>
              <a:rPr lang="cs-CZ" sz="1400" b="0" i="1" dirty="0" smtClean="0"/>
              <a:t> B184)</a:t>
            </a:r>
            <a:r>
              <a:rPr lang="en-US" sz="1400" b="0" i="1" dirty="0" smtClean="0"/>
              <a:t> spectrophotometers</a:t>
            </a:r>
            <a:endParaRPr lang="cs-CZ" sz="1400" b="0" i="1" dirty="0" smtClean="0"/>
          </a:p>
          <a:p>
            <a:pPr>
              <a:spcBef>
                <a:spcPct val="0"/>
              </a:spcBef>
            </a:pPr>
            <a:r>
              <a:rPr lang="cs-CZ" sz="1400" b="0" i="1" dirty="0" smtClean="0"/>
              <a:t>D074 </a:t>
            </a:r>
            <a:r>
              <a:rPr lang="en-US" sz="1400" b="0" i="1" dirty="0" smtClean="0"/>
              <a:t>since 1961</a:t>
            </a:r>
            <a:r>
              <a:rPr lang="cs-CZ" sz="1400" b="0" i="1" dirty="0" smtClean="0"/>
              <a:t>, B098 </a:t>
            </a:r>
            <a:r>
              <a:rPr lang="cs-CZ" sz="1400" b="0" i="1" dirty="0" err="1" smtClean="0"/>
              <a:t>since</a:t>
            </a:r>
            <a:r>
              <a:rPr lang="cs-CZ" sz="1400" b="0" i="1" dirty="0" smtClean="0"/>
              <a:t> 1994 </a:t>
            </a:r>
            <a:r>
              <a:rPr lang="cs-CZ" sz="1400" b="0" i="1" dirty="0" err="1" smtClean="0"/>
              <a:t>and</a:t>
            </a:r>
            <a:r>
              <a:rPr lang="cs-CZ" sz="1400" b="0" i="1" dirty="0" smtClean="0"/>
              <a:t> B184 </a:t>
            </a:r>
            <a:r>
              <a:rPr lang="cs-CZ" sz="1400" b="0" i="1" dirty="0" err="1" smtClean="0"/>
              <a:t>since</a:t>
            </a:r>
            <a:r>
              <a:rPr lang="cs-CZ" sz="1400" b="0" i="1" dirty="0" smtClean="0"/>
              <a:t> 2004</a:t>
            </a:r>
            <a:endParaRPr lang="en-US" sz="1400" b="0" i="1" u="sng" dirty="0"/>
          </a:p>
        </p:txBody>
      </p:sp>
      <p:sp>
        <p:nvSpPr>
          <p:cNvPr id="109610" name="Rectangle 42"/>
          <p:cNvSpPr>
            <a:spLocks noChangeArrowheads="1"/>
          </p:cNvSpPr>
          <p:nvPr/>
        </p:nvSpPr>
        <p:spPr bwMode="auto">
          <a:xfrm>
            <a:off x="539750" y="348045"/>
            <a:ext cx="7704138" cy="369332"/>
          </a:xfrm>
          <a:prstGeom prst="rect">
            <a:avLst/>
          </a:prstGeom>
          <a:noFill/>
          <a:ln w="9525">
            <a:noFill/>
            <a:miter lim="800000"/>
            <a:headEnd/>
            <a:tailEnd/>
          </a:ln>
          <a:effectLst/>
        </p:spPr>
        <p:txBody>
          <a:bodyPr anchor="ctr">
            <a:spAutoFit/>
          </a:bodyPr>
          <a:lstStyle/>
          <a:p>
            <a:pPr>
              <a:spcBef>
                <a:spcPct val="0"/>
              </a:spcBef>
            </a:pPr>
            <a:r>
              <a:rPr lang="cs-CZ" sz="1800" dirty="0" err="1">
                <a:solidFill>
                  <a:srgbClr val="CC3300"/>
                </a:solidFill>
              </a:rPr>
              <a:t>Observational</a:t>
            </a:r>
            <a:r>
              <a:rPr lang="cs-CZ" sz="1800" dirty="0">
                <a:solidFill>
                  <a:srgbClr val="CC3300"/>
                </a:solidFill>
              </a:rPr>
              <a:t> </a:t>
            </a:r>
            <a:r>
              <a:rPr lang="cs-CZ" sz="1800" dirty="0" err="1" smtClean="0">
                <a:solidFill>
                  <a:srgbClr val="CC3300"/>
                </a:solidFill>
              </a:rPr>
              <a:t>Activities</a:t>
            </a:r>
            <a:endParaRPr lang="cs-CZ" sz="1800" dirty="0">
              <a:solidFill>
                <a:srgbClr val="CC3300"/>
              </a:solidFill>
            </a:endParaRPr>
          </a:p>
        </p:txBody>
      </p:sp>
      <p:sp>
        <p:nvSpPr>
          <p:cNvPr id="17" name="Text Box 26"/>
          <p:cNvSpPr txBox="1">
            <a:spLocks noChangeArrowheads="1"/>
          </p:cNvSpPr>
          <p:nvPr/>
        </p:nvSpPr>
        <p:spPr bwMode="auto">
          <a:xfrm>
            <a:off x="250825" y="6467475"/>
            <a:ext cx="8496300" cy="246221"/>
          </a:xfrm>
          <a:prstGeom prst="rect">
            <a:avLst/>
          </a:prstGeom>
          <a:noFill/>
          <a:ln w="9525" algn="ctr">
            <a:noFill/>
            <a:miter lim="800000"/>
            <a:headEnd/>
            <a:tailEnd/>
          </a:ln>
          <a:effectLst/>
        </p:spPr>
        <p:txBody>
          <a:bodyPr>
            <a:spAutoFit/>
          </a:bodyPr>
          <a:lstStyle/>
          <a:p>
            <a:pPr algn="l"/>
            <a:r>
              <a:rPr lang="cs-CZ" sz="1000" dirty="0" smtClean="0">
                <a:solidFill>
                  <a:srgbClr val="000066"/>
                </a:solidFill>
              </a:rPr>
              <a:t>9-ORMM, </a:t>
            </a:r>
            <a:r>
              <a:rPr lang="cs-CZ" sz="1000" dirty="0" err="1">
                <a:solidFill>
                  <a:srgbClr val="000066"/>
                </a:solidFill>
              </a:rPr>
              <a:t>Geneva</a:t>
            </a:r>
            <a:r>
              <a:rPr lang="cs-CZ" sz="1000" dirty="0">
                <a:solidFill>
                  <a:srgbClr val="000066"/>
                </a:solidFill>
              </a:rPr>
              <a:t>, </a:t>
            </a:r>
            <a:r>
              <a:rPr lang="cs-CZ" sz="1000" dirty="0" smtClean="0">
                <a:solidFill>
                  <a:srgbClr val="000066"/>
                </a:solidFill>
              </a:rPr>
              <a:t>2014</a:t>
            </a:r>
            <a:r>
              <a:rPr lang="cs-CZ" sz="1000" dirty="0">
                <a:solidFill>
                  <a:srgbClr val="000066"/>
                </a:solidFill>
              </a:rPr>
              <a:t>	</a:t>
            </a:r>
            <a:r>
              <a:rPr lang="en-US" sz="1000" dirty="0">
                <a:solidFill>
                  <a:srgbClr val="000066"/>
                </a:solidFill>
              </a:rPr>
              <a:t>                                                                                               </a:t>
            </a:r>
            <a:r>
              <a:rPr lang="cs-CZ" sz="1000" dirty="0">
                <a:solidFill>
                  <a:srgbClr val="000066"/>
                </a:solidFill>
              </a:rPr>
              <a:t>	                                                </a:t>
            </a:r>
            <a:r>
              <a:rPr lang="cs-CZ" sz="1000" dirty="0" smtClean="0">
                <a:solidFill>
                  <a:srgbClr val="000066"/>
                </a:solidFill>
              </a:rPr>
              <a:t>L. Metelka</a:t>
            </a:r>
            <a:r>
              <a:rPr lang="en-US" sz="1000" dirty="0" smtClean="0">
                <a:solidFill>
                  <a:srgbClr val="000066"/>
                </a:solidFill>
              </a:rPr>
              <a:t>, </a:t>
            </a:r>
            <a:r>
              <a:rPr lang="cs-CZ" sz="1000" dirty="0">
                <a:solidFill>
                  <a:srgbClr val="000066"/>
                </a:solidFill>
              </a:rPr>
              <a:t>CHMI</a:t>
            </a:r>
            <a:endParaRPr lang="en-US" sz="1000" dirty="0">
              <a:solidFill>
                <a:srgbClr val="000066"/>
              </a:solidFill>
            </a:endParaRPr>
          </a:p>
        </p:txBody>
      </p:sp>
      <p:pic>
        <p:nvPicPr>
          <p:cNvPr id="2" name="Picture 2" descr="C:\Users\KarelDell\Pictures\SOO-function\SOO-Office\Vodárna 033.tif"/>
          <p:cNvPicPr>
            <a:picLocks noChangeAspect="1" noChangeArrowheads="1"/>
          </p:cNvPicPr>
          <p:nvPr/>
        </p:nvPicPr>
        <p:blipFill>
          <a:blip r:embed="rId4" cstate="print"/>
          <a:srcRect l="9044" t="11094" r="10655" b="19869"/>
          <a:stretch>
            <a:fillRect/>
          </a:stretch>
        </p:blipFill>
        <p:spPr bwMode="auto">
          <a:xfrm>
            <a:off x="467544" y="2492896"/>
            <a:ext cx="4032448" cy="2594069"/>
          </a:xfrm>
          <a:prstGeom prst="rect">
            <a:avLst/>
          </a:prstGeom>
          <a:noFill/>
        </p:spPr>
      </p:pic>
      <p:pic>
        <p:nvPicPr>
          <p:cNvPr id="109595" name="Picture 27" descr="P1010006"/>
          <p:cNvPicPr>
            <a:picLocks noChangeAspect="1" noChangeArrowheads="1"/>
          </p:cNvPicPr>
          <p:nvPr/>
        </p:nvPicPr>
        <p:blipFill>
          <a:blip r:embed="rId5" cstate="print"/>
          <a:srcRect l="5162" t="13799" b="8279"/>
          <a:stretch>
            <a:fillRect/>
          </a:stretch>
        </p:blipFill>
        <p:spPr bwMode="auto">
          <a:xfrm>
            <a:off x="4716016" y="2492896"/>
            <a:ext cx="4108893" cy="2592288"/>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3" name="Picture 5" descr="xc!1920"/>
          <p:cNvPicPr>
            <a:picLocks noChangeAspect="1" noChangeArrowheads="1"/>
          </p:cNvPicPr>
          <p:nvPr/>
        </p:nvPicPr>
        <p:blipFill>
          <a:blip r:embed="rId3" cstate="print"/>
          <a:srcRect r="6999"/>
          <a:stretch>
            <a:fillRect/>
          </a:stretch>
        </p:blipFill>
        <p:spPr bwMode="auto">
          <a:xfrm>
            <a:off x="468313" y="333375"/>
            <a:ext cx="703262" cy="442913"/>
          </a:xfrm>
          <a:prstGeom prst="rect">
            <a:avLst/>
          </a:prstGeom>
          <a:noFill/>
        </p:spPr>
      </p:pic>
      <p:sp>
        <p:nvSpPr>
          <p:cNvPr id="109609" name="Rectangle 41"/>
          <p:cNvSpPr>
            <a:spLocks noChangeArrowheads="1"/>
          </p:cNvSpPr>
          <p:nvPr/>
        </p:nvSpPr>
        <p:spPr bwMode="auto">
          <a:xfrm>
            <a:off x="1547664" y="705470"/>
            <a:ext cx="5976664" cy="923330"/>
          </a:xfrm>
          <a:prstGeom prst="rect">
            <a:avLst/>
          </a:prstGeom>
          <a:noFill/>
          <a:ln w="9525">
            <a:noFill/>
            <a:miter lim="800000"/>
            <a:headEnd/>
            <a:tailEnd/>
          </a:ln>
          <a:effectLst/>
        </p:spPr>
        <p:txBody>
          <a:bodyPr wrap="square" anchor="ctr">
            <a:spAutoFit/>
          </a:bodyPr>
          <a:lstStyle/>
          <a:p>
            <a:pPr>
              <a:spcBef>
                <a:spcPct val="0"/>
              </a:spcBef>
            </a:pPr>
            <a:r>
              <a:rPr lang="en-US" sz="1800" i="1" dirty="0" smtClean="0">
                <a:solidFill>
                  <a:srgbClr val="000099"/>
                </a:solidFill>
              </a:rPr>
              <a:t>Monitoring of vertical distribution of ozone</a:t>
            </a:r>
          </a:p>
          <a:p>
            <a:pPr>
              <a:spcBef>
                <a:spcPct val="0"/>
              </a:spcBef>
            </a:pPr>
            <a:endParaRPr lang="en-US" sz="800" i="1" dirty="0" smtClean="0">
              <a:solidFill>
                <a:srgbClr val="000066"/>
              </a:solidFill>
            </a:endParaRPr>
          </a:p>
          <a:p>
            <a:pPr>
              <a:spcBef>
                <a:spcPct val="0"/>
              </a:spcBef>
            </a:pPr>
            <a:r>
              <a:rPr lang="en-US" sz="1400" i="1" dirty="0" smtClean="0"/>
              <a:t>The Upper Air Department of CHMI, Praha – </a:t>
            </a:r>
            <a:r>
              <a:rPr lang="en-US" sz="1400" i="1" dirty="0" err="1" smtClean="0"/>
              <a:t>Libuš</a:t>
            </a:r>
            <a:r>
              <a:rPr lang="en-US" sz="1400" i="1" dirty="0" smtClean="0"/>
              <a:t> (UAD-PR)</a:t>
            </a:r>
          </a:p>
          <a:p>
            <a:pPr>
              <a:spcBef>
                <a:spcPct val="0"/>
              </a:spcBef>
            </a:pPr>
            <a:r>
              <a:rPr lang="en-US" sz="1400" b="0" i="1" dirty="0" smtClean="0"/>
              <a:t>Brewer-Mast ozone </a:t>
            </a:r>
            <a:r>
              <a:rPr lang="en-US" sz="1400" b="0" i="1" dirty="0" err="1" smtClean="0"/>
              <a:t>sondes</a:t>
            </a:r>
            <a:r>
              <a:rPr lang="en-US" sz="1400" b="0" i="1" dirty="0" smtClean="0"/>
              <a:t> since 1978, ECC &amp; </a:t>
            </a:r>
            <a:r>
              <a:rPr lang="en-US" sz="1400" b="0" i="1" dirty="0" err="1" smtClean="0"/>
              <a:t>Vaisala</a:t>
            </a:r>
            <a:r>
              <a:rPr lang="en-US" sz="1400" b="0" i="1" dirty="0" smtClean="0"/>
              <a:t> facility since 1992</a:t>
            </a:r>
          </a:p>
        </p:txBody>
      </p:sp>
      <p:sp>
        <p:nvSpPr>
          <p:cNvPr id="109610" name="Rectangle 42"/>
          <p:cNvSpPr>
            <a:spLocks noChangeArrowheads="1"/>
          </p:cNvSpPr>
          <p:nvPr/>
        </p:nvSpPr>
        <p:spPr bwMode="auto">
          <a:xfrm>
            <a:off x="2123728" y="323364"/>
            <a:ext cx="4392488" cy="369332"/>
          </a:xfrm>
          <a:prstGeom prst="rect">
            <a:avLst/>
          </a:prstGeom>
          <a:noFill/>
          <a:ln w="9525">
            <a:noFill/>
            <a:miter lim="800000"/>
            <a:headEnd/>
            <a:tailEnd/>
          </a:ln>
          <a:effectLst/>
        </p:spPr>
        <p:txBody>
          <a:bodyPr wrap="square" anchor="ctr">
            <a:spAutoFit/>
          </a:bodyPr>
          <a:lstStyle/>
          <a:p>
            <a:pPr>
              <a:spcBef>
                <a:spcPct val="0"/>
              </a:spcBef>
            </a:pPr>
            <a:r>
              <a:rPr lang="en-US" sz="1800" dirty="0" smtClean="0">
                <a:solidFill>
                  <a:srgbClr val="CC3300"/>
                </a:solidFill>
              </a:rPr>
              <a:t>Observational Activities</a:t>
            </a:r>
            <a:endParaRPr lang="en-US" sz="1800" dirty="0">
              <a:solidFill>
                <a:srgbClr val="CC3300"/>
              </a:solidFill>
            </a:endParaRPr>
          </a:p>
        </p:txBody>
      </p:sp>
      <p:sp>
        <p:nvSpPr>
          <p:cNvPr id="1212" name="Text Box 26"/>
          <p:cNvSpPr txBox="1">
            <a:spLocks noChangeArrowheads="1"/>
          </p:cNvSpPr>
          <p:nvPr/>
        </p:nvSpPr>
        <p:spPr bwMode="auto">
          <a:xfrm>
            <a:off x="250825" y="6467475"/>
            <a:ext cx="8496300" cy="246221"/>
          </a:xfrm>
          <a:prstGeom prst="rect">
            <a:avLst/>
          </a:prstGeom>
          <a:noFill/>
          <a:ln w="9525" algn="ctr">
            <a:noFill/>
            <a:miter lim="800000"/>
            <a:headEnd/>
            <a:tailEnd/>
          </a:ln>
          <a:effectLst/>
        </p:spPr>
        <p:txBody>
          <a:bodyPr>
            <a:spAutoFit/>
          </a:bodyPr>
          <a:lstStyle/>
          <a:p>
            <a:pPr algn="l"/>
            <a:r>
              <a:rPr lang="cs-CZ" sz="1000" dirty="0" smtClean="0">
                <a:solidFill>
                  <a:srgbClr val="000066"/>
                </a:solidFill>
              </a:rPr>
              <a:t>9-ORMM, </a:t>
            </a:r>
            <a:r>
              <a:rPr lang="cs-CZ" sz="1000" dirty="0" err="1">
                <a:solidFill>
                  <a:srgbClr val="000066"/>
                </a:solidFill>
              </a:rPr>
              <a:t>Geneva</a:t>
            </a:r>
            <a:r>
              <a:rPr lang="cs-CZ" sz="1000" dirty="0">
                <a:solidFill>
                  <a:srgbClr val="000066"/>
                </a:solidFill>
              </a:rPr>
              <a:t>, </a:t>
            </a:r>
            <a:r>
              <a:rPr lang="cs-CZ" sz="1000" dirty="0" smtClean="0">
                <a:solidFill>
                  <a:srgbClr val="000066"/>
                </a:solidFill>
              </a:rPr>
              <a:t>2014</a:t>
            </a:r>
            <a:r>
              <a:rPr lang="cs-CZ" sz="1000" dirty="0">
                <a:solidFill>
                  <a:srgbClr val="000066"/>
                </a:solidFill>
              </a:rPr>
              <a:t>	</a:t>
            </a:r>
            <a:r>
              <a:rPr lang="en-US" sz="1000" dirty="0">
                <a:solidFill>
                  <a:srgbClr val="000066"/>
                </a:solidFill>
              </a:rPr>
              <a:t>                                                                                               </a:t>
            </a:r>
            <a:r>
              <a:rPr lang="cs-CZ" sz="1000" dirty="0">
                <a:solidFill>
                  <a:srgbClr val="000066"/>
                </a:solidFill>
              </a:rPr>
              <a:t>	                                                </a:t>
            </a:r>
            <a:r>
              <a:rPr lang="cs-CZ" sz="1000" dirty="0" smtClean="0">
                <a:solidFill>
                  <a:srgbClr val="000066"/>
                </a:solidFill>
              </a:rPr>
              <a:t>L. Metelka</a:t>
            </a:r>
            <a:r>
              <a:rPr lang="en-US" sz="1000" dirty="0" smtClean="0">
                <a:solidFill>
                  <a:srgbClr val="000066"/>
                </a:solidFill>
              </a:rPr>
              <a:t>, </a:t>
            </a:r>
            <a:r>
              <a:rPr lang="cs-CZ" sz="1000" dirty="0">
                <a:solidFill>
                  <a:srgbClr val="000066"/>
                </a:solidFill>
              </a:rPr>
              <a:t>CHMI</a:t>
            </a:r>
            <a:endParaRPr lang="en-US" sz="1000" dirty="0">
              <a:solidFill>
                <a:srgbClr val="000066"/>
              </a:solidFill>
            </a:endParaRPr>
          </a:p>
        </p:txBody>
      </p:sp>
      <p:grpSp>
        <p:nvGrpSpPr>
          <p:cNvPr id="1221" name="Skupina 1220"/>
          <p:cNvGrpSpPr/>
          <p:nvPr/>
        </p:nvGrpSpPr>
        <p:grpSpPr>
          <a:xfrm>
            <a:off x="5508104" y="2348880"/>
            <a:ext cx="2914746" cy="3240360"/>
            <a:chOff x="6917454" y="1700808"/>
            <a:chExt cx="2914746" cy="3240360"/>
          </a:xfrm>
        </p:grpSpPr>
        <p:grpSp>
          <p:nvGrpSpPr>
            <p:cNvPr id="1214" name="Skupina 1213"/>
            <p:cNvGrpSpPr/>
            <p:nvPr/>
          </p:nvGrpSpPr>
          <p:grpSpPr>
            <a:xfrm>
              <a:off x="6917454" y="1700808"/>
              <a:ext cx="1254946" cy="3240360"/>
              <a:chOff x="2727844" y="1916832"/>
              <a:chExt cx="1411588" cy="3744913"/>
            </a:xfrm>
          </p:grpSpPr>
          <p:pic>
            <p:nvPicPr>
              <p:cNvPr id="10" name="Picture 6" descr="OZONSond"/>
              <p:cNvPicPr>
                <a:picLocks noChangeAspect="1" noChangeArrowheads="1"/>
              </p:cNvPicPr>
              <p:nvPr/>
            </p:nvPicPr>
            <p:blipFill>
              <a:blip r:embed="rId4" cstate="print"/>
              <a:srcRect t="2319" b="2319"/>
              <a:stretch>
                <a:fillRect/>
              </a:stretch>
            </p:blipFill>
            <p:spPr bwMode="auto">
              <a:xfrm>
                <a:off x="2727844" y="1916832"/>
                <a:ext cx="1411588" cy="1944216"/>
              </a:xfrm>
              <a:prstGeom prst="rect">
                <a:avLst/>
              </a:prstGeom>
              <a:noFill/>
            </p:spPr>
          </p:pic>
          <p:pic>
            <p:nvPicPr>
              <p:cNvPr id="11" name="Picture 7" descr="Foto 006b"/>
              <p:cNvPicPr>
                <a:picLocks noChangeAspect="1" noChangeArrowheads="1"/>
              </p:cNvPicPr>
              <p:nvPr/>
            </p:nvPicPr>
            <p:blipFill>
              <a:blip r:embed="rId5" cstate="print"/>
              <a:srcRect/>
              <a:stretch>
                <a:fillRect/>
              </a:stretch>
            </p:blipFill>
            <p:spPr bwMode="auto">
              <a:xfrm>
                <a:off x="2727844" y="3861049"/>
                <a:ext cx="1398396" cy="1800696"/>
              </a:xfrm>
              <a:prstGeom prst="rect">
                <a:avLst/>
              </a:prstGeom>
              <a:noFill/>
            </p:spPr>
          </p:pic>
        </p:grpSp>
        <p:pic>
          <p:nvPicPr>
            <p:cNvPr id="1213" name="Obrázek 1212" descr="StartO3c.JPG"/>
            <p:cNvPicPr>
              <a:picLocks noChangeAspect="1"/>
            </p:cNvPicPr>
            <p:nvPr/>
          </p:nvPicPr>
          <p:blipFill>
            <a:blip r:embed="rId6" cstate="print"/>
            <a:stretch>
              <a:fillRect/>
            </a:stretch>
          </p:blipFill>
          <p:spPr>
            <a:xfrm>
              <a:off x="8172400" y="1700808"/>
              <a:ext cx="1659800" cy="3239930"/>
            </a:xfrm>
            <a:prstGeom prst="rect">
              <a:avLst/>
            </a:prstGeom>
          </p:spPr>
        </p:pic>
      </p:grpSp>
      <p:pic>
        <p:nvPicPr>
          <p:cNvPr id="2054" name="Picture 6"/>
          <p:cNvPicPr>
            <a:picLocks noChangeAspect="1" noChangeArrowheads="1"/>
          </p:cNvPicPr>
          <p:nvPr/>
        </p:nvPicPr>
        <p:blipFill>
          <a:blip r:embed="rId7" cstate="print"/>
          <a:srcRect/>
          <a:stretch>
            <a:fillRect/>
          </a:stretch>
        </p:blipFill>
        <p:spPr bwMode="auto">
          <a:xfrm>
            <a:off x="611560" y="2348880"/>
            <a:ext cx="4320480" cy="32403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26"/>
          <p:cNvSpPr txBox="1">
            <a:spLocks noChangeArrowheads="1"/>
          </p:cNvSpPr>
          <p:nvPr/>
        </p:nvSpPr>
        <p:spPr bwMode="auto">
          <a:xfrm>
            <a:off x="250825" y="6467475"/>
            <a:ext cx="8496300" cy="246221"/>
          </a:xfrm>
          <a:prstGeom prst="rect">
            <a:avLst/>
          </a:prstGeom>
          <a:noFill/>
          <a:ln w="9525" algn="ctr">
            <a:noFill/>
            <a:miter lim="800000"/>
            <a:headEnd/>
            <a:tailEnd/>
          </a:ln>
          <a:effectLst/>
        </p:spPr>
        <p:txBody>
          <a:bodyPr>
            <a:spAutoFit/>
          </a:bodyPr>
          <a:lstStyle/>
          <a:p>
            <a:pPr algn="l"/>
            <a:r>
              <a:rPr lang="cs-CZ" sz="1000" dirty="0" smtClean="0">
                <a:solidFill>
                  <a:srgbClr val="000066"/>
                </a:solidFill>
              </a:rPr>
              <a:t>9-ORMM, </a:t>
            </a:r>
            <a:r>
              <a:rPr lang="cs-CZ" sz="1000" dirty="0" err="1">
                <a:solidFill>
                  <a:srgbClr val="000066"/>
                </a:solidFill>
              </a:rPr>
              <a:t>Geneva</a:t>
            </a:r>
            <a:r>
              <a:rPr lang="cs-CZ" sz="1000" dirty="0">
                <a:solidFill>
                  <a:srgbClr val="000066"/>
                </a:solidFill>
              </a:rPr>
              <a:t>, </a:t>
            </a:r>
            <a:r>
              <a:rPr lang="cs-CZ" sz="1000" dirty="0" smtClean="0">
                <a:solidFill>
                  <a:srgbClr val="000066"/>
                </a:solidFill>
              </a:rPr>
              <a:t>2011</a:t>
            </a:r>
            <a:r>
              <a:rPr lang="cs-CZ" sz="1000" dirty="0">
                <a:solidFill>
                  <a:srgbClr val="000066"/>
                </a:solidFill>
              </a:rPr>
              <a:t>	</a:t>
            </a:r>
            <a:r>
              <a:rPr lang="en-US" sz="1000" dirty="0">
                <a:solidFill>
                  <a:srgbClr val="000066"/>
                </a:solidFill>
              </a:rPr>
              <a:t>                                                                                               </a:t>
            </a:r>
            <a:r>
              <a:rPr lang="cs-CZ" sz="1000" dirty="0">
                <a:solidFill>
                  <a:srgbClr val="000066"/>
                </a:solidFill>
              </a:rPr>
              <a:t>	                                                </a:t>
            </a:r>
            <a:r>
              <a:rPr lang="cs-CZ" sz="1000" dirty="0" smtClean="0">
                <a:solidFill>
                  <a:srgbClr val="000066"/>
                </a:solidFill>
              </a:rPr>
              <a:t>L. Metelka</a:t>
            </a:r>
            <a:r>
              <a:rPr lang="en-US" sz="1000" dirty="0" smtClean="0">
                <a:solidFill>
                  <a:srgbClr val="000066"/>
                </a:solidFill>
              </a:rPr>
              <a:t>, </a:t>
            </a:r>
            <a:r>
              <a:rPr lang="cs-CZ" sz="1000" dirty="0">
                <a:solidFill>
                  <a:srgbClr val="000066"/>
                </a:solidFill>
              </a:rPr>
              <a:t>CHMI</a:t>
            </a:r>
            <a:endParaRPr lang="en-US" sz="1000" dirty="0">
              <a:solidFill>
                <a:srgbClr val="000066"/>
              </a:solidFill>
            </a:endParaRPr>
          </a:p>
        </p:txBody>
      </p:sp>
      <p:sp>
        <p:nvSpPr>
          <p:cNvPr id="17" name="Rectangle 42"/>
          <p:cNvSpPr>
            <a:spLocks noChangeArrowheads="1"/>
          </p:cNvSpPr>
          <p:nvPr/>
        </p:nvSpPr>
        <p:spPr bwMode="auto">
          <a:xfrm>
            <a:off x="1763688" y="323364"/>
            <a:ext cx="5112568" cy="369332"/>
          </a:xfrm>
          <a:prstGeom prst="rect">
            <a:avLst/>
          </a:prstGeom>
          <a:noFill/>
          <a:ln w="9525">
            <a:noFill/>
            <a:miter lim="800000"/>
            <a:headEnd/>
            <a:tailEnd/>
          </a:ln>
          <a:effectLst/>
        </p:spPr>
        <p:txBody>
          <a:bodyPr wrap="square" anchor="ctr">
            <a:spAutoFit/>
          </a:bodyPr>
          <a:lstStyle/>
          <a:p>
            <a:pPr>
              <a:spcBef>
                <a:spcPct val="0"/>
              </a:spcBef>
            </a:pPr>
            <a:r>
              <a:rPr lang="en-US" sz="1800" dirty="0" smtClean="0">
                <a:solidFill>
                  <a:srgbClr val="CC3300"/>
                </a:solidFill>
              </a:rPr>
              <a:t>Recent Research and Development Activities</a:t>
            </a:r>
            <a:endParaRPr lang="en-US" sz="1800" dirty="0">
              <a:solidFill>
                <a:srgbClr val="CC3300"/>
              </a:solidFill>
            </a:endParaRPr>
          </a:p>
        </p:txBody>
      </p:sp>
      <p:sp>
        <p:nvSpPr>
          <p:cNvPr id="20" name="Rectangle 6"/>
          <p:cNvSpPr>
            <a:spLocks noChangeArrowheads="1"/>
          </p:cNvSpPr>
          <p:nvPr/>
        </p:nvSpPr>
        <p:spPr bwMode="auto">
          <a:xfrm>
            <a:off x="755576" y="692696"/>
            <a:ext cx="7704856" cy="800219"/>
          </a:xfrm>
          <a:prstGeom prst="rect">
            <a:avLst/>
          </a:prstGeom>
          <a:noFill/>
          <a:ln w="9525">
            <a:noFill/>
            <a:miter lim="800000"/>
            <a:headEnd/>
            <a:tailEnd/>
          </a:ln>
          <a:effectLst/>
        </p:spPr>
        <p:txBody>
          <a:bodyPr wrap="square" anchor="ctr">
            <a:spAutoFit/>
          </a:bodyPr>
          <a:lstStyle/>
          <a:p>
            <a:pPr>
              <a:spcBef>
                <a:spcPct val="0"/>
              </a:spcBef>
            </a:pPr>
            <a:endParaRPr lang="cs-CZ" sz="800" b="0" dirty="0" smtClean="0"/>
          </a:p>
          <a:p>
            <a:pPr>
              <a:spcBef>
                <a:spcPct val="0"/>
              </a:spcBef>
            </a:pPr>
            <a:r>
              <a:rPr lang="cs-CZ" u="sng" dirty="0" smtClean="0">
                <a:solidFill>
                  <a:srgbClr val="000099"/>
                </a:solidFill>
              </a:rPr>
              <a:t>„</a:t>
            </a:r>
            <a:r>
              <a:rPr lang="en-US" i="1" u="sng" dirty="0" smtClean="0">
                <a:solidFill>
                  <a:srgbClr val="000099"/>
                </a:solidFill>
              </a:rPr>
              <a:t>Lon</a:t>
            </a:r>
            <a:r>
              <a:rPr lang="cs-CZ" i="1" u="sng" dirty="0" smtClean="0">
                <a:solidFill>
                  <a:srgbClr val="000099"/>
                </a:solidFill>
              </a:rPr>
              <a:t>g</a:t>
            </a:r>
            <a:r>
              <a:rPr lang="en-US" i="1" u="sng" dirty="0" smtClean="0">
                <a:solidFill>
                  <a:srgbClr val="000099"/>
                </a:solidFill>
              </a:rPr>
              <a:t>-Term Changes of the Ozone Layer Over the Czech Republic</a:t>
            </a:r>
            <a:r>
              <a:rPr lang="en-US" u="sng" dirty="0" smtClean="0">
                <a:solidFill>
                  <a:srgbClr val="000099"/>
                </a:solidFill>
              </a:rPr>
              <a:t>“</a:t>
            </a:r>
            <a:endParaRPr lang="cs-CZ" u="sng" dirty="0" smtClean="0">
              <a:solidFill>
                <a:srgbClr val="000099"/>
              </a:solidFill>
            </a:endParaRPr>
          </a:p>
          <a:p>
            <a:pPr>
              <a:spcBef>
                <a:spcPct val="0"/>
              </a:spcBef>
            </a:pPr>
            <a:endParaRPr lang="en-US" sz="800" u="sng" dirty="0" smtClean="0"/>
          </a:p>
          <a:p>
            <a:pPr>
              <a:spcBef>
                <a:spcPct val="0"/>
              </a:spcBef>
            </a:pPr>
            <a:r>
              <a:rPr lang="en-US" sz="1400" b="0" dirty="0" smtClean="0"/>
              <a:t>Supported by the Czech Grant Agency – Project No. P209/10/0058, </a:t>
            </a:r>
            <a:r>
              <a:rPr lang="en-US" sz="1400" b="0" u="sng" dirty="0" smtClean="0"/>
              <a:t>2010-2012</a:t>
            </a:r>
            <a:endParaRPr lang="en-US" sz="1400" i="1" u="sng" dirty="0" smtClean="0">
              <a:solidFill>
                <a:srgbClr val="FF0000"/>
              </a:solidFill>
            </a:endParaRPr>
          </a:p>
        </p:txBody>
      </p:sp>
      <p:sp>
        <p:nvSpPr>
          <p:cNvPr id="21" name="Rectangle 27"/>
          <p:cNvSpPr>
            <a:spLocks noChangeArrowheads="1"/>
          </p:cNvSpPr>
          <p:nvPr/>
        </p:nvSpPr>
        <p:spPr bwMode="auto">
          <a:xfrm>
            <a:off x="647564" y="2492896"/>
            <a:ext cx="7848872" cy="2554545"/>
          </a:xfrm>
          <a:prstGeom prst="rect">
            <a:avLst/>
          </a:prstGeom>
          <a:noFill/>
          <a:ln w="9525" algn="ctr">
            <a:noFill/>
            <a:miter lim="800000"/>
            <a:headEnd/>
            <a:tailEnd/>
          </a:ln>
          <a:effectLst/>
        </p:spPr>
        <p:txBody>
          <a:bodyPr wrap="square">
            <a:spAutoFit/>
          </a:bodyPr>
          <a:lstStyle/>
          <a:p>
            <a:pPr marL="342900" indent="-342900" algn="l"/>
            <a:r>
              <a:rPr lang="en-US" u="sng" dirty="0" smtClean="0">
                <a:solidFill>
                  <a:schemeClr val="accent2"/>
                </a:solidFill>
              </a:rPr>
              <a:t>Outputs</a:t>
            </a:r>
            <a:r>
              <a:rPr lang="en-US" dirty="0" smtClean="0">
                <a:solidFill>
                  <a:schemeClr val="accent2"/>
                </a:solidFill>
              </a:rPr>
              <a:t>:</a:t>
            </a:r>
          </a:p>
          <a:p>
            <a:pPr marL="342900" indent="-342900" algn="l">
              <a:buFont typeface="Wingdings" pitchFamily="2" charset="2"/>
              <a:buChar char="Ø"/>
            </a:pPr>
            <a:r>
              <a:rPr lang="en-US" dirty="0" smtClean="0"/>
              <a:t>Homogenized and merged D&amp;B TOZ data series of 1961-2010 were created and deposited at PANGEA: </a:t>
            </a:r>
            <a:r>
              <a:rPr lang="en-US" i="1" u="sng" dirty="0" smtClean="0">
                <a:solidFill>
                  <a:srgbClr val="0000FF"/>
                </a:solidFill>
              </a:rPr>
              <a:t>http://doi.pangaea.de/10.1594/PANGAEA.779819</a:t>
            </a:r>
            <a:endParaRPr lang="en-US" sz="800" i="1" u="sng" dirty="0" smtClean="0">
              <a:solidFill>
                <a:srgbClr val="0000FF"/>
              </a:solidFill>
            </a:endParaRPr>
          </a:p>
          <a:p>
            <a:pPr marL="342900" indent="-342900" algn="l">
              <a:buFont typeface="Wingdings" pitchFamily="2" charset="2"/>
              <a:buChar char="Ø"/>
            </a:pPr>
            <a:r>
              <a:rPr lang="cs-CZ" dirty="0" err="1" smtClean="0"/>
              <a:t>Analyses</a:t>
            </a:r>
            <a:r>
              <a:rPr lang="cs-CZ" dirty="0" smtClean="0"/>
              <a:t> </a:t>
            </a:r>
            <a:r>
              <a:rPr lang="cs-CZ" dirty="0" err="1" smtClean="0"/>
              <a:t>of</a:t>
            </a:r>
            <a:r>
              <a:rPr lang="cs-CZ" dirty="0" smtClean="0"/>
              <a:t> </a:t>
            </a:r>
            <a:r>
              <a:rPr lang="cs-CZ" dirty="0" err="1" smtClean="0"/>
              <a:t>temporal</a:t>
            </a:r>
            <a:r>
              <a:rPr lang="cs-CZ" dirty="0" smtClean="0"/>
              <a:t> </a:t>
            </a:r>
            <a:r>
              <a:rPr lang="cs-CZ" dirty="0" err="1" smtClean="0"/>
              <a:t>evolution</a:t>
            </a:r>
            <a:r>
              <a:rPr lang="cs-CZ" dirty="0" smtClean="0"/>
              <a:t> </a:t>
            </a:r>
            <a:r>
              <a:rPr lang="cs-CZ" dirty="0" err="1" smtClean="0"/>
              <a:t>of</a:t>
            </a:r>
            <a:r>
              <a:rPr lang="cs-CZ" dirty="0" smtClean="0"/>
              <a:t> </a:t>
            </a:r>
            <a:r>
              <a:rPr lang="cs-CZ" dirty="0" err="1" smtClean="0"/>
              <a:t>both</a:t>
            </a:r>
            <a:r>
              <a:rPr lang="cs-CZ" dirty="0" smtClean="0"/>
              <a:t> </a:t>
            </a:r>
            <a:r>
              <a:rPr lang="cs-CZ" dirty="0" err="1" smtClean="0"/>
              <a:t>seasonal</a:t>
            </a:r>
            <a:r>
              <a:rPr lang="cs-CZ" dirty="0" smtClean="0"/>
              <a:t> </a:t>
            </a:r>
            <a:r>
              <a:rPr lang="cs-CZ" dirty="0" err="1" smtClean="0"/>
              <a:t>total</a:t>
            </a:r>
            <a:r>
              <a:rPr lang="cs-CZ" dirty="0" smtClean="0"/>
              <a:t> ozone </a:t>
            </a:r>
            <a:r>
              <a:rPr lang="cs-CZ" dirty="0" err="1" smtClean="0"/>
              <a:t>values</a:t>
            </a:r>
            <a:r>
              <a:rPr lang="cs-CZ" dirty="0" smtClean="0"/>
              <a:t> </a:t>
            </a:r>
            <a:r>
              <a:rPr lang="cs-CZ" dirty="0" err="1" smtClean="0"/>
              <a:t>and</a:t>
            </a:r>
            <a:r>
              <a:rPr lang="cs-CZ" dirty="0" smtClean="0"/>
              <a:t> ozone </a:t>
            </a:r>
            <a:r>
              <a:rPr lang="cs-CZ" dirty="0" err="1" smtClean="0"/>
              <a:t>partial</a:t>
            </a:r>
            <a:r>
              <a:rPr lang="cs-CZ" dirty="0" smtClean="0"/>
              <a:t> </a:t>
            </a:r>
            <a:r>
              <a:rPr lang="cs-CZ" dirty="0" err="1" smtClean="0"/>
              <a:t>pressure</a:t>
            </a:r>
            <a:r>
              <a:rPr lang="cs-CZ" dirty="0" smtClean="0"/>
              <a:t> </a:t>
            </a:r>
            <a:r>
              <a:rPr lang="cs-CZ" dirty="0" err="1" smtClean="0"/>
              <a:t>at</a:t>
            </a:r>
            <a:r>
              <a:rPr lang="cs-CZ" dirty="0" smtClean="0"/>
              <a:t> </a:t>
            </a:r>
            <a:r>
              <a:rPr lang="cs-CZ" dirty="0" err="1" smtClean="0"/>
              <a:t>selected</a:t>
            </a:r>
            <a:r>
              <a:rPr lang="cs-CZ" dirty="0" smtClean="0"/>
              <a:t> </a:t>
            </a:r>
            <a:r>
              <a:rPr lang="cs-CZ" dirty="0" err="1" smtClean="0"/>
              <a:t>levels</a:t>
            </a:r>
            <a:r>
              <a:rPr lang="cs-CZ" dirty="0" smtClean="0"/>
              <a:t> </a:t>
            </a:r>
            <a:r>
              <a:rPr lang="cs-CZ" dirty="0" err="1" smtClean="0"/>
              <a:t>were</a:t>
            </a:r>
            <a:r>
              <a:rPr lang="cs-CZ" dirty="0" smtClean="0"/>
              <a:t> </a:t>
            </a:r>
            <a:r>
              <a:rPr lang="cs-CZ" dirty="0" err="1" smtClean="0"/>
              <a:t>carried</a:t>
            </a:r>
            <a:r>
              <a:rPr lang="cs-CZ" dirty="0" smtClean="0"/>
              <a:t> </a:t>
            </a:r>
            <a:r>
              <a:rPr lang="cs-CZ" dirty="0" err="1" smtClean="0"/>
              <a:t>out</a:t>
            </a:r>
            <a:r>
              <a:rPr lang="cs-CZ" dirty="0" smtClean="0"/>
              <a:t>.</a:t>
            </a:r>
            <a:endParaRPr lang="en-US" dirty="0" smtClean="0"/>
          </a:p>
          <a:p>
            <a:pPr marL="342900" indent="-342900" algn="l">
              <a:buFont typeface="Wingdings" pitchFamily="2" charset="2"/>
              <a:buChar char="Ø"/>
            </a:pPr>
            <a:r>
              <a:rPr lang="en-US" dirty="0" smtClean="0"/>
              <a:t>The Neural Networks and Extreme Values Models were used for trend evaluation – using all essential atmospheric and geophysical proxies.</a:t>
            </a:r>
            <a:endParaRPr lang="en-US" sz="800" dirty="0" smtClean="0"/>
          </a:p>
          <a:p>
            <a:pPr marL="342900" indent="-342900" algn="l">
              <a:buFontTx/>
              <a:buAutoNum type="arabicPeriod"/>
            </a:pPr>
            <a:endParaRPr lang="en-US" sz="800" dirty="0" smtClean="0"/>
          </a:p>
          <a:p>
            <a:pPr marL="342900" indent="-342900" algn="l">
              <a:buFontTx/>
              <a:buAutoNum type="arabicPeriod"/>
            </a:pPr>
            <a:endParaRPr lang="en-US" sz="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ppt_x"/>
                                          </p:val>
                                        </p:tav>
                                        <p:tav tm="100000">
                                          <p:val>
                                            <p:strVal val="#ppt_x"/>
                                          </p:val>
                                        </p:tav>
                                      </p:tavLst>
                                    </p:anim>
                                    <p:anim calcmode="lin" valueType="num">
                                      <p:cBhvr additive="base">
                                        <p:cTn id="8"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26"/>
          <p:cNvSpPr txBox="1">
            <a:spLocks noChangeArrowheads="1"/>
          </p:cNvSpPr>
          <p:nvPr/>
        </p:nvSpPr>
        <p:spPr bwMode="auto">
          <a:xfrm>
            <a:off x="250825" y="6467475"/>
            <a:ext cx="8496300" cy="246221"/>
          </a:xfrm>
          <a:prstGeom prst="rect">
            <a:avLst/>
          </a:prstGeom>
          <a:noFill/>
          <a:ln w="9525" algn="ctr">
            <a:noFill/>
            <a:miter lim="800000"/>
            <a:headEnd/>
            <a:tailEnd/>
          </a:ln>
          <a:effectLst/>
        </p:spPr>
        <p:txBody>
          <a:bodyPr>
            <a:spAutoFit/>
          </a:bodyPr>
          <a:lstStyle/>
          <a:p>
            <a:pPr algn="l"/>
            <a:r>
              <a:rPr lang="cs-CZ" sz="1000" dirty="0" smtClean="0">
                <a:solidFill>
                  <a:srgbClr val="000066"/>
                </a:solidFill>
              </a:rPr>
              <a:t>9-ORMM, </a:t>
            </a:r>
            <a:r>
              <a:rPr lang="cs-CZ" sz="1000" dirty="0" err="1">
                <a:solidFill>
                  <a:srgbClr val="000066"/>
                </a:solidFill>
              </a:rPr>
              <a:t>Geneva</a:t>
            </a:r>
            <a:r>
              <a:rPr lang="cs-CZ" sz="1000" dirty="0">
                <a:solidFill>
                  <a:srgbClr val="000066"/>
                </a:solidFill>
              </a:rPr>
              <a:t>, </a:t>
            </a:r>
            <a:r>
              <a:rPr lang="cs-CZ" sz="1000" dirty="0" smtClean="0">
                <a:solidFill>
                  <a:srgbClr val="000066"/>
                </a:solidFill>
              </a:rPr>
              <a:t>2011</a:t>
            </a:r>
            <a:r>
              <a:rPr lang="cs-CZ" sz="1000" dirty="0">
                <a:solidFill>
                  <a:srgbClr val="000066"/>
                </a:solidFill>
              </a:rPr>
              <a:t>	</a:t>
            </a:r>
            <a:r>
              <a:rPr lang="en-US" sz="1000" dirty="0">
                <a:solidFill>
                  <a:srgbClr val="000066"/>
                </a:solidFill>
              </a:rPr>
              <a:t>                                                                                               </a:t>
            </a:r>
            <a:r>
              <a:rPr lang="cs-CZ" sz="1000" dirty="0">
                <a:solidFill>
                  <a:srgbClr val="000066"/>
                </a:solidFill>
              </a:rPr>
              <a:t>	                                                </a:t>
            </a:r>
            <a:r>
              <a:rPr lang="cs-CZ" sz="1000" dirty="0" smtClean="0">
                <a:solidFill>
                  <a:srgbClr val="000066"/>
                </a:solidFill>
              </a:rPr>
              <a:t>L. Metelka</a:t>
            </a:r>
            <a:r>
              <a:rPr lang="en-US" sz="1000" dirty="0" smtClean="0">
                <a:solidFill>
                  <a:srgbClr val="000066"/>
                </a:solidFill>
              </a:rPr>
              <a:t>, </a:t>
            </a:r>
            <a:r>
              <a:rPr lang="cs-CZ" sz="1000" dirty="0">
                <a:solidFill>
                  <a:srgbClr val="000066"/>
                </a:solidFill>
              </a:rPr>
              <a:t>CHMI</a:t>
            </a:r>
            <a:endParaRPr lang="en-US" sz="1000" dirty="0">
              <a:solidFill>
                <a:srgbClr val="000066"/>
              </a:solidFill>
            </a:endParaRPr>
          </a:p>
        </p:txBody>
      </p:sp>
      <p:sp>
        <p:nvSpPr>
          <p:cNvPr id="17" name="Rectangle 42"/>
          <p:cNvSpPr>
            <a:spLocks noChangeArrowheads="1"/>
          </p:cNvSpPr>
          <p:nvPr/>
        </p:nvSpPr>
        <p:spPr bwMode="auto">
          <a:xfrm>
            <a:off x="1763688" y="323364"/>
            <a:ext cx="5112568" cy="369332"/>
          </a:xfrm>
          <a:prstGeom prst="rect">
            <a:avLst/>
          </a:prstGeom>
          <a:noFill/>
          <a:ln w="9525">
            <a:noFill/>
            <a:miter lim="800000"/>
            <a:headEnd/>
            <a:tailEnd/>
          </a:ln>
          <a:effectLst/>
        </p:spPr>
        <p:txBody>
          <a:bodyPr wrap="square" anchor="ctr">
            <a:spAutoFit/>
          </a:bodyPr>
          <a:lstStyle/>
          <a:p>
            <a:pPr>
              <a:spcBef>
                <a:spcPct val="0"/>
              </a:spcBef>
            </a:pPr>
            <a:r>
              <a:rPr lang="en-US" sz="1800" dirty="0" smtClean="0">
                <a:solidFill>
                  <a:srgbClr val="CC3300"/>
                </a:solidFill>
              </a:rPr>
              <a:t>Recent Research and Development Activities</a:t>
            </a:r>
            <a:endParaRPr lang="en-US" sz="1800" dirty="0">
              <a:solidFill>
                <a:srgbClr val="CC3300"/>
              </a:solidFill>
            </a:endParaRPr>
          </a:p>
        </p:txBody>
      </p:sp>
      <p:pic>
        <p:nvPicPr>
          <p:cNvPr id="6" name="Picture 2"/>
          <p:cNvPicPr>
            <a:picLocks noChangeAspect="1" noChangeArrowheads="1"/>
          </p:cNvPicPr>
          <p:nvPr/>
        </p:nvPicPr>
        <p:blipFill>
          <a:blip r:embed="rId3" cstate="print"/>
          <a:srcRect/>
          <a:stretch>
            <a:fillRect/>
          </a:stretch>
        </p:blipFill>
        <p:spPr bwMode="auto">
          <a:xfrm>
            <a:off x="4473528" y="3645024"/>
            <a:ext cx="4418951" cy="2861711"/>
          </a:xfrm>
          <a:prstGeom prst="rect">
            <a:avLst/>
          </a:prstGeom>
          <a:noFill/>
          <a:ln w="9525">
            <a:solidFill>
              <a:schemeClr val="bg2"/>
            </a:solidFill>
            <a:miter lim="800000"/>
            <a:headEnd/>
            <a:tailEnd/>
          </a:ln>
        </p:spPr>
      </p:pic>
      <p:pic>
        <p:nvPicPr>
          <p:cNvPr id="7" name="Picture 3"/>
          <p:cNvPicPr>
            <a:picLocks noChangeAspect="1" noChangeArrowheads="1"/>
          </p:cNvPicPr>
          <p:nvPr/>
        </p:nvPicPr>
        <p:blipFill>
          <a:blip r:embed="rId4" cstate="print"/>
          <a:srcRect/>
          <a:stretch>
            <a:fillRect/>
          </a:stretch>
        </p:blipFill>
        <p:spPr bwMode="auto">
          <a:xfrm>
            <a:off x="212336" y="764704"/>
            <a:ext cx="4359664" cy="2823316"/>
          </a:xfrm>
          <a:prstGeom prst="rect">
            <a:avLst/>
          </a:prstGeom>
          <a:noFill/>
          <a:ln w="9525">
            <a:solidFill>
              <a:schemeClr val="bg2"/>
            </a:solidFill>
            <a:miter lim="800000"/>
            <a:headEnd/>
            <a:tailEnd/>
          </a:ln>
        </p:spPr>
      </p:pic>
      <p:sp>
        <p:nvSpPr>
          <p:cNvPr id="8" name="TextovéPole 7"/>
          <p:cNvSpPr txBox="1"/>
          <p:nvPr/>
        </p:nvSpPr>
        <p:spPr>
          <a:xfrm>
            <a:off x="4716016" y="764704"/>
            <a:ext cx="3960440" cy="523220"/>
          </a:xfrm>
          <a:prstGeom prst="rect">
            <a:avLst/>
          </a:prstGeom>
          <a:solidFill>
            <a:schemeClr val="bg1"/>
          </a:solidFill>
        </p:spPr>
        <p:txBody>
          <a:bodyPr wrap="square" rtlCol="0">
            <a:spAutoFit/>
          </a:bodyPr>
          <a:lstStyle/>
          <a:p>
            <a:pPr algn="l"/>
            <a:r>
              <a:rPr lang="en-US" sz="1400" b="0" dirty="0" smtClean="0"/>
              <a:t>Increasing of TOZ begun in Winter-Spring but reduction in Summer still persists.</a:t>
            </a:r>
          </a:p>
        </p:txBody>
      </p:sp>
      <p:sp>
        <p:nvSpPr>
          <p:cNvPr id="9" name="TextovéPole 8"/>
          <p:cNvSpPr txBox="1"/>
          <p:nvPr/>
        </p:nvSpPr>
        <p:spPr>
          <a:xfrm>
            <a:off x="323528" y="5589240"/>
            <a:ext cx="4032448" cy="738664"/>
          </a:xfrm>
          <a:prstGeom prst="rect">
            <a:avLst/>
          </a:prstGeom>
          <a:solidFill>
            <a:schemeClr val="bg1"/>
          </a:solidFill>
        </p:spPr>
        <p:txBody>
          <a:bodyPr wrap="square" rtlCol="0">
            <a:spAutoFit/>
          </a:bodyPr>
          <a:lstStyle/>
          <a:p>
            <a:pPr algn="l"/>
            <a:r>
              <a:rPr lang="en-US" sz="1400" b="0" dirty="0" smtClean="0"/>
              <a:t>A certain recovery and stabilization of ozone in middle stratosphere, ozone in troposphere has doubled</a:t>
            </a:r>
            <a:r>
              <a:rPr lang="cs-CZ" sz="1400" b="0" dirty="0" smtClean="0"/>
              <a:t> (</a:t>
            </a:r>
            <a:r>
              <a:rPr lang="cs-CZ" sz="1400" b="0" smtClean="0"/>
              <a:t>January</a:t>
            </a:r>
            <a:r>
              <a:rPr lang="cs-CZ" sz="1400" b="0" dirty="0" smtClean="0"/>
              <a:t> to </a:t>
            </a:r>
            <a:r>
              <a:rPr lang="cs-CZ" sz="1400" b="0" dirty="0" err="1" smtClean="0"/>
              <a:t>April</a:t>
            </a:r>
            <a:r>
              <a:rPr lang="cs-CZ" sz="1400" b="0" dirty="0" smtClean="0"/>
              <a:t>)</a:t>
            </a:r>
            <a:endParaRPr lang="en-US" sz="1400" b="0" i="1" u="sng" dirty="0" smtClean="0">
              <a:solidFill>
                <a:srgbClr val="0000F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610" name="Rectangle 42"/>
          <p:cNvSpPr>
            <a:spLocks noChangeArrowheads="1"/>
          </p:cNvSpPr>
          <p:nvPr/>
        </p:nvSpPr>
        <p:spPr bwMode="auto">
          <a:xfrm>
            <a:off x="1763688" y="323364"/>
            <a:ext cx="5112568" cy="369332"/>
          </a:xfrm>
          <a:prstGeom prst="rect">
            <a:avLst/>
          </a:prstGeom>
          <a:noFill/>
          <a:ln w="9525">
            <a:noFill/>
            <a:miter lim="800000"/>
            <a:headEnd/>
            <a:tailEnd/>
          </a:ln>
          <a:effectLst/>
        </p:spPr>
        <p:txBody>
          <a:bodyPr wrap="square" anchor="ctr">
            <a:spAutoFit/>
          </a:bodyPr>
          <a:lstStyle/>
          <a:p>
            <a:pPr>
              <a:spcBef>
                <a:spcPct val="0"/>
              </a:spcBef>
            </a:pPr>
            <a:r>
              <a:rPr lang="en-US" sz="1800" dirty="0" smtClean="0">
                <a:solidFill>
                  <a:srgbClr val="CC3300"/>
                </a:solidFill>
              </a:rPr>
              <a:t>Recent Research and Development Activities</a:t>
            </a:r>
            <a:endParaRPr lang="en-US" sz="1800" dirty="0">
              <a:solidFill>
                <a:srgbClr val="CC3300"/>
              </a:solidFill>
            </a:endParaRPr>
          </a:p>
        </p:txBody>
      </p:sp>
      <p:sp>
        <p:nvSpPr>
          <p:cNvPr id="9" name="Text Box 26"/>
          <p:cNvSpPr txBox="1">
            <a:spLocks noChangeArrowheads="1"/>
          </p:cNvSpPr>
          <p:nvPr/>
        </p:nvSpPr>
        <p:spPr bwMode="auto">
          <a:xfrm>
            <a:off x="250825" y="6467475"/>
            <a:ext cx="8496300" cy="246221"/>
          </a:xfrm>
          <a:prstGeom prst="rect">
            <a:avLst/>
          </a:prstGeom>
          <a:noFill/>
          <a:ln w="9525" algn="ctr">
            <a:noFill/>
            <a:miter lim="800000"/>
            <a:headEnd/>
            <a:tailEnd/>
          </a:ln>
          <a:effectLst/>
        </p:spPr>
        <p:txBody>
          <a:bodyPr>
            <a:spAutoFit/>
          </a:bodyPr>
          <a:lstStyle/>
          <a:p>
            <a:pPr algn="l"/>
            <a:r>
              <a:rPr lang="cs-CZ" sz="1000" dirty="0" smtClean="0">
                <a:solidFill>
                  <a:srgbClr val="000066"/>
                </a:solidFill>
              </a:rPr>
              <a:t>9-ORMM, </a:t>
            </a:r>
            <a:r>
              <a:rPr lang="cs-CZ" sz="1000" dirty="0" err="1">
                <a:solidFill>
                  <a:srgbClr val="000066"/>
                </a:solidFill>
              </a:rPr>
              <a:t>Geneva</a:t>
            </a:r>
            <a:r>
              <a:rPr lang="cs-CZ" sz="1000" dirty="0">
                <a:solidFill>
                  <a:srgbClr val="000066"/>
                </a:solidFill>
              </a:rPr>
              <a:t>, </a:t>
            </a:r>
            <a:r>
              <a:rPr lang="cs-CZ" sz="1000" dirty="0" smtClean="0">
                <a:solidFill>
                  <a:srgbClr val="000066"/>
                </a:solidFill>
              </a:rPr>
              <a:t>2014</a:t>
            </a:r>
            <a:r>
              <a:rPr lang="cs-CZ" sz="1000" dirty="0">
                <a:solidFill>
                  <a:srgbClr val="000066"/>
                </a:solidFill>
              </a:rPr>
              <a:t>	</a:t>
            </a:r>
            <a:r>
              <a:rPr lang="en-US" sz="1000" dirty="0">
                <a:solidFill>
                  <a:srgbClr val="000066"/>
                </a:solidFill>
              </a:rPr>
              <a:t>                                                                                               </a:t>
            </a:r>
            <a:r>
              <a:rPr lang="cs-CZ" sz="1000" dirty="0">
                <a:solidFill>
                  <a:srgbClr val="000066"/>
                </a:solidFill>
              </a:rPr>
              <a:t>	                                                </a:t>
            </a:r>
            <a:r>
              <a:rPr lang="cs-CZ" sz="1000" dirty="0" smtClean="0">
                <a:solidFill>
                  <a:srgbClr val="000066"/>
                </a:solidFill>
              </a:rPr>
              <a:t>L. Metelka</a:t>
            </a:r>
            <a:r>
              <a:rPr lang="en-US" sz="1000" dirty="0" smtClean="0">
                <a:solidFill>
                  <a:srgbClr val="000066"/>
                </a:solidFill>
              </a:rPr>
              <a:t>, </a:t>
            </a:r>
            <a:r>
              <a:rPr lang="cs-CZ" sz="1000" dirty="0">
                <a:solidFill>
                  <a:srgbClr val="000066"/>
                </a:solidFill>
              </a:rPr>
              <a:t>CHMI</a:t>
            </a:r>
            <a:endParaRPr lang="en-US" sz="1000" dirty="0">
              <a:solidFill>
                <a:srgbClr val="000066"/>
              </a:solidFill>
            </a:endParaRPr>
          </a:p>
        </p:txBody>
      </p:sp>
      <p:grpSp>
        <p:nvGrpSpPr>
          <p:cNvPr id="2" name="Skupina 9"/>
          <p:cNvGrpSpPr/>
          <p:nvPr/>
        </p:nvGrpSpPr>
        <p:grpSpPr>
          <a:xfrm>
            <a:off x="323528" y="692696"/>
            <a:ext cx="8496944" cy="3027536"/>
            <a:chOff x="827584" y="980728"/>
            <a:chExt cx="8887608" cy="3168352"/>
          </a:xfrm>
        </p:grpSpPr>
        <p:pic>
          <p:nvPicPr>
            <p:cNvPr id="3075" name="Picture 3" descr="C:\Users\KarelDell\Documents\PROJECTS\UKONCENE\GrantyCR\GACR_2010-2012_O3\VÝSTUPY\Publikace\Souhrnná zpráva\Souhrnna_zprava_29.10.2012\Obrázky 12112012\Obr_28.png"/>
            <p:cNvPicPr>
              <a:picLocks noChangeAspect="1" noChangeArrowheads="1"/>
            </p:cNvPicPr>
            <p:nvPr/>
          </p:nvPicPr>
          <p:blipFill>
            <a:blip r:embed="rId3" cstate="print"/>
            <a:srcRect/>
            <a:stretch>
              <a:fillRect/>
            </a:stretch>
          </p:blipFill>
          <p:spPr bwMode="auto">
            <a:xfrm>
              <a:off x="827584" y="980728"/>
              <a:ext cx="4604671" cy="3168352"/>
            </a:xfrm>
            <a:prstGeom prst="rect">
              <a:avLst/>
            </a:prstGeom>
            <a:noFill/>
            <a:ln>
              <a:solidFill>
                <a:schemeClr val="bg2"/>
              </a:solidFill>
            </a:ln>
          </p:spPr>
        </p:pic>
        <p:sp>
          <p:nvSpPr>
            <p:cNvPr id="13" name="TextovéPole 12"/>
            <p:cNvSpPr txBox="1"/>
            <p:nvPr/>
          </p:nvSpPr>
          <p:spPr>
            <a:xfrm>
              <a:off x="5497344" y="984077"/>
              <a:ext cx="4217848" cy="2238538"/>
            </a:xfrm>
            <a:prstGeom prst="rect">
              <a:avLst/>
            </a:prstGeom>
            <a:solidFill>
              <a:schemeClr val="bg1"/>
            </a:solidFill>
          </p:spPr>
          <p:txBody>
            <a:bodyPr wrap="square" rtlCol="0">
              <a:spAutoFit/>
            </a:bodyPr>
            <a:lstStyle/>
            <a:p>
              <a:pPr algn="l"/>
              <a:r>
                <a:rPr lang="en-US" sz="1400" b="0" dirty="0" smtClean="0"/>
                <a:t>Contribution </a:t>
              </a:r>
              <a:r>
                <a:rPr lang="cs-CZ" sz="1400" b="0" dirty="0" smtClean="0"/>
                <a:t>of </a:t>
              </a:r>
              <a:r>
                <a:rPr lang="en-US" sz="1400" b="0" dirty="0" smtClean="0"/>
                <a:t>the essential proxies to the depletion of TOZ over Central Europe in 1961-2010</a:t>
              </a:r>
              <a:r>
                <a:rPr lang="cs-CZ" sz="1400" b="0" dirty="0" smtClean="0"/>
                <a:t>, </a:t>
              </a:r>
              <a:r>
                <a:rPr lang="en-US" sz="1400" b="0" dirty="0" smtClean="0"/>
                <a:t>as estimated by the Neural Networks Model</a:t>
              </a:r>
              <a:r>
                <a:rPr lang="cs-CZ" sz="1400" b="0" dirty="0" smtClean="0"/>
                <a:t>. </a:t>
              </a:r>
              <a:r>
                <a:rPr lang="en-US" sz="1400" b="0" dirty="0" smtClean="0"/>
                <a:t>Decreasing role of the EESC and increasing influence of the UT/LS dynamics over the region have been found</a:t>
              </a:r>
              <a:r>
                <a:rPr lang="cs-CZ" sz="1400" b="0" dirty="0" smtClean="0"/>
                <a:t> </a:t>
              </a:r>
              <a:r>
                <a:rPr lang="cs-CZ" sz="1400" b="0" dirty="0" err="1" smtClean="0"/>
                <a:t>since</a:t>
              </a:r>
              <a:r>
                <a:rPr lang="cs-CZ" sz="1400" b="0" dirty="0" smtClean="0"/>
                <a:t> </a:t>
              </a:r>
              <a:r>
                <a:rPr lang="cs-CZ" sz="1400" b="0" dirty="0" err="1" smtClean="0"/>
                <a:t>mid</a:t>
              </a:r>
              <a:r>
                <a:rPr lang="cs-CZ" sz="1400" b="0" dirty="0" smtClean="0"/>
                <a:t> 90s</a:t>
              </a:r>
              <a:r>
                <a:rPr lang="en-US" sz="1400" b="0" dirty="0" smtClean="0"/>
                <a:t>. The solar cycle </a:t>
              </a:r>
              <a:r>
                <a:rPr lang="cs-CZ" sz="1400" b="0" dirty="0" smtClean="0"/>
                <a:t>influence </a:t>
              </a:r>
              <a:r>
                <a:rPr lang="cs-CZ" sz="1400" b="0" dirty="0" err="1" smtClean="0"/>
                <a:t>is</a:t>
              </a:r>
              <a:r>
                <a:rPr lang="cs-CZ" sz="1400" b="0" dirty="0" smtClean="0"/>
                <a:t> </a:t>
              </a:r>
              <a:r>
                <a:rPr lang="en-US" sz="1400" b="0" dirty="0" smtClean="0"/>
                <a:t>neutral in the long-term scale</a:t>
              </a:r>
              <a:r>
                <a:rPr lang="cs-CZ" sz="1400" b="0" dirty="0" smtClean="0"/>
                <a:t> </a:t>
              </a:r>
              <a:r>
                <a:rPr lang="en-US" sz="1400" b="0" dirty="0" smtClean="0"/>
                <a:t>and volcanic effects are</a:t>
              </a:r>
              <a:r>
                <a:rPr lang="cs-CZ" sz="1400" b="0" dirty="0" smtClean="0"/>
                <a:t> </a:t>
              </a:r>
              <a:r>
                <a:rPr lang="cs-CZ" sz="1400" b="0" dirty="0" err="1" smtClean="0"/>
                <a:t>only</a:t>
              </a:r>
              <a:r>
                <a:rPr lang="cs-CZ" sz="1400" b="0" dirty="0" smtClean="0"/>
                <a:t> </a:t>
              </a:r>
              <a:r>
                <a:rPr lang="cs-CZ" sz="1400" b="0" dirty="0" err="1" smtClean="0"/>
                <a:t>episodic</a:t>
              </a:r>
              <a:r>
                <a:rPr lang="en-US" sz="1400" b="0" dirty="0" smtClean="0"/>
                <a:t>.</a:t>
              </a:r>
            </a:p>
            <a:p>
              <a:pPr algn="l"/>
              <a:endParaRPr lang="en-US" sz="1400" b="0" dirty="0"/>
            </a:p>
          </p:txBody>
        </p:sp>
      </p:grpSp>
      <p:grpSp>
        <p:nvGrpSpPr>
          <p:cNvPr id="3" name="Skupina 10"/>
          <p:cNvGrpSpPr/>
          <p:nvPr/>
        </p:nvGrpSpPr>
        <p:grpSpPr>
          <a:xfrm>
            <a:off x="395535" y="3429000"/>
            <a:ext cx="8496944" cy="3019836"/>
            <a:chOff x="757454" y="3284984"/>
            <a:chExt cx="8423058" cy="3019836"/>
          </a:xfrm>
        </p:grpSpPr>
        <p:pic>
          <p:nvPicPr>
            <p:cNvPr id="3076" name="Picture 4" descr="C:\Users\KarelDell\Documents\PROJECTS\UKONCENE\GrantyCR\GACR_2010-2012_O3\VÝSTUPY\Publikace\Souhrnná zpráva\Souhrnna_zprava_29.10.2012\Obrázky 12112012\Obr_33.png"/>
            <p:cNvPicPr>
              <a:picLocks noChangeAspect="1" noChangeArrowheads="1"/>
            </p:cNvPicPr>
            <p:nvPr/>
          </p:nvPicPr>
          <p:blipFill>
            <a:blip r:embed="rId4" cstate="print"/>
            <a:srcRect/>
            <a:stretch>
              <a:fillRect/>
            </a:stretch>
          </p:blipFill>
          <p:spPr bwMode="auto">
            <a:xfrm>
              <a:off x="4788024" y="3284984"/>
              <a:ext cx="4392488" cy="3019836"/>
            </a:xfrm>
            <a:prstGeom prst="rect">
              <a:avLst/>
            </a:prstGeom>
            <a:noFill/>
            <a:ln>
              <a:solidFill>
                <a:schemeClr val="bg2"/>
              </a:solidFill>
            </a:ln>
          </p:spPr>
        </p:pic>
        <p:sp>
          <p:nvSpPr>
            <p:cNvPr id="12" name="TextovéPole 11"/>
            <p:cNvSpPr txBox="1"/>
            <p:nvPr/>
          </p:nvSpPr>
          <p:spPr>
            <a:xfrm>
              <a:off x="757454" y="5085184"/>
              <a:ext cx="3958562" cy="954107"/>
            </a:xfrm>
            <a:prstGeom prst="rect">
              <a:avLst/>
            </a:prstGeom>
            <a:solidFill>
              <a:schemeClr val="bg1"/>
            </a:solidFill>
          </p:spPr>
          <p:txBody>
            <a:bodyPr wrap="square" rtlCol="0">
              <a:spAutoFit/>
            </a:bodyPr>
            <a:lstStyle/>
            <a:p>
              <a:pPr algn="l"/>
              <a:r>
                <a:rPr lang="en-US" sz="1400" b="0" dirty="0" smtClean="0"/>
                <a:t>Estimation of the future depletion of TOZ by EESC</a:t>
              </a:r>
              <a:r>
                <a:rPr lang="cs-CZ" sz="1400" b="0" dirty="0" smtClean="0"/>
                <a:t> </a:t>
              </a:r>
              <a:r>
                <a:rPr lang="cs-CZ" sz="1400" b="0" dirty="0" err="1" smtClean="0"/>
                <a:t>only</a:t>
              </a:r>
              <a:r>
                <a:rPr lang="cs-CZ" sz="1400" b="0" dirty="0" smtClean="0"/>
                <a:t>,</a:t>
              </a:r>
              <a:r>
                <a:rPr lang="en-US" sz="1400" b="0" dirty="0" smtClean="0"/>
                <a:t> over Central Europe if SOLAR, AOD and UT/LS proxies remain stable</a:t>
              </a:r>
              <a:r>
                <a:rPr lang="cs-CZ" sz="1400" b="0" dirty="0" smtClean="0"/>
                <a:t> (</a:t>
              </a:r>
              <a:r>
                <a:rPr lang="en-US" sz="1400" b="0" dirty="0" smtClean="0"/>
                <a:t>the  Neural Networks Model</a:t>
              </a:r>
              <a:r>
                <a:rPr lang="cs-CZ" sz="1400" b="0" dirty="0" smtClean="0"/>
                <a:t> </a:t>
              </a:r>
              <a:r>
                <a:rPr lang="cs-CZ" sz="1400" b="0" dirty="0" err="1" smtClean="0"/>
                <a:t>experimental</a:t>
              </a:r>
              <a:r>
                <a:rPr lang="cs-CZ" sz="1400" b="0" dirty="0" smtClean="0"/>
                <a:t> run)</a:t>
              </a:r>
              <a:endParaRPr lang="en-US" sz="1400" b="0" dirty="0"/>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610" name="Rectangle 42"/>
          <p:cNvSpPr>
            <a:spLocks noChangeArrowheads="1"/>
          </p:cNvSpPr>
          <p:nvPr/>
        </p:nvSpPr>
        <p:spPr bwMode="auto">
          <a:xfrm>
            <a:off x="1979712" y="323364"/>
            <a:ext cx="5112568" cy="369332"/>
          </a:xfrm>
          <a:prstGeom prst="rect">
            <a:avLst/>
          </a:prstGeom>
          <a:noFill/>
          <a:ln w="9525">
            <a:noFill/>
            <a:miter lim="800000"/>
            <a:headEnd/>
            <a:tailEnd/>
          </a:ln>
          <a:effectLst/>
        </p:spPr>
        <p:txBody>
          <a:bodyPr wrap="square" anchor="ctr">
            <a:spAutoFit/>
          </a:bodyPr>
          <a:lstStyle/>
          <a:p>
            <a:pPr>
              <a:spcBef>
                <a:spcPct val="0"/>
              </a:spcBef>
            </a:pPr>
            <a:r>
              <a:rPr lang="en-US" sz="1800" dirty="0" smtClean="0">
                <a:solidFill>
                  <a:srgbClr val="CC3300"/>
                </a:solidFill>
              </a:rPr>
              <a:t>Recent Research and Development Activities</a:t>
            </a:r>
            <a:endParaRPr lang="en-US" sz="1800" dirty="0">
              <a:solidFill>
                <a:srgbClr val="CC3300"/>
              </a:solidFill>
            </a:endParaRPr>
          </a:p>
        </p:txBody>
      </p:sp>
      <p:sp>
        <p:nvSpPr>
          <p:cNvPr id="1212" name="Rectangle 6"/>
          <p:cNvSpPr>
            <a:spLocks noChangeArrowheads="1"/>
          </p:cNvSpPr>
          <p:nvPr/>
        </p:nvSpPr>
        <p:spPr bwMode="auto">
          <a:xfrm>
            <a:off x="755576" y="569586"/>
            <a:ext cx="7704856" cy="1046440"/>
          </a:xfrm>
          <a:prstGeom prst="rect">
            <a:avLst/>
          </a:prstGeom>
          <a:noFill/>
          <a:ln w="9525">
            <a:noFill/>
            <a:miter lim="800000"/>
            <a:headEnd/>
            <a:tailEnd/>
          </a:ln>
          <a:effectLst/>
        </p:spPr>
        <p:txBody>
          <a:bodyPr wrap="square" anchor="ctr">
            <a:spAutoFit/>
          </a:bodyPr>
          <a:lstStyle/>
          <a:p>
            <a:pPr>
              <a:spcBef>
                <a:spcPct val="0"/>
              </a:spcBef>
            </a:pPr>
            <a:endParaRPr lang="cs-CZ" sz="800" b="0" dirty="0" smtClean="0"/>
          </a:p>
          <a:p>
            <a:pPr>
              <a:spcBef>
                <a:spcPct val="0"/>
              </a:spcBef>
            </a:pPr>
            <a:r>
              <a:rPr lang="cs-CZ" u="sng" dirty="0" smtClean="0">
                <a:solidFill>
                  <a:srgbClr val="000099"/>
                </a:solidFill>
              </a:rPr>
              <a:t>„</a:t>
            </a:r>
            <a:r>
              <a:rPr lang="en-US" i="1" u="sng" dirty="0" smtClean="0">
                <a:solidFill>
                  <a:srgbClr val="000099"/>
                </a:solidFill>
              </a:rPr>
              <a:t>Upgrade of technological equipments for Monitoring of the ozone layer and solar UV in the Czech Republic</a:t>
            </a:r>
            <a:r>
              <a:rPr lang="en-US" u="sng" dirty="0" smtClean="0">
                <a:solidFill>
                  <a:srgbClr val="000099"/>
                </a:solidFill>
              </a:rPr>
              <a:t>“</a:t>
            </a:r>
            <a:endParaRPr lang="cs-CZ" u="sng" dirty="0" smtClean="0">
              <a:solidFill>
                <a:srgbClr val="000099"/>
              </a:solidFill>
            </a:endParaRPr>
          </a:p>
          <a:p>
            <a:pPr>
              <a:spcBef>
                <a:spcPct val="0"/>
              </a:spcBef>
            </a:pPr>
            <a:endParaRPr lang="en-US" sz="800" u="sng" dirty="0" smtClean="0"/>
          </a:p>
          <a:p>
            <a:pPr>
              <a:spcBef>
                <a:spcPct val="0"/>
              </a:spcBef>
            </a:pPr>
            <a:r>
              <a:rPr lang="en-US" sz="1400" b="0" dirty="0" smtClean="0"/>
              <a:t>Supported by the </a:t>
            </a:r>
            <a:r>
              <a:rPr lang="cs-CZ" sz="1400" b="0" dirty="0" smtClean="0"/>
              <a:t>Ministry </a:t>
            </a:r>
            <a:r>
              <a:rPr lang="cs-CZ" sz="1400" b="0" dirty="0" err="1" smtClean="0"/>
              <a:t>for</a:t>
            </a:r>
            <a:r>
              <a:rPr lang="cs-CZ" sz="1400" b="0" dirty="0" smtClean="0"/>
              <a:t> </a:t>
            </a:r>
            <a:r>
              <a:rPr lang="cs-CZ" sz="1400" b="0" dirty="0" err="1" smtClean="0"/>
              <a:t>Environment</a:t>
            </a:r>
            <a:r>
              <a:rPr lang="cs-CZ" sz="1400" b="0" dirty="0" smtClean="0"/>
              <a:t> of CR</a:t>
            </a:r>
            <a:r>
              <a:rPr lang="en-US" sz="1400" b="0" dirty="0" smtClean="0"/>
              <a:t> – Project No. </a:t>
            </a:r>
            <a:r>
              <a:rPr lang="cs-CZ" sz="1400" b="0" dirty="0" smtClean="0"/>
              <a:t>03431021, </a:t>
            </a:r>
            <a:r>
              <a:rPr lang="en-US" sz="1400" b="0" u="sng" dirty="0" smtClean="0"/>
              <a:t>201</a:t>
            </a:r>
            <a:r>
              <a:rPr lang="cs-CZ" sz="1400" b="0" u="sng" dirty="0" smtClean="0"/>
              <a:t>2</a:t>
            </a:r>
            <a:r>
              <a:rPr lang="en-US" sz="1400" b="0" u="sng" dirty="0" smtClean="0"/>
              <a:t>-201</a:t>
            </a:r>
            <a:r>
              <a:rPr lang="cs-CZ" sz="1400" b="0" u="sng" dirty="0" smtClean="0"/>
              <a:t>3 </a:t>
            </a:r>
            <a:endParaRPr lang="en-US" sz="1400" i="1" u="sng" dirty="0" smtClean="0">
              <a:solidFill>
                <a:srgbClr val="FF0000"/>
              </a:solidFill>
            </a:endParaRPr>
          </a:p>
        </p:txBody>
      </p:sp>
      <p:sp>
        <p:nvSpPr>
          <p:cNvPr id="1217" name="Rectangle 27"/>
          <p:cNvSpPr>
            <a:spLocks noChangeArrowheads="1"/>
          </p:cNvSpPr>
          <p:nvPr/>
        </p:nvSpPr>
        <p:spPr bwMode="auto">
          <a:xfrm>
            <a:off x="611560" y="1726937"/>
            <a:ext cx="7848872" cy="2062103"/>
          </a:xfrm>
          <a:prstGeom prst="rect">
            <a:avLst/>
          </a:prstGeom>
          <a:noFill/>
          <a:ln w="9525" algn="ctr">
            <a:noFill/>
            <a:miter lim="800000"/>
            <a:headEnd/>
            <a:tailEnd/>
          </a:ln>
          <a:effectLst/>
        </p:spPr>
        <p:txBody>
          <a:bodyPr wrap="square">
            <a:spAutoFit/>
          </a:bodyPr>
          <a:lstStyle/>
          <a:p>
            <a:pPr marL="342900" indent="-342900" algn="l"/>
            <a:r>
              <a:rPr lang="en-US" u="sng" dirty="0" smtClean="0">
                <a:solidFill>
                  <a:schemeClr val="accent2"/>
                </a:solidFill>
              </a:rPr>
              <a:t>Outputs</a:t>
            </a:r>
            <a:r>
              <a:rPr lang="en-US" dirty="0" smtClean="0">
                <a:solidFill>
                  <a:schemeClr val="accent2"/>
                </a:solidFill>
              </a:rPr>
              <a:t>:</a:t>
            </a:r>
          </a:p>
          <a:p>
            <a:pPr marL="342900" indent="-342900" algn="l">
              <a:buFont typeface="Wingdings" pitchFamily="2" charset="2"/>
              <a:buChar char="Ø"/>
            </a:pPr>
            <a:r>
              <a:rPr lang="en-US" dirty="0" smtClean="0"/>
              <a:t>The </a:t>
            </a:r>
            <a:r>
              <a:rPr lang="en-US" u="sng" dirty="0" smtClean="0"/>
              <a:t>UV calibration unit </a:t>
            </a:r>
            <a:r>
              <a:rPr lang="en-US" dirty="0" smtClean="0"/>
              <a:t>as a national etalon for calibrations of the UV monitoring instruments available at SOO</a:t>
            </a:r>
            <a:r>
              <a:rPr lang="cs-CZ" dirty="0" smtClean="0"/>
              <a:t>-HK</a:t>
            </a:r>
            <a:endParaRPr lang="en-US" i="1" u="sng" dirty="0" smtClean="0">
              <a:solidFill>
                <a:srgbClr val="0000FF"/>
              </a:solidFill>
            </a:endParaRPr>
          </a:p>
          <a:p>
            <a:pPr marL="342900" indent="-342900" algn="l">
              <a:buFont typeface="Wingdings" pitchFamily="2" charset="2"/>
              <a:buChar char="Ø"/>
            </a:pPr>
            <a:r>
              <a:rPr lang="en-US" dirty="0" smtClean="0"/>
              <a:t>The </a:t>
            </a:r>
            <a:r>
              <a:rPr lang="en-US" u="sng" dirty="0" smtClean="0"/>
              <a:t>solar photometer SPUV-10 </a:t>
            </a:r>
            <a:r>
              <a:rPr lang="en-US" dirty="0" smtClean="0"/>
              <a:t>installed and operated at SOO-HK</a:t>
            </a:r>
          </a:p>
          <a:p>
            <a:pPr marL="342900" indent="-342900" algn="l">
              <a:buFont typeface="Wingdings" pitchFamily="2" charset="2"/>
              <a:buChar char="Ø"/>
            </a:pPr>
            <a:r>
              <a:rPr lang="en-US" dirty="0" smtClean="0"/>
              <a:t>A new </a:t>
            </a:r>
            <a:r>
              <a:rPr lang="en-US" u="sng" dirty="0" smtClean="0"/>
              <a:t>ozone tester </a:t>
            </a:r>
            <a:r>
              <a:rPr lang="en-US" dirty="0" smtClean="0"/>
              <a:t>bought for UAD</a:t>
            </a:r>
            <a:r>
              <a:rPr lang="cs-CZ" dirty="0" smtClean="0"/>
              <a:t>-PR</a:t>
            </a:r>
            <a:endParaRPr lang="en-US" dirty="0" smtClean="0"/>
          </a:p>
          <a:p>
            <a:pPr marL="342900" indent="-342900" algn="l">
              <a:buFont typeface="Wingdings" pitchFamily="2" charset="2"/>
              <a:buChar char="Ø"/>
            </a:pPr>
            <a:r>
              <a:rPr lang="en-US" u="sng" dirty="0" smtClean="0"/>
              <a:t>67 ozone </a:t>
            </a:r>
            <a:r>
              <a:rPr lang="en-US" u="sng" dirty="0" err="1" smtClean="0"/>
              <a:t>sondes</a:t>
            </a:r>
            <a:r>
              <a:rPr lang="en-US" u="sng" dirty="0" smtClean="0"/>
              <a:t> </a:t>
            </a:r>
            <a:r>
              <a:rPr lang="en-US" dirty="0" smtClean="0"/>
              <a:t>launched at UAD</a:t>
            </a:r>
            <a:r>
              <a:rPr lang="cs-CZ" dirty="0" smtClean="0"/>
              <a:t>-PR</a:t>
            </a:r>
            <a:endParaRPr lang="en-US" dirty="0" smtClean="0"/>
          </a:p>
        </p:txBody>
      </p:sp>
      <p:sp>
        <p:nvSpPr>
          <p:cNvPr id="9" name="Text Box 26"/>
          <p:cNvSpPr txBox="1">
            <a:spLocks noChangeArrowheads="1"/>
          </p:cNvSpPr>
          <p:nvPr/>
        </p:nvSpPr>
        <p:spPr bwMode="auto">
          <a:xfrm>
            <a:off x="250825" y="6467475"/>
            <a:ext cx="8496300" cy="246221"/>
          </a:xfrm>
          <a:prstGeom prst="rect">
            <a:avLst/>
          </a:prstGeom>
          <a:noFill/>
          <a:ln w="9525" algn="ctr">
            <a:noFill/>
            <a:miter lim="800000"/>
            <a:headEnd/>
            <a:tailEnd/>
          </a:ln>
          <a:effectLst/>
        </p:spPr>
        <p:txBody>
          <a:bodyPr>
            <a:spAutoFit/>
          </a:bodyPr>
          <a:lstStyle/>
          <a:p>
            <a:pPr algn="l"/>
            <a:r>
              <a:rPr lang="cs-CZ" sz="1000" dirty="0" smtClean="0">
                <a:solidFill>
                  <a:srgbClr val="000066"/>
                </a:solidFill>
              </a:rPr>
              <a:t>9-ORMM, </a:t>
            </a:r>
            <a:r>
              <a:rPr lang="cs-CZ" sz="1000" dirty="0" err="1">
                <a:solidFill>
                  <a:srgbClr val="000066"/>
                </a:solidFill>
              </a:rPr>
              <a:t>Geneva</a:t>
            </a:r>
            <a:r>
              <a:rPr lang="cs-CZ" sz="1000" dirty="0">
                <a:solidFill>
                  <a:srgbClr val="000066"/>
                </a:solidFill>
              </a:rPr>
              <a:t>, </a:t>
            </a:r>
            <a:r>
              <a:rPr lang="cs-CZ" sz="1000" dirty="0" smtClean="0">
                <a:solidFill>
                  <a:srgbClr val="000066"/>
                </a:solidFill>
              </a:rPr>
              <a:t>2014</a:t>
            </a:r>
            <a:r>
              <a:rPr lang="cs-CZ" sz="1000" dirty="0">
                <a:solidFill>
                  <a:srgbClr val="000066"/>
                </a:solidFill>
              </a:rPr>
              <a:t>	</a:t>
            </a:r>
            <a:r>
              <a:rPr lang="en-US" sz="1000" dirty="0">
                <a:solidFill>
                  <a:srgbClr val="000066"/>
                </a:solidFill>
              </a:rPr>
              <a:t>                                                                                               </a:t>
            </a:r>
            <a:r>
              <a:rPr lang="cs-CZ" sz="1000" dirty="0">
                <a:solidFill>
                  <a:srgbClr val="000066"/>
                </a:solidFill>
              </a:rPr>
              <a:t>	                                                </a:t>
            </a:r>
            <a:r>
              <a:rPr lang="cs-CZ" sz="1000" dirty="0" smtClean="0">
                <a:solidFill>
                  <a:srgbClr val="000066"/>
                </a:solidFill>
              </a:rPr>
              <a:t>L. Metelka</a:t>
            </a:r>
            <a:r>
              <a:rPr lang="en-US" sz="1000" dirty="0" smtClean="0">
                <a:solidFill>
                  <a:srgbClr val="000066"/>
                </a:solidFill>
              </a:rPr>
              <a:t>, </a:t>
            </a:r>
            <a:r>
              <a:rPr lang="cs-CZ" sz="1000" dirty="0">
                <a:solidFill>
                  <a:srgbClr val="000066"/>
                </a:solidFill>
              </a:rPr>
              <a:t>CHMI</a:t>
            </a:r>
            <a:endParaRPr lang="en-US" sz="1000" dirty="0">
              <a:solidFill>
                <a:srgbClr val="000066"/>
              </a:solidFill>
            </a:endParaRPr>
          </a:p>
        </p:txBody>
      </p:sp>
      <p:pic>
        <p:nvPicPr>
          <p:cNvPr id="3074" name="Picture 2"/>
          <p:cNvPicPr>
            <a:picLocks noChangeAspect="1" noChangeArrowheads="1"/>
          </p:cNvPicPr>
          <p:nvPr/>
        </p:nvPicPr>
        <p:blipFill>
          <a:blip r:embed="rId3" cstate="print"/>
          <a:srcRect l="14274" t="7443" r="14895" b="12405"/>
          <a:stretch>
            <a:fillRect/>
          </a:stretch>
        </p:blipFill>
        <p:spPr bwMode="auto">
          <a:xfrm>
            <a:off x="971600" y="3901040"/>
            <a:ext cx="2808312" cy="2552296"/>
          </a:xfrm>
          <a:prstGeom prst="rect">
            <a:avLst/>
          </a:prstGeom>
          <a:noFill/>
          <a:ln w="9525">
            <a:noFill/>
            <a:miter lim="800000"/>
            <a:headEnd/>
            <a:tailEnd/>
          </a:ln>
        </p:spPr>
      </p:pic>
      <p:pic>
        <p:nvPicPr>
          <p:cNvPr id="3075" name="Picture 3"/>
          <p:cNvPicPr>
            <a:picLocks noChangeAspect="1" noChangeArrowheads="1"/>
          </p:cNvPicPr>
          <p:nvPr/>
        </p:nvPicPr>
        <p:blipFill>
          <a:blip r:embed="rId4" cstate="print"/>
          <a:srcRect l="18618" r="9930" b="4021"/>
          <a:stretch>
            <a:fillRect/>
          </a:stretch>
        </p:blipFill>
        <p:spPr bwMode="auto">
          <a:xfrm>
            <a:off x="5076056" y="3890308"/>
            <a:ext cx="2898021" cy="26350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610" name="Rectangle 42"/>
          <p:cNvSpPr>
            <a:spLocks noChangeArrowheads="1"/>
          </p:cNvSpPr>
          <p:nvPr/>
        </p:nvSpPr>
        <p:spPr bwMode="auto">
          <a:xfrm>
            <a:off x="1979712" y="323364"/>
            <a:ext cx="5112568" cy="369332"/>
          </a:xfrm>
          <a:prstGeom prst="rect">
            <a:avLst/>
          </a:prstGeom>
          <a:noFill/>
          <a:ln w="9525">
            <a:noFill/>
            <a:miter lim="800000"/>
            <a:headEnd/>
            <a:tailEnd/>
          </a:ln>
          <a:effectLst/>
        </p:spPr>
        <p:txBody>
          <a:bodyPr wrap="square" anchor="ctr">
            <a:spAutoFit/>
          </a:bodyPr>
          <a:lstStyle/>
          <a:p>
            <a:pPr>
              <a:spcBef>
                <a:spcPct val="0"/>
              </a:spcBef>
            </a:pPr>
            <a:r>
              <a:rPr lang="en-US" sz="1800" dirty="0" smtClean="0">
                <a:solidFill>
                  <a:srgbClr val="CC3300"/>
                </a:solidFill>
              </a:rPr>
              <a:t>Recent Research and Development Activities</a:t>
            </a:r>
            <a:endParaRPr lang="en-US" sz="1800" dirty="0">
              <a:solidFill>
                <a:srgbClr val="CC3300"/>
              </a:solidFill>
            </a:endParaRPr>
          </a:p>
        </p:txBody>
      </p:sp>
      <p:sp>
        <p:nvSpPr>
          <p:cNvPr id="1212" name="Rectangle 6"/>
          <p:cNvSpPr>
            <a:spLocks noChangeArrowheads="1"/>
          </p:cNvSpPr>
          <p:nvPr/>
        </p:nvSpPr>
        <p:spPr bwMode="auto">
          <a:xfrm>
            <a:off x="683568" y="860519"/>
            <a:ext cx="7704856" cy="1200329"/>
          </a:xfrm>
          <a:prstGeom prst="rect">
            <a:avLst/>
          </a:prstGeom>
          <a:noFill/>
          <a:ln w="9525">
            <a:noFill/>
            <a:miter lim="800000"/>
            <a:headEnd/>
            <a:tailEnd/>
          </a:ln>
          <a:effectLst/>
        </p:spPr>
        <p:txBody>
          <a:bodyPr wrap="square" anchor="ctr">
            <a:spAutoFit/>
          </a:bodyPr>
          <a:lstStyle/>
          <a:p>
            <a:pPr algn="l">
              <a:spcBef>
                <a:spcPct val="0"/>
              </a:spcBef>
            </a:pPr>
            <a:r>
              <a:rPr lang="en-US" u="sng" dirty="0" smtClean="0">
                <a:solidFill>
                  <a:srgbClr val="000099"/>
                </a:solidFill>
              </a:rPr>
              <a:t>„MATCH“: </a:t>
            </a:r>
          </a:p>
          <a:p>
            <a:pPr algn="l">
              <a:spcBef>
                <a:spcPct val="0"/>
              </a:spcBef>
            </a:pPr>
            <a:r>
              <a:rPr lang="en-US" dirty="0" smtClean="0"/>
              <a:t>International ozone </a:t>
            </a:r>
            <a:r>
              <a:rPr lang="en-US" dirty="0" err="1" smtClean="0"/>
              <a:t>sonde</a:t>
            </a:r>
            <a:r>
              <a:rPr lang="en-US" dirty="0" smtClean="0"/>
              <a:t> campaigns for the quantification of polar chemical ozone loss</a:t>
            </a:r>
            <a:r>
              <a:rPr lang="cs-CZ" dirty="0" smtClean="0"/>
              <a:t>, </a:t>
            </a:r>
            <a:r>
              <a:rPr lang="en-US" u="sng" dirty="0" smtClean="0"/>
              <a:t>every year  since 1998</a:t>
            </a:r>
            <a:r>
              <a:rPr lang="en-US" dirty="0" smtClean="0"/>
              <a:t>. Participation in yearly campaigns by alert ozone </a:t>
            </a:r>
            <a:r>
              <a:rPr lang="en-US" dirty="0" err="1" smtClean="0"/>
              <a:t>sonde</a:t>
            </a:r>
            <a:r>
              <a:rPr lang="en-US" dirty="0" smtClean="0"/>
              <a:t> flights. Supported by CHMI, realized by UAD</a:t>
            </a:r>
            <a:r>
              <a:rPr lang="cs-CZ" dirty="0" smtClean="0"/>
              <a:t>-PR.</a:t>
            </a:r>
            <a:endParaRPr lang="en-US" dirty="0" smtClean="0"/>
          </a:p>
          <a:p>
            <a:pPr>
              <a:spcBef>
                <a:spcPct val="0"/>
              </a:spcBef>
            </a:pPr>
            <a:endParaRPr lang="en-US" sz="800" u="sng" dirty="0" smtClean="0"/>
          </a:p>
        </p:txBody>
      </p:sp>
      <p:sp>
        <p:nvSpPr>
          <p:cNvPr id="9" name="Text Box 26"/>
          <p:cNvSpPr txBox="1">
            <a:spLocks noChangeArrowheads="1"/>
          </p:cNvSpPr>
          <p:nvPr/>
        </p:nvSpPr>
        <p:spPr bwMode="auto">
          <a:xfrm>
            <a:off x="250825" y="6467475"/>
            <a:ext cx="8496300" cy="246221"/>
          </a:xfrm>
          <a:prstGeom prst="rect">
            <a:avLst/>
          </a:prstGeom>
          <a:noFill/>
          <a:ln w="9525" algn="ctr">
            <a:noFill/>
            <a:miter lim="800000"/>
            <a:headEnd/>
            <a:tailEnd/>
          </a:ln>
          <a:effectLst/>
        </p:spPr>
        <p:txBody>
          <a:bodyPr>
            <a:spAutoFit/>
          </a:bodyPr>
          <a:lstStyle/>
          <a:p>
            <a:pPr algn="l"/>
            <a:r>
              <a:rPr lang="cs-CZ" sz="1000" dirty="0" smtClean="0">
                <a:solidFill>
                  <a:srgbClr val="000066"/>
                </a:solidFill>
              </a:rPr>
              <a:t>9-ORMM, </a:t>
            </a:r>
            <a:r>
              <a:rPr lang="cs-CZ" sz="1000" dirty="0" err="1">
                <a:solidFill>
                  <a:srgbClr val="000066"/>
                </a:solidFill>
              </a:rPr>
              <a:t>Geneva</a:t>
            </a:r>
            <a:r>
              <a:rPr lang="cs-CZ" sz="1000" dirty="0">
                <a:solidFill>
                  <a:srgbClr val="000066"/>
                </a:solidFill>
              </a:rPr>
              <a:t>, </a:t>
            </a:r>
            <a:r>
              <a:rPr lang="cs-CZ" sz="1000" dirty="0" smtClean="0">
                <a:solidFill>
                  <a:srgbClr val="000066"/>
                </a:solidFill>
              </a:rPr>
              <a:t>2014</a:t>
            </a:r>
            <a:r>
              <a:rPr lang="cs-CZ" sz="1000" dirty="0">
                <a:solidFill>
                  <a:srgbClr val="000066"/>
                </a:solidFill>
              </a:rPr>
              <a:t>	</a:t>
            </a:r>
            <a:r>
              <a:rPr lang="en-US" sz="1000" dirty="0">
                <a:solidFill>
                  <a:srgbClr val="000066"/>
                </a:solidFill>
              </a:rPr>
              <a:t>                                                                                               </a:t>
            </a:r>
            <a:r>
              <a:rPr lang="cs-CZ" sz="1000" dirty="0">
                <a:solidFill>
                  <a:srgbClr val="000066"/>
                </a:solidFill>
              </a:rPr>
              <a:t>	                                                </a:t>
            </a:r>
            <a:r>
              <a:rPr lang="cs-CZ" sz="1000" dirty="0" smtClean="0">
                <a:solidFill>
                  <a:srgbClr val="000066"/>
                </a:solidFill>
              </a:rPr>
              <a:t>L. Metelka</a:t>
            </a:r>
            <a:r>
              <a:rPr lang="en-US" sz="1000" dirty="0" smtClean="0">
                <a:solidFill>
                  <a:srgbClr val="000066"/>
                </a:solidFill>
              </a:rPr>
              <a:t>, </a:t>
            </a:r>
            <a:r>
              <a:rPr lang="cs-CZ" sz="1000" dirty="0">
                <a:solidFill>
                  <a:srgbClr val="000066"/>
                </a:solidFill>
              </a:rPr>
              <a:t>CHMI</a:t>
            </a:r>
            <a:endParaRPr lang="en-US" sz="1000" dirty="0">
              <a:solidFill>
                <a:srgbClr val="000066"/>
              </a:solidFill>
            </a:endParaRPr>
          </a:p>
        </p:txBody>
      </p:sp>
      <p:sp>
        <p:nvSpPr>
          <p:cNvPr id="8" name="Rectangle 6"/>
          <p:cNvSpPr>
            <a:spLocks noChangeArrowheads="1"/>
          </p:cNvSpPr>
          <p:nvPr/>
        </p:nvSpPr>
        <p:spPr bwMode="auto">
          <a:xfrm>
            <a:off x="683568" y="2177569"/>
            <a:ext cx="7992888" cy="1323439"/>
          </a:xfrm>
          <a:prstGeom prst="rect">
            <a:avLst/>
          </a:prstGeom>
          <a:noFill/>
          <a:ln w="9525">
            <a:noFill/>
            <a:miter lim="800000"/>
            <a:headEnd/>
            <a:tailEnd/>
          </a:ln>
          <a:effectLst/>
        </p:spPr>
        <p:txBody>
          <a:bodyPr wrap="square" anchor="ctr">
            <a:spAutoFit/>
          </a:bodyPr>
          <a:lstStyle/>
          <a:p>
            <a:pPr algn="l">
              <a:spcBef>
                <a:spcPct val="0"/>
              </a:spcBef>
            </a:pPr>
            <a:r>
              <a:rPr lang="en-US" u="sng" dirty="0" smtClean="0">
                <a:solidFill>
                  <a:srgbClr val="000099"/>
                </a:solidFill>
              </a:rPr>
              <a:t>„A E</a:t>
            </a:r>
            <a:r>
              <a:rPr lang="cs-CZ" u="sng" dirty="0" smtClean="0">
                <a:solidFill>
                  <a:srgbClr val="000099"/>
                </a:solidFill>
              </a:rPr>
              <a:t>U</a:t>
            </a:r>
            <a:r>
              <a:rPr lang="en-US" u="sng" dirty="0" err="1" smtClean="0">
                <a:solidFill>
                  <a:srgbClr val="000099"/>
                </a:solidFill>
              </a:rPr>
              <a:t>ropean</a:t>
            </a:r>
            <a:r>
              <a:rPr lang="en-US" u="sng" dirty="0" smtClean="0">
                <a:solidFill>
                  <a:srgbClr val="000099"/>
                </a:solidFill>
              </a:rPr>
              <a:t>  </a:t>
            </a:r>
            <a:r>
              <a:rPr lang="en-US" u="sng" dirty="0" err="1" smtClean="0">
                <a:solidFill>
                  <a:srgbClr val="000099"/>
                </a:solidFill>
              </a:rPr>
              <a:t>BREWer</a:t>
            </a:r>
            <a:r>
              <a:rPr lang="en-US" u="sng" dirty="0" smtClean="0">
                <a:solidFill>
                  <a:srgbClr val="000099"/>
                </a:solidFill>
              </a:rPr>
              <a:t> </a:t>
            </a:r>
            <a:r>
              <a:rPr lang="en-US" u="sng" dirty="0" err="1" smtClean="0">
                <a:solidFill>
                  <a:srgbClr val="000099"/>
                </a:solidFill>
              </a:rPr>
              <a:t>NETwork</a:t>
            </a:r>
            <a:r>
              <a:rPr lang="en-US" u="sng" dirty="0" smtClean="0">
                <a:solidFill>
                  <a:srgbClr val="000099"/>
                </a:solidFill>
              </a:rPr>
              <a:t> – EUBREWNET“: </a:t>
            </a:r>
          </a:p>
          <a:p>
            <a:pPr algn="l">
              <a:spcBef>
                <a:spcPct val="0"/>
              </a:spcBef>
            </a:pPr>
            <a:r>
              <a:rPr lang="en-US" dirty="0" smtClean="0"/>
              <a:t>Creation of a joint infrastructure for operation of the Brewer spectrophotometers in Europe. CHMI SOO Hradec Králové is mostly involved in creation and implementation of the operational software and calibration procedures of the instruments. Supported by the COST- ES1207 Action, </a:t>
            </a:r>
            <a:r>
              <a:rPr lang="en-US" u="sng" dirty="0" smtClean="0"/>
              <a:t>2013-2017</a:t>
            </a:r>
            <a:r>
              <a:rPr lang="en-US" dirty="0" smtClean="0"/>
              <a:t>.</a:t>
            </a:r>
          </a:p>
        </p:txBody>
      </p:sp>
      <p:sp>
        <p:nvSpPr>
          <p:cNvPr id="10" name="Obdélník 9"/>
          <p:cNvSpPr/>
          <p:nvPr/>
        </p:nvSpPr>
        <p:spPr>
          <a:xfrm>
            <a:off x="755576" y="3824461"/>
            <a:ext cx="7776864" cy="1692771"/>
          </a:xfrm>
          <a:prstGeom prst="rect">
            <a:avLst/>
          </a:prstGeom>
        </p:spPr>
        <p:txBody>
          <a:bodyPr wrap="square">
            <a:spAutoFit/>
          </a:bodyPr>
          <a:lstStyle/>
          <a:p>
            <a:pPr algn="l">
              <a:spcBef>
                <a:spcPct val="0"/>
              </a:spcBef>
            </a:pPr>
            <a:r>
              <a:rPr lang="en-US" u="sng" dirty="0" smtClean="0">
                <a:solidFill>
                  <a:srgbClr val="000099"/>
                </a:solidFill>
              </a:rPr>
              <a:t>„The Contribution of the Czech Republic to the Detection of the State of the Ozone Layer and Solar UV-radiation in Antarctica“</a:t>
            </a:r>
          </a:p>
          <a:p>
            <a:pPr algn="l">
              <a:spcBef>
                <a:spcPct val="0"/>
              </a:spcBef>
            </a:pPr>
            <a:endParaRPr lang="en-US" sz="800" b="0" dirty="0" smtClean="0"/>
          </a:p>
          <a:p>
            <a:pPr algn="l">
              <a:spcBef>
                <a:spcPct val="0"/>
              </a:spcBef>
            </a:pPr>
            <a:r>
              <a:rPr lang="en-US" dirty="0" smtClean="0"/>
              <a:t>Supported by the Ministry for the Environment of CR, in cooperation of the CHMI and the Argentine Antarctic Institute.</a:t>
            </a:r>
          </a:p>
          <a:p>
            <a:pPr algn="l">
              <a:spcBef>
                <a:spcPct val="0"/>
              </a:spcBef>
            </a:pPr>
            <a:r>
              <a:rPr lang="en-US" b="0" u="sng" dirty="0" smtClean="0"/>
              <a:t>A separate presentation </a:t>
            </a:r>
            <a:r>
              <a:rPr lang="en-US" b="0" u="sng" dirty="0" smtClean="0"/>
              <a:t>by </a:t>
            </a:r>
            <a:r>
              <a:rPr lang="en-US" b="0" u="sng" dirty="0" smtClean="0"/>
              <a:t>Michal Janouch.</a:t>
            </a:r>
          </a:p>
          <a:p>
            <a:pPr algn="l">
              <a:spcBef>
                <a:spcPct val="0"/>
              </a:spcBef>
            </a:pPr>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26"/>
          <p:cNvSpPr txBox="1">
            <a:spLocks noChangeArrowheads="1"/>
          </p:cNvSpPr>
          <p:nvPr/>
        </p:nvSpPr>
        <p:spPr bwMode="auto">
          <a:xfrm>
            <a:off x="250825" y="6467475"/>
            <a:ext cx="8496300" cy="246221"/>
          </a:xfrm>
          <a:prstGeom prst="rect">
            <a:avLst/>
          </a:prstGeom>
          <a:noFill/>
          <a:ln w="9525" algn="ctr">
            <a:noFill/>
            <a:miter lim="800000"/>
            <a:headEnd/>
            <a:tailEnd/>
          </a:ln>
          <a:effectLst/>
        </p:spPr>
        <p:txBody>
          <a:bodyPr>
            <a:spAutoFit/>
          </a:bodyPr>
          <a:lstStyle/>
          <a:p>
            <a:pPr algn="l"/>
            <a:r>
              <a:rPr lang="cs-CZ" sz="1000" dirty="0" smtClean="0">
                <a:solidFill>
                  <a:srgbClr val="000066"/>
                </a:solidFill>
              </a:rPr>
              <a:t>9-ORMM, </a:t>
            </a:r>
            <a:r>
              <a:rPr lang="cs-CZ" sz="1000" dirty="0" err="1">
                <a:solidFill>
                  <a:srgbClr val="000066"/>
                </a:solidFill>
              </a:rPr>
              <a:t>Geneva</a:t>
            </a:r>
            <a:r>
              <a:rPr lang="cs-CZ" sz="1000" dirty="0">
                <a:solidFill>
                  <a:srgbClr val="000066"/>
                </a:solidFill>
              </a:rPr>
              <a:t>, </a:t>
            </a:r>
            <a:r>
              <a:rPr lang="cs-CZ" sz="1000" dirty="0" smtClean="0">
                <a:solidFill>
                  <a:srgbClr val="000066"/>
                </a:solidFill>
              </a:rPr>
              <a:t>2011</a:t>
            </a:r>
            <a:r>
              <a:rPr lang="cs-CZ" sz="1000" dirty="0">
                <a:solidFill>
                  <a:srgbClr val="000066"/>
                </a:solidFill>
              </a:rPr>
              <a:t>	</a:t>
            </a:r>
            <a:r>
              <a:rPr lang="en-US" sz="1000" dirty="0">
                <a:solidFill>
                  <a:srgbClr val="000066"/>
                </a:solidFill>
              </a:rPr>
              <a:t>                                                                                               </a:t>
            </a:r>
            <a:r>
              <a:rPr lang="cs-CZ" sz="1000" dirty="0">
                <a:solidFill>
                  <a:srgbClr val="000066"/>
                </a:solidFill>
              </a:rPr>
              <a:t>	                                                </a:t>
            </a:r>
            <a:r>
              <a:rPr lang="cs-CZ" sz="1000" dirty="0" smtClean="0">
                <a:solidFill>
                  <a:srgbClr val="000066"/>
                </a:solidFill>
              </a:rPr>
              <a:t>L. Metelka</a:t>
            </a:r>
            <a:r>
              <a:rPr lang="en-US" sz="1000" dirty="0" smtClean="0">
                <a:solidFill>
                  <a:srgbClr val="000066"/>
                </a:solidFill>
              </a:rPr>
              <a:t>, </a:t>
            </a:r>
            <a:r>
              <a:rPr lang="cs-CZ" sz="1000" dirty="0">
                <a:solidFill>
                  <a:srgbClr val="000066"/>
                </a:solidFill>
              </a:rPr>
              <a:t>CHMI</a:t>
            </a:r>
            <a:endParaRPr lang="en-US" sz="1000" dirty="0">
              <a:solidFill>
                <a:srgbClr val="000066"/>
              </a:solidFill>
            </a:endParaRPr>
          </a:p>
        </p:txBody>
      </p:sp>
      <p:sp>
        <p:nvSpPr>
          <p:cNvPr id="21" name="Rectangle 27"/>
          <p:cNvSpPr>
            <a:spLocks noChangeArrowheads="1"/>
          </p:cNvSpPr>
          <p:nvPr/>
        </p:nvSpPr>
        <p:spPr bwMode="auto">
          <a:xfrm>
            <a:off x="683568" y="764704"/>
            <a:ext cx="7848872" cy="2616101"/>
          </a:xfrm>
          <a:prstGeom prst="rect">
            <a:avLst/>
          </a:prstGeom>
          <a:noFill/>
          <a:ln w="9525" algn="ctr">
            <a:noFill/>
            <a:miter lim="800000"/>
            <a:headEnd/>
            <a:tailEnd/>
          </a:ln>
          <a:effectLst/>
        </p:spPr>
        <p:txBody>
          <a:bodyPr wrap="square">
            <a:spAutoFit/>
          </a:bodyPr>
          <a:lstStyle/>
          <a:p>
            <a:pPr marL="342900" indent="-342900" algn="l">
              <a:buFont typeface="Wingdings" pitchFamily="2" charset="2"/>
              <a:buChar char="Ø"/>
            </a:pPr>
            <a:r>
              <a:rPr lang="en-US" dirty="0" smtClean="0">
                <a:solidFill>
                  <a:srgbClr val="000099"/>
                </a:solidFill>
              </a:rPr>
              <a:t>Contribution to </a:t>
            </a:r>
            <a:r>
              <a:rPr lang="cs-CZ" dirty="0" err="1" smtClean="0">
                <a:solidFill>
                  <a:srgbClr val="000099"/>
                </a:solidFill>
              </a:rPr>
              <a:t>the</a:t>
            </a:r>
            <a:r>
              <a:rPr lang="cs-CZ" dirty="0" smtClean="0">
                <a:solidFill>
                  <a:srgbClr val="000099"/>
                </a:solidFill>
              </a:rPr>
              <a:t> </a:t>
            </a:r>
            <a:r>
              <a:rPr lang="en-US" dirty="0" smtClean="0">
                <a:solidFill>
                  <a:srgbClr val="000099"/>
                </a:solidFill>
              </a:rPr>
              <a:t>activities of the Regional Dobson Calibration Center – Europe / </a:t>
            </a:r>
            <a:r>
              <a:rPr lang="en-US" dirty="0" err="1" smtClean="0">
                <a:solidFill>
                  <a:srgbClr val="000099"/>
                </a:solidFill>
              </a:rPr>
              <a:t>MOHp</a:t>
            </a:r>
            <a:r>
              <a:rPr lang="en-US" dirty="0" smtClean="0">
                <a:solidFill>
                  <a:srgbClr val="000099"/>
                </a:solidFill>
              </a:rPr>
              <a:t> </a:t>
            </a:r>
            <a:r>
              <a:rPr lang="en-US" dirty="0" err="1" smtClean="0">
                <a:solidFill>
                  <a:srgbClr val="000099"/>
                </a:solidFill>
              </a:rPr>
              <a:t>Hohepeissenberg</a:t>
            </a:r>
            <a:r>
              <a:rPr lang="en-US" dirty="0" smtClean="0">
                <a:solidFill>
                  <a:srgbClr val="000099"/>
                </a:solidFill>
              </a:rPr>
              <a:t>, Germany</a:t>
            </a:r>
            <a:r>
              <a:rPr lang="cs-CZ" dirty="0" smtClean="0">
                <a:solidFill>
                  <a:srgbClr val="000099"/>
                </a:solidFill>
              </a:rPr>
              <a:t>                                            </a:t>
            </a:r>
            <a:r>
              <a:rPr lang="en-US" dirty="0" smtClean="0"/>
              <a:t>Calibration of Dobson instruments and training of operators for  new Dobson GAW stations. SOO-HK, supported by CHMI.</a:t>
            </a:r>
            <a:endParaRPr lang="cs-CZ" dirty="0" smtClean="0"/>
          </a:p>
          <a:p>
            <a:pPr marL="342900" indent="-342900" algn="l"/>
            <a:endParaRPr lang="cs-CZ" sz="800" dirty="0" smtClean="0"/>
          </a:p>
          <a:p>
            <a:pPr marL="342900" indent="-342900" algn="l">
              <a:buFont typeface="Wingdings" pitchFamily="2" charset="2"/>
              <a:buChar char="Ø"/>
            </a:pPr>
            <a:r>
              <a:rPr lang="en-US" dirty="0" err="1" smtClean="0">
                <a:solidFill>
                  <a:srgbClr val="000099"/>
                </a:solidFill>
                <a:latin typeface="Arial"/>
              </a:rPr>
              <a:t>Subregional</a:t>
            </a:r>
            <a:r>
              <a:rPr lang="en-US" dirty="0" smtClean="0">
                <a:solidFill>
                  <a:srgbClr val="000099"/>
                </a:solidFill>
                <a:latin typeface="Arial"/>
              </a:rPr>
              <a:t> </a:t>
            </a:r>
            <a:r>
              <a:rPr lang="en-US" dirty="0" err="1" smtClean="0">
                <a:solidFill>
                  <a:srgbClr val="000099"/>
                </a:solidFill>
                <a:latin typeface="Arial"/>
              </a:rPr>
              <a:t>intercomparisons</a:t>
            </a:r>
            <a:r>
              <a:rPr lang="en-US" dirty="0" smtClean="0">
                <a:solidFill>
                  <a:srgbClr val="000099"/>
                </a:solidFill>
                <a:latin typeface="Arial"/>
              </a:rPr>
              <a:t> of Brewer spectrophotometers at SOO-HK, 20</a:t>
            </a:r>
            <a:r>
              <a:rPr lang="cs-CZ" dirty="0" smtClean="0">
                <a:solidFill>
                  <a:srgbClr val="000099"/>
                </a:solidFill>
                <a:latin typeface="Arial"/>
              </a:rPr>
              <a:t>05 - </a:t>
            </a:r>
            <a:r>
              <a:rPr lang="en-US" dirty="0" smtClean="0">
                <a:solidFill>
                  <a:srgbClr val="000099"/>
                </a:solidFill>
                <a:latin typeface="Arial"/>
              </a:rPr>
              <a:t>2013                                                                                                 </a:t>
            </a:r>
            <a:r>
              <a:rPr lang="en-US" dirty="0" smtClean="0">
                <a:latin typeface="Arial"/>
              </a:rPr>
              <a:t>Biannual missions attended by Brewers from Hungary, Czech Republic, Poland and  Slovakia. Servicing and calibration of instruments towards the travel reference from EC Toronto by the International Ozone Service. </a:t>
            </a:r>
            <a:endParaRPr lang="en-US" sz="800" dirty="0" smtClean="0"/>
          </a:p>
        </p:txBody>
      </p:sp>
      <p:sp>
        <p:nvSpPr>
          <p:cNvPr id="6" name="Rectangle 42"/>
          <p:cNvSpPr>
            <a:spLocks noChangeArrowheads="1"/>
          </p:cNvSpPr>
          <p:nvPr/>
        </p:nvSpPr>
        <p:spPr bwMode="auto">
          <a:xfrm>
            <a:off x="2123728" y="332656"/>
            <a:ext cx="4392488" cy="369332"/>
          </a:xfrm>
          <a:prstGeom prst="rect">
            <a:avLst/>
          </a:prstGeom>
          <a:noFill/>
          <a:ln w="9525">
            <a:noFill/>
            <a:miter lim="800000"/>
            <a:headEnd/>
            <a:tailEnd/>
          </a:ln>
          <a:effectLst/>
        </p:spPr>
        <p:txBody>
          <a:bodyPr wrap="square" anchor="ctr">
            <a:spAutoFit/>
          </a:bodyPr>
          <a:lstStyle/>
          <a:p>
            <a:pPr>
              <a:spcBef>
                <a:spcPct val="0"/>
              </a:spcBef>
            </a:pPr>
            <a:r>
              <a:rPr lang="en-US" sz="1800" dirty="0" smtClean="0">
                <a:solidFill>
                  <a:srgbClr val="CC3300"/>
                </a:solidFill>
              </a:rPr>
              <a:t>International Cooperation</a:t>
            </a:r>
            <a:r>
              <a:rPr lang="cs-CZ" sz="1800" dirty="0" smtClean="0">
                <a:solidFill>
                  <a:srgbClr val="CC3300"/>
                </a:solidFill>
              </a:rPr>
              <a:t>s</a:t>
            </a:r>
            <a:endParaRPr lang="en-US" sz="1800" dirty="0">
              <a:solidFill>
                <a:srgbClr val="CC3300"/>
              </a:solidFill>
            </a:endParaRPr>
          </a:p>
        </p:txBody>
      </p:sp>
      <p:pic>
        <p:nvPicPr>
          <p:cNvPr id="7" name="Picture 3"/>
          <p:cNvPicPr>
            <a:picLocks noChangeAspect="1" noChangeArrowheads="1"/>
          </p:cNvPicPr>
          <p:nvPr/>
        </p:nvPicPr>
        <p:blipFill>
          <a:blip r:embed="rId3" cstate="print"/>
          <a:srcRect l="26381" t="49875" r="18506" b="10500"/>
          <a:stretch>
            <a:fillRect/>
          </a:stretch>
        </p:blipFill>
        <p:spPr bwMode="auto">
          <a:xfrm>
            <a:off x="395536" y="3501008"/>
            <a:ext cx="3960440" cy="2665681"/>
          </a:xfrm>
          <a:prstGeom prst="rect">
            <a:avLst/>
          </a:prstGeom>
          <a:noFill/>
          <a:ln w="9525">
            <a:solidFill>
              <a:schemeClr val="bg2"/>
            </a:solidFill>
            <a:miter lim="800000"/>
            <a:headEnd/>
            <a:tailEnd/>
          </a:ln>
          <a:effectLst/>
        </p:spPr>
      </p:pic>
      <p:pic>
        <p:nvPicPr>
          <p:cNvPr id="8" name="Picture 3"/>
          <p:cNvPicPr>
            <a:picLocks noChangeAspect="1" noChangeArrowheads="1"/>
          </p:cNvPicPr>
          <p:nvPr/>
        </p:nvPicPr>
        <p:blipFill>
          <a:blip r:embed="rId3" cstate="print"/>
          <a:srcRect l="26381" t="6825" r="18506" b="50925"/>
          <a:stretch>
            <a:fillRect/>
          </a:stretch>
        </p:blipFill>
        <p:spPr bwMode="auto">
          <a:xfrm>
            <a:off x="4572000" y="3501008"/>
            <a:ext cx="4047647" cy="2664296"/>
          </a:xfrm>
          <a:prstGeom prst="rect">
            <a:avLst/>
          </a:prstGeom>
          <a:noFill/>
          <a:ln w="9525">
            <a:solidFill>
              <a:schemeClr val="bg2"/>
            </a:solid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Výchozí návrh">
  <a:themeElements>
    <a:clrScheme name="Výchozí návr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ýchozí návrh">
      <a:majorFont>
        <a:latin typeface="Arial"/>
        <a:ea typeface=""/>
        <a:cs typeface=""/>
      </a:majorFont>
      <a:minorFont>
        <a:latin typeface="Arial"/>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9525" cap="flat" cmpd="sng" algn="ctr">
          <a:solidFill>
            <a:schemeClr val="accent2"/>
          </a:solidFill>
          <a:prstDash val="solid"/>
          <a:round/>
          <a:headEnd type="none" w="med" len="med"/>
          <a:tailEnd type="none" w="med" len="med"/>
        </a:ln>
        <a:effectLst>
          <a:outerShdw dist="107763" dir="18900000" algn="ctr" rotWithShape="0">
            <a:schemeClr val="bg2">
              <a:alpha val="50000"/>
            </a:schemeClr>
          </a:outerShdw>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6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FF"/>
        </a:solidFill>
        <a:ln w="9525" cap="flat" cmpd="sng" algn="ctr">
          <a:solidFill>
            <a:schemeClr val="accent2"/>
          </a:solidFill>
          <a:prstDash val="solid"/>
          <a:round/>
          <a:headEnd type="none" w="med" len="med"/>
          <a:tailEnd type="none" w="med" len="med"/>
        </a:ln>
        <a:effectLst>
          <a:outerShdw dist="107763" dir="18900000" algn="ctr" rotWithShape="0">
            <a:schemeClr val="bg2">
              <a:alpha val="50000"/>
            </a:schemeClr>
          </a:outerShdw>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en-US" sz="1600" b="1" i="0" u="none" strike="noStrike" cap="none" normalizeH="0" baseline="0" smtClean="0">
            <a:ln>
              <a:noFill/>
            </a:ln>
            <a:solidFill>
              <a:schemeClr val="tx1"/>
            </a:solidFill>
            <a:effectLst/>
            <a:latin typeface="Arial" charset="0"/>
          </a:defRPr>
        </a:defPPr>
      </a:lstStyle>
    </a:lnDef>
  </a:objectDefaults>
  <a:extraClrSchemeLst>
    <a:extraClrScheme>
      <a:clrScheme name="Výchozí návr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ýchozí návrh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ýchozí návrh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ýchozí návrh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ýchozí návrh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ýchozí návrh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ýchozí návrh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ýchozí návrh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ýchozí návrh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ýchozí návrh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ýchozí návrh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ýchozí návrh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tiv sady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iv sady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Document_x0020_Symbol xmlns="E0431080-F408-4E9A-9A74-0BFDAADAAB79">*</Document_x0020_Symbo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1C233B983B2EE4A93284E3EBD2C2B97" ma:contentTypeVersion="" ma:contentTypeDescription="Create a new document." ma:contentTypeScope="" ma:versionID="ec4442fa2502e68fa2547973b9265348">
  <xsd:schema xmlns:xsd="http://www.w3.org/2001/XMLSchema" xmlns:xs="http://www.w3.org/2001/XMLSchema" xmlns:p="http://schemas.microsoft.com/office/2006/metadata/properties" xmlns:ns2="E0431080-F408-4E9A-9A74-0BFDAADAAB79" targetNamespace="http://schemas.microsoft.com/office/2006/metadata/properties" ma:root="true" ma:fieldsID="1f008a9bb781e21eedf32ec8030b7618" ns2:_="">
    <xsd:import namespace="E0431080-F408-4E9A-9A74-0BFDAADAAB79"/>
    <xsd:element name="properties">
      <xsd:complexType>
        <xsd:sequence>
          <xsd:element name="documentManagement">
            <xsd:complexType>
              <xsd:all>
                <xsd:element ref="ns2:Document_x0020_Symbol"/>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0431080-F408-4E9A-9A74-0BFDAADAAB79" elementFormDefault="qualified">
    <xsd:import namespace="http://schemas.microsoft.com/office/2006/documentManagement/types"/>
    <xsd:import namespace="http://schemas.microsoft.com/office/infopath/2007/PartnerControls"/>
    <xsd:element name="Document_x0020_Symbol" ma:index="8" ma:displayName="Document Symbol" ma:internalName="Document_x0020_Symbol">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92B8E54-27CD-494D-95A9-72A1FB4CBA64}"/>
</file>

<file path=customXml/itemProps2.xml><?xml version="1.0" encoding="utf-8"?>
<ds:datastoreItem xmlns:ds="http://schemas.openxmlformats.org/officeDocument/2006/customXml" ds:itemID="{0F078FB4-741E-4F76-8E21-A3DCB8F39446}"/>
</file>

<file path=customXml/itemProps3.xml><?xml version="1.0" encoding="utf-8"?>
<ds:datastoreItem xmlns:ds="http://schemas.openxmlformats.org/officeDocument/2006/customXml" ds:itemID="{4040B1A1-05BB-4CAF-95E3-5DECF1D05E54}"/>
</file>

<file path=docProps/app.xml><?xml version="1.0" encoding="utf-8"?>
<Properties xmlns="http://schemas.openxmlformats.org/officeDocument/2006/extended-properties" xmlns:vt="http://schemas.openxmlformats.org/officeDocument/2006/docPropsVTypes">
  <TotalTime>7551</TotalTime>
  <Words>753</Words>
  <Application>Microsoft Office PowerPoint</Application>
  <PresentationFormat>Předvádění na obrazovce (4:3)</PresentationFormat>
  <Paragraphs>86</Paragraphs>
  <Slides>10</Slides>
  <Notes>10</Notes>
  <HiddenSlides>0</HiddenSlides>
  <MMClips>0</MMClips>
  <ScaleCrop>false</ScaleCrop>
  <HeadingPairs>
    <vt:vector size="4" baseType="variant">
      <vt:variant>
        <vt:lpstr>Motiv</vt:lpstr>
      </vt:variant>
      <vt:variant>
        <vt:i4>1</vt:i4>
      </vt:variant>
      <vt:variant>
        <vt:lpstr>Nadpisy snímků</vt:lpstr>
      </vt:variant>
      <vt:variant>
        <vt:i4>10</vt:i4>
      </vt:variant>
    </vt:vector>
  </HeadingPairs>
  <TitlesOfParts>
    <vt:vector size="11" baseType="lpstr">
      <vt:lpstr>Výchozí návrh</vt:lpstr>
      <vt:lpstr>Snímek 1</vt:lpstr>
      <vt:lpstr>Snímek 2</vt:lpstr>
      <vt:lpstr>Snímek 3</vt:lpstr>
      <vt:lpstr>Snímek 4</vt:lpstr>
      <vt:lpstr>Snímek 5</vt:lpstr>
      <vt:lpstr>Snímek 6</vt:lpstr>
      <vt:lpstr>Snímek 7</vt:lpstr>
      <vt:lpstr>Snímek 8</vt:lpstr>
      <vt:lpstr>Snímek 9</vt:lpstr>
      <vt:lpstr>Snímek 10</vt:lpstr>
    </vt:vector>
  </TitlesOfParts>
  <Company>Český hydrometeorologický ústav</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Activities associated with 8th ORM recommendations: Czech Republic</dc:title>
  <dc:creator>Dr. Karel Vaníček</dc:creator>
  <cp:lastModifiedBy>Metelka</cp:lastModifiedBy>
  <cp:revision>161</cp:revision>
  <dcterms:created xsi:type="dcterms:W3CDTF">2003-03-10T08:19:11Z</dcterms:created>
  <dcterms:modified xsi:type="dcterms:W3CDTF">2014-05-14T20:06:44Z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0x010100A1C233B983B2EE4A93284E3EBD2C2B97</vt:lpwstr>
  </property>
</Properties>
</file>