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Default Extension="docx" ContentType="application/vnd.openxmlformats-officedocument.wordprocessingml.document"/>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Default Extension="vml" ContentType="application/vnd.openxmlformats-officedocument.vmlDrawing"/>
  <Default Extension="gif" ContentType="image/gif"/>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Default Extension="png" ContentType="image/png"/>
  <Default Extension="bin" ContentType="application/vnd.openxmlformats-officedocument.oleObject"/>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Default Extension="emf" ContentType="image/x-emf"/>
  <Default Extension="jpeg" ContentType="image/jpeg"/>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72" r:id="rId1"/>
  </p:sldMasterIdLst>
  <p:notesMasterIdLst>
    <p:notesMasterId r:id="rId27"/>
  </p:notesMasterIdLst>
  <p:sldIdLst>
    <p:sldId id="256" r:id="rId2"/>
    <p:sldId id="277" r:id="rId3"/>
    <p:sldId id="276" r:id="rId4"/>
    <p:sldId id="283" r:id="rId5"/>
    <p:sldId id="284" r:id="rId6"/>
    <p:sldId id="286" r:id="rId7"/>
    <p:sldId id="288" r:id="rId8"/>
    <p:sldId id="287" r:id="rId9"/>
    <p:sldId id="267" r:id="rId10"/>
    <p:sldId id="259" r:id="rId11"/>
    <p:sldId id="266" r:id="rId12"/>
    <p:sldId id="272" r:id="rId13"/>
    <p:sldId id="282" r:id="rId14"/>
    <p:sldId id="289" r:id="rId15"/>
    <p:sldId id="285" r:id="rId16"/>
    <p:sldId id="270" r:id="rId17"/>
    <p:sldId id="275" r:id="rId18"/>
    <p:sldId id="278" r:id="rId19"/>
    <p:sldId id="263" r:id="rId20"/>
    <p:sldId id="281" r:id="rId21"/>
    <p:sldId id="273" r:id="rId22"/>
    <p:sldId id="280" r:id="rId23"/>
    <p:sldId id="271" r:id="rId24"/>
    <p:sldId id="257" r:id="rId25"/>
    <p:sldId id="274" r:id="rId26"/>
  </p:sldIdLst>
  <p:sldSz cx="9144000" cy="6858000" type="screen4x3"/>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88" autoAdjust="0"/>
    <p:restoredTop sz="94671" autoAdjust="0"/>
  </p:normalViewPr>
  <p:slideViewPr>
    <p:cSldViewPr>
      <p:cViewPr>
        <p:scale>
          <a:sx n="70" d="100"/>
          <a:sy n="70" d="100"/>
        </p:scale>
        <p:origin x="7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CD6518-773C-4924-9D74-A51DB1D6F8EC}" type="datetimeFigureOut">
              <a:rPr lang="nb-NO" smtClean="0"/>
              <a:pPr/>
              <a:t>15.05.2014</a:t>
            </a:fld>
            <a:endParaRPr lang="nb-NO"/>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66B5A-45B8-4D9A-9491-0E0C48847A72}" type="slidenum">
              <a:rPr lang="nb-NO" smtClean="0"/>
              <a:pPr/>
              <a:t>‹#›</a:t>
            </a:fld>
            <a:endParaRPr lang="nb-NO"/>
          </a:p>
        </p:txBody>
      </p:sp>
    </p:spTree>
    <p:extLst>
      <p:ext uri="{BB962C8B-B14F-4D97-AF65-F5344CB8AC3E}">
        <p14:creationId xmlns:p14="http://schemas.microsoft.com/office/powerpoint/2010/main" val="66654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Fig. 15. </a:t>
            </a:r>
            <a:r>
              <a:rPr lang="en-US" sz="1200" b="0" i="0" u="none" strike="noStrike" kern="1200" baseline="0" dirty="0" smtClean="0">
                <a:solidFill>
                  <a:schemeClr val="tx1"/>
                </a:solidFill>
                <a:latin typeface="+mn-lt"/>
                <a:ea typeface="+mn-ea"/>
                <a:cs typeface="+mn-cs"/>
              </a:rPr>
              <a:t>The ozone trend in % per decade for different latitudes for</a:t>
            </a:r>
          </a:p>
          <a:p>
            <a:r>
              <a:rPr lang="en-US" sz="1200" b="0" i="0" u="none" strike="noStrike" kern="1200" baseline="0" dirty="0" smtClean="0">
                <a:solidFill>
                  <a:schemeClr val="tx1"/>
                </a:solidFill>
                <a:latin typeface="+mn-lt"/>
                <a:ea typeface="+mn-ea"/>
                <a:cs typeface="+mn-cs"/>
              </a:rPr>
              <a:t>1997–2011. Shaded areas show regions where trends are statistically</a:t>
            </a:r>
          </a:p>
          <a:p>
            <a:r>
              <a:rPr lang="en-US" sz="1200" b="0" i="0" u="none" strike="noStrike" kern="1200" baseline="0" dirty="0" smtClean="0">
                <a:solidFill>
                  <a:schemeClr val="tx1"/>
                </a:solidFill>
                <a:latin typeface="+mn-lt"/>
                <a:ea typeface="+mn-ea"/>
                <a:cs typeface="+mn-cs"/>
              </a:rPr>
              <a:t>different from zero at the 95% level.</a:t>
            </a:r>
            <a:endParaRPr lang="en-GB" dirty="0"/>
          </a:p>
        </p:txBody>
      </p:sp>
      <p:sp>
        <p:nvSpPr>
          <p:cNvPr id="4" name="Slide Number Placeholder 3"/>
          <p:cNvSpPr>
            <a:spLocks noGrp="1"/>
          </p:cNvSpPr>
          <p:nvPr>
            <p:ph type="sldNum" sz="quarter" idx="10"/>
          </p:nvPr>
        </p:nvSpPr>
        <p:spPr/>
        <p:txBody>
          <a:bodyPr/>
          <a:lstStyle/>
          <a:p>
            <a:fld id="{CAE3F691-4DEE-485D-9CB1-560546534457}" type="slidenum">
              <a:rPr lang="en-GB" smtClean="0"/>
              <a:t>7</a:t>
            </a:fld>
            <a:endParaRPr lang="en-GB"/>
          </a:p>
        </p:txBody>
      </p:sp>
    </p:spTree>
    <p:extLst>
      <p:ext uri="{BB962C8B-B14F-4D97-AF65-F5344CB8AC3E}">
        <p14:creationId xmlns:p14="http://schemas.microsoft.com/office/powerpoint/2010/main" val="1114753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err="1" smtClean="0"/>
              <a:t>Also</a:t>
            </a:r>
            <a:r>
              <a:rPr lang="nb-NO" dirty="0" smtClean="0"/>
              <a:t> </a:t>
            </a:r>
            <a:r>
              <a:rPr lang="nb-NO" dirty="0" err="1" smtClean="0"/>
              <a:t>research</a:t>
            </a:r>
            <a:r>
              <a:rPr lang="nb-NO" dirty="0" smtClean="0"/>
              <a:t> </a:t>
            </a:r>
            <a:r>
              <a:rPr lang="nb-NO" dirty="0" err="1" smtClean="0"/>
              <a:t>activities</a:t>
            </a:r>
            <a:r>
              <a:rPr lang="nb-NO" dirty="0" smtClean="0"/>
              <a:t> at </a:t>
            </a:r>
            <a:r>
              <a:rPr lang="nb-NO" dirty="0" err="1" smtClean="0"/>
              <a:t>the</a:t>
            </a:r>
            <a:r>
              <a:rPr lang="nb-NO" dirty="0" smtClean="0"/>
              <a:t> Univ. </a:t>
            </a:r>
            <a:r>
              <a:rPr lang="nb-NO" dirty="0" err="1" smtClean="0"/>
              <a:t>of</a:t>
            </a:r>
            <a:r>
              <a:rPr lang="nb-NO" dirty="0" smtClean="0"/>
              <a:t> Bergen and Trondheim (NTNU),</a:t>
            </a:r>
            <a:r>
              <a:rPr lang="nb-NO" baseline="0" dirty="0" smtClean="0"/>
              <a:t> CICERO and The Polar </a:t>
            </a:r>
            <a:r>
              <a:rPr lang="nb-NO" baseline="0" dirty="0" err="1" smtClean="0"/>
              <a:t>Institute</a:t>
            </a:r>
            <a:endParaRPr lang="nb-NO" dirty="0"/>
          </a:p>
        </p:txBody>
      </p:sp>
      <p:sp>
        <p:nvSpPr>
          <p:cNvPr id="4" name="Slide Number Placeholder 3"/>
          <p:cNvSpPr>
            <a:spLocks noGrp="1"/>
          </p:cNvSpPr>
          <p:nvPr>
            <p:ph type="sldNum" sz="quarter" idx="10"/>
          </p:nvPr>
        </p:nvSpPr>
        <p:spPr/>
        <p:txBody>
          <a:bodyPr/>
          <a:lstStyle/>
          <a:p>
            <a:fld id="{8A066B5A-45B8-4D9A-9491-0E0C48847A72}" type="slidenum">
              <a:rPr lang="nb-NO" smtClean="0"/>
              <a:pPr/>
              <a:t>9</a:t>
            </a:fld>
            <a:endParaRPr lang="nb-NO"/>
          </a:p>
        </p:txBody>
      </p:sp>
    </p:spTree>
    <p:extLst>
      <p:ext uri="{BB962C8B-B14F-4D97-AF65-F5344CB8AC3E}">
        <p14:creationId xmlns:p14="http://schemas.microsoft.com/office/powerpoint/2010/main" val="3858437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nb-NO" dirty="0" smtClean="0"/>
              <a:t>Ozone </a:t>
            </a:r>
            <a:r>
              <a:rPr lang="nb-NO" dirty="0" err="1" smtClean="0"/>
              <a:t>profiles</a:t>
            </a:r>
            <a:r>
              <a:rPr lang="nb-NO" dirty="0" smtClean="0"/>
              <a:t>: Andøya + Ørland</a:t>
            </a:r>
          </a:p>
          <a:p>
            <a:r>
              <a:rPr lang="nb-NO" dirty="0" smtClean="0"/>
              <a:t>Red solid </a:t>
            </a:r>
            <a:r>
              <a:rPr lang="nb-NO" dirty="0" err="1" smtClean="0"/>
              <a:t>circles</a:t>
            </a:r>
            <a:r>
              <a:rPr lang="nb-NO" dirty="0" smtClean="0"/>
              <a:t>: </a:t>
            </a:r>
            <a:r>
              <a:rPr lang="nb-NO" dirty="0" err="1" smtClean="0"/>
              <a:t>Measured</a:t>
            </a:r>
            <a:r>
              <a:rPr lang="nb-NO" dirty="0" smtClean="0"/>
              <a:t> by NILU</a:t>
            </a:r>
          </a:p>
          <a:p>
            <a:r>
              <a:rPr lang="nb-NO" dirty="0" smtClean="0"/>
              <a:t>Red </a:t>
            </a:r>
            <a:r>
              <a:rPr lang="nb-NO" dirty="0" err="1" smtClean="0"/>
              <a:t>open</a:t>
            </a:r>
            <a:r>
              <a:rPr lang="nb-NO" dirty="0" smtClean="0"/>
              <a:t> </a:t>
            </a:r>
            <a:r>
              <a:rPr lang="nb-NO" dirty="0" err="1" smtClean="0"/>
              <a:t>circles</a:t>
            </a:r>
            <a:r>
              <a:rPr lang="nb-NO" dirty="0" smtClean="0"/>
              <a:t>: Norwegian </a:t>
            </a:r>
            <a:r>
              <a:rPr lang="nb-NO" dirty="0" err="1" smtClean="0"/>
              <a:t>Radiation</a:t>
            </a:r>
            <a:r>
              <a:rPr lang="nb-NO" dirty="0" smtClean="0"/>
              <a:t> </a:t>
            </a:r>
            <a:r>
              <a:rPr lang="nb-NO" dirty="0" err="1" smtClean="0"/>
              <a:t>Protection</a:t>
            </a:r>
            <a:r>
              <a:rPr lang="nb-NO" dirty="0" smtClean="0"/>
              <a:t> </a:t>
            </a:r>
            <a:r>
              <a:rPr lang="nb-NO" dirty="0" err="1" smtClean="0"/>
              <a:t>Authority</a:t>
            </a:r>
            <a:endParaRPr lang="nb-NO" dirty="0"/>
          </a:p>
        </p:txBody>
      </p:sp>
      <p:sp>
        <p:nvSpPr>
          <p:cNvPr id="4" name="Slide Number Placeholder 3"/>
          <p:cNvSpPr>
            <a:spLocks noGrp="1"/>
          </p:cNvSpPr>
          <p:nvPr>
            <p:ph type="sldNum" sz="quarter" idx="10"/>
          </p:nvPr>
        </p:nvSpPr>
        <p:spPr/>
        <p:txBody>
          <a:bodyPr/>
          <a:lstStyle/>
          <a:p>
            <a:fld id="{8A066B5A-45B8-4D9A-9491-0E0C48847A72}" type="slidenum">
              <a:rPr lang="nb-NO" smtClean="0"/>
              <a:pPr/>
              <a:t>10</a:t>
            </a:fld>
            <a:endParaRPr lang="nb-NO"/>
          </a:p>
        </p:txBody>
      </p:sp>
    </p:spTree>
    <p:extLst>
      <p:ext uri="{BB962C8B-B14F-4D97-AF65-F5344CB8AC3E}">
        <p14:creationId xmlns:p14="http://schemas.microsoft.com/office/powerpoint/2010/main" val="28879460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CFC-12 and CFC-113 are declining. The mixing ratios of these gases are now at a lower level than in 2001 when measurements started at Zeppelin, and are reduced with approx. 8%, 2.8% and 8.4% respectively since the start. CFC-115 (source: </a:t>
            </a:r>
            <a:r>
              <a:rPr lang="nb-NO" sz="1200" b="0" i="0" u="none" strike="noStrike" kern="1200" baseline="0" dirty="0" err="1" smtClean="0">
                <a:solidFill>
                  <a:schemeClr val="tx1"/>
                </a:solidFill>
                <a:latin typeface="+mn-lt"/>
                <a:ea typeface="+mn-ea"/>
                <a:cs typeface="+mn-cs"/>
              </a:rPr>
              <a:t>temperature</a:t>
            </a:r>
            <a:r>
              <a:rPr lang="nb-NO" sz="1200" b="0" i="0" u="none" strike="noStrike" kern="1200" baseline="0" dirty="0" smtClean="0">
                <a:solidFill>
                  <a:schemeClr val="tx1"/>
                </a:solidFill>
                <a:latin typeface="+mn-lt"/>
                <a:ea typeface="+mn-ea"/>
                <a:cs typeface="+mn-cs"/>
              </a:rPr>
              <a:t> </a:t>
            </a:r>
            <a:r>
              <a:rPr lang="nb-NO" sz="1200" b="0" i="0" u="none" strike="noStrike" kern="1200" baseline="0" dirty="0" err="1" smtClean="0">
                <a:solidFill>
                  <a:schemeClr val="tx1"/>
                </a:solidFill>
                <a:latin typeface="+mn-lt"/>
                <a:ea typeface="+mn-ea"/>
                <a:cs typeface="+mn-cs"/>
              </a:rPr>
              <a:t>control</a:t>
            </a:r>
            <a:r>
              <a:rPr lang="nb-NO" sz="1200" b="0" i="0" u="none" strike="noStrike" kern="1200" baseline="0" dirty="0" smtClean="0">
                <a:solidFill>
                  <a:schemeClr val="tx1"/>
                </a:solidFill>
                <a:latin typeface="+mn-lt"/>
                <a:ea typeface="+mn-ea"/>
                <a:cs typeface="+mn-cs"/>
              </a:rPr>
              <a:t>, aerosol </a:t>
            </a:r>
            <a:r>
              <a:rPr lang="nb-NO" sz="1200" b="0" i="0" u="none" strike="noStrike" kern="1200" baseline="0" dirty="0" err="1" smtClean="0">
                <a:solidFill>
                  <a:schemeClr val="tx1"/>
                </a:solidFill>
                <a:latin typeface="+mn-lt"/>
                <a:ea typeface="+mn-ea"/>
                <a:cs typeface="+mn-cs"/>
              </a:rPr>
              <a:t>propellant</a:t>
            </a:r>
            <a:r>
              <a:rPr lang="nb-NO" sz="1200" b="0" i="0" u="none" strike="noStrike" kern="1200" baseline="0" dirty="0" smtClean="0">
                <a:solidFill>
                  <a:schemeClr val="tx1"/>
                </a:solidFill>
                <a:latin typeface="+mn-lt"/>
                <a:ea typeface="+mn-ea"/>
                <a:cs typeface="+mn-cs"/>
              </a:rPr>
              <a:t>) </a:t>
            </a:r>
            <a:r>
              <a:rPr lang="en-US" dirty="0" smtClean="0"/>
              <a:t>seems to have </a:t>
            </a:r>
            <a:r>
              <a:rPr lang="en-US" dirty="0" err="1" smtClean="0"/>
              <a:t>stabilised</a:t>
            </a:r>
            <a:r>
              <a:rPr lang="en-US" dirty="0" smtClean="0"/>
              <a:t> and was in 2011 at the same level as in 2009</a:t>
            </a:r>
          </a:p>
          <a:p>
            <a:r>
              <a:rPr lang="en-US" dirty="0" smtClean="0"/>
              <a:t>Many other Halocarbons.</a:t>
            </a:r>
            <a:endParaRPr lang="nb-NO" dirty="0"/>
          </a:p>
        </p:txBody>
      </p:sp>
      <p:sp>
        <p:nvSpPr>
          <p:cNvPr id="4" name="Slide Number Placeholder 3"/>
          <p:cNvSpPr>
            <a:spLocks noGrp="1"/>
          </p:cNvSpPr>
          <p:nvPr>
            <p:ph type="sldNum" sz="quarter" idx="10"/>
          </p:nvPr>
        </p:nvSpPr>
        <p:spPr/>
        <p:txBody>
          <a:bodyPr/>
          <a:lstStyle/>
          <a:p>
            <a:fld id="{8A066B5A-45B8-4D9A-9491-0E0C48847A72}" type="slidenum">
              <a:rPr lang="nb-NO" smtClean="0"/>
              <a:pPr/>
              <a:t>12</a:t>
            </a:fld>
            <a:endParaRPr lang="nb-NO"/>
          </a:p>
        </p:txBody>
      </p:sp>
    </p:spTree>
    <p:extLst>
      <p:ext uri="{BB962C8B-B14F-4D97-AF65-F5344CB8AC3E}">
        <p14:creationId xmlns:p14="http://schemas.microsoft.com/office/powerpoint/2010/main" val="4022771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smtClean="0"/>
              <a:t>Small </a:t>
            </a:r>
            <a:r>
              <a:rPr lang="nb-NO" dirty="0" err="1" smtClean="0"/>
              <a:t>ozone</a:t>
            </a:r>
            <a:r>
              <a:rPr lang="nb-NO" dirty="0" smtClean="0"/>
              <a:t> </a:t>
            </a:r>
            <a:r>
              <a:rPr lang="nb-NO" dirty="0" err="1" smtClean="0"/>
              <a:t>increase</a:t>
            </a:r>
            <a:r>
              <a:rPr lang="nb-NO" dirty="0" smtClean="0"/>
              <a:t> </a:t>
            </a:r>
            <a:r>
              <a:rPr lang="nb-NO" dirty="0" err="1" smtClean="0"/>
              <a:t>recent</a:t>
            </a:r>
            <a:r>
              <a:rPr lang="nb-NO" dirty="0" smtClean="0"/>
              <a:t> </a:t>
            </a:r>
            <a:r>
              <a:rPr lang="nb-NO" dirty="0" err="1" smtClean="0"/>
              <a:t>years</a:t>
            </a:r>
            <a:r>
              <a:rPr lang="nb-NO" dirty="0" smtClean="0"/>
              <a:t>, </a:t>
            </a:r>
            <a:r>
              <a:rPr lang="nb-NO" dirty="0" err="1" smtClean="0"/>
              <a:t>but</a:t>
            </a:r>
            <a:r>
              <a:rPr lang="nb-NO" dirty="0" smtClean="0"/>
              <a:t> not </a:t>
            </a:r>
            <a:r>
              <a:rPr lang="nb-NO" dirty="0" err="1" smtClean="0"/>
              <a:t>significant</a:t>
            </a:r>
            <a:r>
              <a:rPr lang="nb-NO" dirty="0" smtClean="0"/>
              <a:t>.</a:t>
            </a:r>
          </a:p>
          <a:p>
            <a:r>
              <a:rPr lang="nb-NO" dirty="0" smtClean="0"/>
              <a:t>Svalbard:</a:t>
            </a:r>
            <a:r>
              <a:rPr lang="nb-NO" baseline="0" dirty="0" smtClean="0"/>
              <a:t> Søren Larsen </a:t>
            </a:r>
            <a:r>
              <a:rPr lang="nb-NO" baseline="0" dirty="0" err="1" smtClean="0"/>
              <a:t>started</a:t>
            </a:r>
            <a:r>
              <a:rPr lang="nb-NO" baseline="0" dirty="0" smtClean="0"/>
              <a:t> </a:t>
            </a:r>
            <a:r>
              <a:rPr lang="nb-NO" baseline="0" dirty="0" err="1" smtClean="0"/>
              <a:t>measurements</a:t>
            </a:r>
            <a:r>
              <a:rPr lang="nb-NO" baseline="0" dirty="0" smtClean="0"/>
              <a:t> in 1950 (D8), first </a:t>
            </a:r>
            <a:r>
              <a:rPr lang="nb-NO" baseline="0" dirty="0" err="1" smtClean="0"/>
              <a:t>measurements</a:t>
            </a:r>
            <a:r>
              <a:rPr lang="nb-NO" baseline="0" dirty="0" smtClean="0"/>
              <a:t> in Arctic (</a:t>
            </a:r>
            <a:r>
              <a:rPr lang="nb-NO" baseline="0" dirty="0" err="1" smtClean="0"/>
              <a:t>Antrarctica</a:t>
            </a:r>
            <a:r>
              <a:rPr lang="nb-NO" baseline="0" dirty="0" smtClean="0"/>
              <a:t> 1956)</a:t>
            </a:r>
          </a:p>
          <a:p>
            <a:r>
              <a:rPr lang="nb-NO" baseline="0" dirty="0" smtClean="0"/>
              <a:t>Tromsø: Second </a:t>
            </a:r>
            <a:r>
              <a:rPr lang="nb-NO" baseline="0" dirty="0" err="1" smtClean="0"/>
              <a:t>longest</a:t>
            </a:r>
            <a:r>
              <a:rPr lang="nb-NO" baseline="0" dirty="0" smtClean="0"/>
              <a:t> data series in </a:t>
            </a:r>
            <a:r>
              <a:rPr lang="nb-NO" baseline="0" dirty="0" err="1" smtClean="0"/>
              <a:t>the</a:t>
            </a:r>
            <a:r>
              <a:rPr lang="nb-NO" baseline="0" dirty="0" smtClean="0"/>
              <a:t> </a:t>
            </a:r>
            <a:r>
              <a:rPr lang="nb-NO" baseline="0" dirty="0" err="1" smtClean="0"/>
              <a:t>world</a:t>
            </a:r>
            <a:r>
              <a:rPr lang="nb-NO" baseline="0" dirty="0" smtClean="0"/>
              <a:t> (</a:t>
            </a:r>
            <a:r>
              <a:rPr lang="nb-NO" baseline="0" dirty="0" err="1" smtClean="0"/>
              <a:t>Fery</a:t>
            </a:r>
            <a:r>
              <a:rPr lang="nb-NO" baseline="0" dirty="0" smtClean="0"/>
              <a:t> </a:t>
            </a:r>
            <a:r>
              <a:rPr lang="nb-NO" baseline="0" dirty="0" err="1" smtClean="0"/>
              <a:t>spectrograph</a:t>
            </a:r>
            <a:r>
              <a:rPr lang="nb-NO" baseline="0" dirty="0" smtClean="0"/>
              <a:t> from 1935-39</a:t>
            </a:r>
            <a:r>
              <a:rPr lang="nb-NO" baseline="0" dirty="0" smtClean="0">
                <a:sym typeface="Wingdings" panose="05000000000000000000" pitchFamily="2" charset="2"/>
              </a:rPr>
              <a:t>), D14 from 1939. No data</a:t>
            </a:r>
            <a:r>
              <a:rPr lang="nb-NO" baseline="0" dirty="0" smtClean="0"/>
              <a:t>: 1973-1984</a:t>
            </a:r>
            <a:endParaRPr lang="nb-NO" dirty="0"/>
          </a:p>
        </p:txBody>
      </p:sp>
      <p:sp>
        <p:nvSpPr>
          <p:cNvPr id="4" name="Slide Number Placeholder 3"/>
          <p:cNvSpPr>
            <a:spLocks noGrp="1"/>
          </p:cNvSpPr>
          <p:nvPr>
            <p:ph type="sldNum" sz="quarter" idx="10"/>
          </p:nvPr>
        </p:nvSpPr>
        <p:spPr/>
        <p:txBody>
          <a:bodyPr/>
          <a:lstStyle/>
          <a:p>
            <a:fld id="{8A066B5A-45B8-4D9A-9491-0E0C48847A72}" type="slidenum">
              <a:rPr lang="nb-NO" smtClean="0"/>
              <a:pPr/>
              <a:t>19</a:t>
            </a:fld>
            <a:endParaRPr lang="nb-NO"/>
          </a:p>
        </p:txBody>
      </p:sp>
    </p:spTree>
    <p:extLst>
      <p:ext uri="{BB962C8B-B14F-4D97-AF65-F5344CB8AC3E}">
        <p14:creationId xmlns:p14="http://schemas.microsoft.com/office/powerpoint/2010/main" val="2758440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smtClean="0"/>
              <a:t>Model studies </a:t>
            </a:r>
            <a:r>
              <a:rPr lang="nb-NO" dirty="0" err="1" smtClean="0"/>
              <a:t>with</a:t>
            </a:r>
            <a:r>
              <a:rPr lang="nb-NO" dirty="0" smtClean="0"/>
              <a:t> CTM2 and CTM3</a:t>
            </a:r>
            <a:endParaRPr lang="nb-NO" dirty="0"/>
          </a:p>
        </p:txBody>
      </p:sp>
      <p:sp>
        <p:nvSpPr>
          <p:cNvPr id="4" name="Slide Number Placeholder 3"/>
          <p:cNvSpPr>
            <a:spLocks noGrp="1"/>
          </p:cNvSpPr>
          <p:nvPr>
            <p:ph type="sldNum" sz="quarter" idx="10"/>
          </p:nvPr>
        </p:nvSpPr>
        <p:spPr/>
        <p:txBody>
          <a:bodyPr/>
          <a:lstStyle/>
          <a:p>
            <a:fld id="{8A066B5A-45B8-4D9A-9491-0E0C48847A72}" type="slidenum">
              <a:rPr lang="nb-NO" smtClean="0"/>
              <a:pPr/>
              <a:t>23</a:t>
            </a:fld>
            <a:endParaRPr lang="nb-NO"/>
          </a:p>
        </p:txBody>
      </p:sp>
    </p:spTree>
    <p:extLst>
      <p:ext uri="{BB962C8B-B14F-4D97-AF65-F5344CB8AC3E}">
        <p14:creationId xmlns:p14="http://schemas.microsoft.com/office/powerpoint/2010/main" val="291526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nb-NO"/>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nb-NO"/>
          </a:p>
        </p:txBody>
      </p:sp>
      <p:sp>
        <p:nvSpPr>
          <p:cNvPr id="4" name="Date Placeholder 3"/>
          <p:cNvSpPr>
            <a:spLocks noGrp="1"/>
          </p:cNvSpPr>
          <p:nvPr>
            <p:ph type="dt" sz="half" idx="10"/>
          </p:nvPr>
        </p:nvSpPr>
        <p:spPr/>
        <p:txBody>
          <a:bodyPr/>
          <a:lstStyle/>
          <a:p>
            <a:fld id="{8F0A500F-58D8-420F-9FFC-242A50DA09A9}" type="datetimeFigureOut">
              <a:rPr lang="nb-NO" smtClean="0"/>
              <a:t>15.05.2014</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B85580A5-915D-48A6-98BD-B40B2DFD98F3}" type="slidenum">
              <a:rPr lang="nb-NO" smtClean="0"/>
              <a:t>‹#›</a:t>
            </a:fld>
            <a:endParaRPr lang="nb-NO"/>
          </a:p>
        </p:txBody>
      </p:sp>
    </p:spTree>
    <p:extLst>
      <p:ext uri="{BB962C8B-B14F-4D97-AF65-F5344CB8AC3E}">
        <p14:creationId xmlns:p14="http://schemas.microsoft.com/office/powerpoint/2010/main" val="3822008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Date Placeholder 3"/>
          <p:cNvSpPr>
            <a:spLocks noGrp="1"/>
          </p:cNvSpPr>
          <p:nvPr>
            <p:ph type="dt" sz="half" idx="10"/>
          </p:nvPr>
        </p:nvSpPr>
        <p:spPr/>
        <p:txBody>
          <a:bodyPr/>
          <a:lstStyle/>
          <a:p>
            <a:fld id="{8F0A500F-58D8-420F-9FFC-242A50DA09A9}" type="datetimeFigureOut">
              <a:rPr lang="nb-NO" smtClean="0"/>
              <a:t>15.05.2014</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B85580A5-915D-48A6-98BD-B40B2DFD98F3}" type="slidenum">
              <a:rPr lang="nb-NO" smtClean="0"/>
              <a:t>‹#›</a:t>
            </a:fld>
            <a:endParaRPr lang="nb-NO"/>
          </a:p>
        </p:txBody>
      </p:sp>
    </p:spTree>
    <p:extLst>
      <p:ext uri="{BB962C8B-B14F-4D97-AF65-F5344CB8AC3E}">
        <p14:creationId xmlns:p14="http://schemas.microsoft.com/office/powerpoint/2010/main" val="22307281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nb-NO"/>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Date Placeholder 3"/>
          <p:cNvSpPr>
            <a:spLocks noGrp="1"/>
          </p:cNvSpPr>
          <p:nvPr>
            <p:ph type="dt" sz="half" idx="10"/>
          </p:nvPr>
        </p:nvSpPr>
        <p:spPr/>
        <p:txBody>
          <a:bodyPr/>
          <a:lstStyle/>
          <a:p>
            <a:fld id="{8F0A500F-58D8-420F-9FFC-242A50DA09A9}" type="datetimeFigureOut">
              <a:rPr lang="nb-NO" smtClean="0"/>
              <a:t>15.05.2014</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B85580A5-915D-48A6-98BD-B40B2DFD98F3}" type="slidenum">
              <a:rPr lang="nb-NO" smtClean="0"/>
              <a:t>‹#›</a:t>
            </a:fld>
            <a:endParaRPr lang="nb-NO"/>
          </a:p>
        </p:txBody>
      </p:sp>
    </p:spTree>
    <p:extLst>
      <p:ext uri="{BB962C8B-B14F-4D97-AF65-F5344CB8AC3E}">
        <p14:creationId xmlns:p14="http://schemas.microsoft.com/office/powerpoint/2010/main" val="3888111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Date Placeholder 3"/>
          <p:cNvSpPr>
            <a:spLocks noGrp="1"/>
          </p:cNvSpPr>
          <p:nvPr>
            <p:ph type="dt" sz="half" idx="10"/>
          </p:nvPr>
        </p:nvSpPr>
        <p:spPr/>
        <p:txBody>
          <a:bodyPr/>
          <a:lstStyle/>
          <a:p>
            <a:fld id="{8F0A500F-58D8-420F-9FFC-242A50DA09A9}" type="datetimeFigureOut">
              <a:rPr lang="nb-NO" smtClean="0"/>
              <a:t>15.05.2014</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B85580A5-915D-48A6-98BD-B40B2DFD98F3}" type="slidenum">
              <a:rPr lang="nb-NO" smtClean="0"/>
              <a:t>‹#›</a:t>
            </a:fld>
            <a:endParaRPr lang="nb-NO"/>
          </a:p>
        </p:txBody>
      </p:sp>
    </p:spTree>
    <p:extLst>
      <p:ext uri="{BB962C8B-B14F-4D97-AF65-F5344CB8AC3E}">
        <p14:creationId xmlns:p14="http://schemas.microsoft.com/office/powerpoint/2010/main" val="3502026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nb-NO"/>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0A500F-58D8-420F-9FFC-242A50DA09A9}" type="datetimeFigureOut">
              <a:rPr lang="nb-NO" smtClean="0"/>
              <a:t>15.05.2014</a:t>
            </a:fld>
            <a:endParaRPr lang="nb-NO"/>
          </a:p>
        </p:txBody>
      </p:sp>
      <p:sp>
        <p:nvSpPr>
          <p:cNvPr id="5" name="Footer Placeholder 4"/>
          <p:cNvSpPr>
            <a:spLocks noGrp="1"/>
          </p:cNvSpPr>
          <p:nvPr>
            <p:ph type="ftr" sz="quarter" idx="11"/>
          </p:nvPr>
        </p:nvSpPr>
        <p:spPr/>
        <p:txBody>
          <a:bodyPr/>
          <a:lstStyle/>
          <a:p>
            <a:endParaRPr lang="nb-NO"/>
          </a:p>
        </p:txBody>
      </p:sp>
      <p:sp>
        <p:nvSpPr>
          <p:cNvPr id="6" name="Slide Number Placeholder 5"/>
          <p:cNvSpPr>
            <a:spLocks noGrp="1"/>
          </p:cNvSpPr>
          <p:nvPr>
            <p:ph type="sldNum" sz="quarter" idx="12"/>
          </p:nvPr>
        </p:nvSpPr>
        <p:spPr/>
        <p:txBody>
          <a:bodyPr/>
          <a:lstStyle/>
          <a:p>
            <a:fld id="{B85580A5-915D-48A6-98BD-B40B2DFD98F3}" type="slidenum">
              <a:rPr lang="nb-NO" smtClean="0"/>
              <a:t>‹#›</a:t>
            </a:fld>
            <a:endParaRPr lang="nb-NO"/>
          </a:p>
        </p:txBody>
      </p:sp>
    </p:spTree>
    <p:extLst>
      <p:ext uri="{BB962C8B-B14F-4D97-AF65-F5344CB8AC3E}">
        <p14:creationId xmlns:p14="http://schemas.microsoft.com/office/powerpoint/2010/main" val="2196287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Date Placeholder 4"/>
          <p:cNvSpPr>
            <a:spLocks noGrp="1"/>
          </p:cNvSpPr>
          <p:nvPr>
            <p:ph type="dt" sz="half" idx="10"/>
          </p:nvPr>
        </p:nvSpPr>
        <p:spPr/>
        <p:txBody>
          <a:bodyPr/>
          <a:lstStyle/>
          <a:p>
            <a:fld id="{8F0A500F-58D8-420F-9FFC-242A50DA09A9}" type="datetimeFigureOut">
              <a:rPr lang="nb-NO" smtClean="0"/>
              <a:t>15.05.2014</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B85580A5-915D-48A6-98BD-B40B2DFD98F3}" type="slidenum">
              <a:rPr lang="nb-NO" smtClean="0"/>
              <a:t>‹#›</a:t>
            </a:fld>
            <a:endParaRPr lang="nb-NO"/>
          </a:p>
        </p:txBody>
      </p:sp>
    </p:spTree>
    <p:extLst>
      <p:ext uri="{BB962C8B-B14F-4D97-AF65-F5344CB8AC3E}">
        <p14:creationId xmlns:p14="http://schemas.microsoft.com/office/powerpoint/2010/main" val="4242658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nb-NO"/>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7" name="Date Placeholder 6"/>
          <p:cNvSpPr>
            <a:spLocks noGrp="1"/>
          </p:cNvSpPr>
          <p:nvPr>
            <p:ph type="dt" sz="half" idx="10"/>
          </p:nvPr>
        </p:nvSpPr>
        <p:spPr/>
        <p:txBody>
          <a:bodyPr/>
          <a:lstStyle/>
          <a:p>
            <a:fld id="{8F0A500F-58D8-420F-9FFC-242A50DA09A9}" type="datetimeFigureOut">
              <a:rPr lang="nb-NO" smtClean="0"/>
              <a:t>15.05.2014</a:t>
            </a:fld>
            <a:endParaRPr lang="nb-NO"/>
          </a:p>
        </p:txBody>
      </p:sp>
      <p:sp>
        <p:nvSpPr>
          <p:cNvPr id="8" name="Footer Placeholder 7"/>
          <p:cNvSpPr>
            <a:spLocks noGrp="1"/>
          </p:cNvSpPr>
          <p:nvPr>
            <p:ph type="ftr" sz="quarter" idx="11"/>
          </p:nvPr>
        </p:nvSpPr>
        <p:spPr/>
        <p:txBody>
          <a:bodyPr/>
          <a:lstStyle/>
          <a:p>
            <a:endParaRPr lang="nb-NO"/>
          </a:p>
        </p:txBody>
      </p:sp>
      <p:sp>
        <p:nvSpPr>
          <p:cNvPr id="9" name="Slide Number Placeholder 8"/>
          <p:cNvSpPr>
            <a:spLocks noGrp="1"/>
          </p:cNvSpPr>
          <p:nvPr>
            <p:ph type="sldNum" sz="quarter" idx="12"/>
          </p:nvPr>
        </p:nvSpPr>
        <p:spPr/>
        <p:txBody>
          <a:bodyPr/>
          <a:lstStyle/>
          <a:p>
            <a:fld id="{B85580A5-915D-48A6-98BD-B40B2DFD98F3}" type="slidenum">
              <a:rPr lang="nb-NO" smtClean="0"/>
              <a:t>‹#›</a:t>
            </a:fld>
            <a:endParaRPr lang="nb-NO"/>
          </a:p>
        </p:txBody>
      </p:sp>
    </p:spTree>
    <p:extLst>
      <p:ext uri="{BB962C8B-B14F-4D97-AF65-F5344CB8AC3E}">
        <p14:creationId xmlns:p14="http://schemas.microsoft.com/office/powerpoint/2010/main" val="2496161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b-NO"/>
          </a:p>
        </p:txBody>
      </p:sp>
      <p:sp>
        <p:nvSpPr>
          <p:cNvPr id="3" name="Date Placeholder 2"/>
          <p:cNvSpPr>
            <a:spLocks noGrp="1"/>
          </p:cNvSpPr>
          <p:nvPr>
            <p:ph type="dt" sz="half" idx="10"/>
          </p:nvPr>
        </p:nvSpPr>
        <p:spPr/>
        <p:txBody>
          <a:bodyPr/>
          <a:lstStyle/>
          <a:p>
            <a:fld id="{8F0A500F-58D8-420F-9FFC-242A50DA09A9}" type="datetimeFigureOut">
              <a:rPr lang="nb-NO" smtClean="0"/>
              <a:t>15.05.2014</a:t>
            </a:fld>
            <a:endParaRPr lang="nb-NO"/>
          </a:p>
        </p:txBody>
      </p:sp>
      <p:sp>
        <p:nvSpPr>
          <p:cNvPr id="4" name="Footer Placeholder 3"/>
          <p:cNvSpPr>
            <a:spLocks noGrp="1"/>
          </p:cNvSpPr>
          <p:nvPr>
            <p:ph type="ftr" sz="quarter" idx="11"/>
          </p:nvPr>
        </p:nvSpPr>
        <p:spPr/>
        <p:txBody>
          <a:bodyPr/>
          <a:lstStyle/>
          <a:p>
            <a:endParaRPr lang="nb-NO"/>
          </a:p>
        </p:txBody>
      </p:sp>
      <p:sp>
        <p:nvSpPr>
          <p:cNvPr id="5" name="Slide Number Placeholder 4"/>
          <p:cNvSpPr>
            <a:spLocks noGrp="1"/>
          </p:cNvSpPr>
          <p:nvPr>
            <p:ph type="sldNum" sz="quarter" idx="12"/>
          </p:nvPr>
        </p:nvSpPr>
        <p:spPr/>
        <p:txBody>
          <a:bodyPr/>
          <a:lstStyle/>
          <a:p>
            <a:fld id="{B85580A5-915D-48A6-98BD-B40B2DFD98F3}" type="slidenum">
              <a:rPr lang="nb-NO" smtClean="0"/>
              <a:t>‹#›</a:t>
            </a:fld>
            <a:endParaRPr lang="nb-NO"/>
          </a:p>
        </p:txBody>
      </p:sp>
    </p:spTree>
    <p:extLst>
      <p:ext uri="{BB962C8B-B14F-4D97-AF65-F5344CB8AC3E}">
        <p14:creationId xmlns:p14="http://schemas.microsoft.com/office/powerpoint/2010/main" val="2460944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0A500F-58D8-420F-9FFC-242A50DA09A9}" type="datetimeFigureOut">
              <a:rPr lang="nb-NO" smtClean="0"/>
              <a:t>15.05.2014</a:t>
            </a:fld>
            <a:endParaRPr lang="nb-NO"/>
          </a:p>
        </p:txBody>
      </p:sp>
      <p:sp>
        <p:nvSpPr>
          <p:cNvPr id="3" name="Footer Placeholder 2"/>
          <p:cNvSpPr>
            <a:spLocks noGrp="1"/>
          </p:cNvSpPr>
          <p:nvPr>
            <p:ph type="ftr" sz="quarter" idx="11"/>
          </p:nvPr>
        </p:nvSpPr>
        <p:spPr/>
        <p:txBody>
          <a:bodyPr/>
          <a:lstStyle/>
          <a:p>
            <a:endParaRPr lang="nb-NO"/>
          </a:p>
        </p:txBody>
      </p:sp>
      <p:sp>
        <p:nvSpPr>
          <p:cNvPr id="4" name="Slide Number Placeholder 3"/>
          <p:cNvSpPr>
            <a:spLocks noGrp="1"/>
          </p:cNvSpPr>
          <p:nvPr>
            <p:ph type="sldNum" sz="quarter" idx="12"/>
          </p:nvPr>
        </p:nvSpPr>
        <p:spPr/>
        <p:txBody>
          <a:bodyPr/>
          <a:lstStyle/>
          <a:p>
            <a:fld id="{B85580A5-915D-48A6-98BD-B40B2DFD98F3}" type="slidenum">
              <a:rPr lang="nb-NO" smtClean="0"/>
              <a:t>‹#›</a:t>
            </a:fld>
            <a:endParaRPr lang="nb-NO"/>
          </a:p>
        </p:txBody>
      </p:sp>
    </p:spTree>
    <p:extLst>
      <p:ext uri="{BB962C8B-B14F-4D97-AF65-F5344CB8AC3E}">
        <p14:creationId xmlns:p14="http://schemas.microsoft.com/office/powerpoint/2010/main" val="2562615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nb-NO"/>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0A500F-58D8-420F-9FFC-242A50DA09A9}" type="datetimeFigureOut">
              <a:rPr lang="nb-NO" smtClean="0"/>
              <a:t>15.05.2014</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B85580A5-915D-48A6-98BD-B40B2DFD98F3}" type="slidenum">
              <a:rPr lang="nb-NO" smtClean="0"/>
              <a:t>‹#›</a:t>
            </a:fld>
            <a:endParaRPr lang="nb-NO"/>
          </a:p>
        </p:txBody>
      </p:sp>
    </p:spTree>
    <p:extLst>
      <p:ext uri="{BB962C8B-B14F-4D97-AF65-F5344CB8AC3E}">
        <p14:creationId xmlns:p14="http://schemas.microsoft.com/office/powerpoint/2010/main" val="4046240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nb-NO"/>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nb-NO"/>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0A500F-58D8-420F-9FFC-242A50DA09A9}" type="datetimeFigureOut">
              <a:rPr lang="nb-NO" smtClean="0"/>
              <a:t>15.05.2014</a:t>
            </a:fld>
            <a:endParaRPr lang="nb-NO"/>
          </a:p>
        </p:txBody>
      </p:sp>
      <p:sp>
        <p:nvSpPr>
          <p:cNvPr id="6" name="Footer Placeholder 5"/>
          <p:cNvSpPr>
            <a:spLocks noGrp="1"/>
          </p:cNvSpPr>
          <p:nvPr>
            <p:ph type="ftr" sz="quarter" idx="11"/>
          </p:nvPr>
        </p:nvSpPr>
        <p:spPr/>
        <p:txBody>
          <a:bodyPr/>
          <a:lstStyle/>
          <a:p>
            <a:endParaRPr lang="nb-NO"/>
          </a:p>
        </p:txBody>
      </p:sp>
      <p:sp>
        <p:nvSpPr>
          <p:cNvPr id="7" name="Slide Number Placeholder 6"/>
          <p:cNvSpPr>
            <a:spLocks noGrp="1"/>
          </p:cNvSpPr>
          <p:nvPr>
            <p:ph type="sldNum" sz="quarter" idx="12"/>
          </p:nvPr>
        </p:nvSpPr>
        <p:spPr/>
        <p:txBody>
          <a:bodyPr/>
          <a:lstStyle/>
          <a:p>
            <a:fld id="{B85580A5-915D-48A6-98BD-B40B2DFD98F3}" type="slidenum">
              <a:rPr lang="nb-NO" smtClean="0"/>
              <a:t>‹#›</a:t>
            </a:fld>
            <a:endParaRPr lang="nb-NO"/>
          </a:p>
        </p:txBody>
      </p:sp>
    </p:spTree>
    <p:extLst>
      <p:ext uri="{BB962C8B-B14F-4D97-AF65-F5344CB8AC3E}">
        <p14:creationId xmlns:p14="http://schemas.microsoft.com/office/powerpoint/2010/main" val="3518890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nb-NO"/>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b-NO"/>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F0A500F-58D8-420F-9FFC-242A50DA09A9}" type="datetimeFigureOut">
              <a:rPr lang="nb-NO" smtClean="0"/>
              <a:t>15.05.2014</a:t>
            </a:fld>
            <a:endParaRPr lang="nb-N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nb-N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85580A5-915D-48A6-98BD-B40B2DFD98F3}" type="slidenum">
              <a:rPr lang="nb-NO" smtClean="0"/>
              <a:t>‹#›</a:t>
            </a:fld>
            <a:endParaRPr lang="nb-NO"/>
          </a:p>
        </p:txBody>
      </p:sp>
    </p:spTree>
    <p:extLst>
      <p:ext uri="{BB962C8B-B14F-4D97-AF65-F5344CB8AC3E}">
        <p14:creationId xmlns:p14="http://schemas.microsoft.com/office/powerpoint/2010/main" val="15901632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b-NO"/>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notesSlide" Target="../notesSlides/notesSlide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omivfd.fmi.fi/o3.html" TargetMode="External"/><Relationship Id="rId2" Type="http://schemas.openxmlformats.org/officeDocument/2006/relationships/hyperlink" Target="http://en.ilmatieteenlaitos.fi/uv-index" TargetMode="External"/><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hyperlink" Target="http://www.igaco-o3.fi/" TargetMode="External"/><Relationship Id="rId2" Type="http://schemas.openxmlformats.org/officeDocument/2006/relationships/hyperlink" Target="http://o3msaf.fmi.fi/index.htm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8" Type="http://schemas.openxmlformats.org/officeDocument/2006/relationships/package" Target="../embeddings/Microsoft_Word_Document1.docx"/><Relationship Id="rId3" Type="http://schemas.openxmlformats.org/officeDocument/2006/relationships/notesSlide" Target="../notesSlides/notesSlide2.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32656"/>
            <a:ext cx="7992888" cy="5472608"/>
          </a:xfrm>
        </p:spPr>
        <p:txBody>
          <a:bodyPr>
            <a:normAutofit/>
          </a:bodyPr>
          <a:lstStyle/>
          <a:p>
            <a:pPr algn="l"/>
            <a:r>
              <a:rPr lang="en-GB" dirty="0" smtClean="0">
                <a:solidFill>
                  <a:srgbClr val="0099FF"/>
                </a:solidFill>
              </a:rPr>
              <a:t>Regional report on ozone research and monitoring </a:t>
            </a:r>
            <a:br>
              <a:rPr lang="en-GB" dirty="0" smtClean="0">
                <a:solidFill>
                  <a:srgbClr val="0099FF"/>
                </a:solidFill>
              </a:rPr>
            </a:br>
            <a:r>
              <a:rPr lang="en-GB" dirty="0">
                <a:solidFill>
                  <a:srgbClr val="0099FF"/>
                </a:solidFill>
              </a:rPr>
              <a:t/>
            </a:r>
            <a:br>
              <a:rPr lang="en-GB" dirty="0">
                <a:solidFill>
                  <a:srgbClr val="0099FF"/>
                </a:solidFill>
              </a:rPr>
            </a:br>
            <a:r>
              <a:rPr lang="en-GB" b="1" dirty="0" smtClean="0">
                <a:solidFill>
                  <a:srgbClr val="0099FF"/>
                </a:solidFill>
              </a:rPr>
              <a:t>Nordic countries</a:t>
            </a:r>
            <a:br>
              <a:rPr lang="en-GB" b="1" dirty="0" smtClean="0">
                <a:solidFill>
                  <a:srgbClr val="0099FF"/>
                </a:solidFill>
              </a:rPr>
            </a:br>
            <a:r>
              <a:rPr lang="en-GB" b="1" dirty="0" smtClean="0">
                <a:solidFill>
                  <a:srgbClr val="0099FF"/>
                </a:solidFill>
              </a:rPr>
              <a:t/>
            </a:r>
            <a:br>
              <a:rPr lang="en-GB" b="1" dirty="0" smtClean="0">
                <a:solidFill>
                  <a:srgbClr val="0099FF"/>
                </a:solidFill>
              </a:rPr>
            </a:br>
            <a:r>
              <a:rPr lang="en-US" sz="1800" dirty="0"/>
              <a:t>Leif </a:t>
            </a:r>
            <a:r>
              <a:rPr lang="en-US" sz="1800" dirty="0" err="1"/>
              <a:t>Backman</a:t>
            </a:r>
            <a:r>
              <a:rPr lang="en-US" sz="1800" dirty="0"/>
              <a:t> (FMI) Finland</a:t>
            </a:r>
            <a:br>
              <a:rPr lang="en-US" sz="1800" dirty="0"/>
            </a:br>
            <a:r>
              <a:rPr lang="en-US" sz="1800" u="sng" dirty="0"/>
              <a:t>Weine Josefsson </a:t>
            </a:r>
            <a:r>
              <a:rPr lang="en-US" sz="1800" dirty="0"/>
              <a:t>(SMHI) Sweden</a:t>
            </a:r>
            <a:br>
              <a:rPr lang="en-US" sz="1800" dirty="0"/>
            </a:br>
            <a:r>
              <a:rPr lang="en-US" sz="1800" dirty="0"/>
              <a:t>Niels Larsen (DMI) Denmark and Greenland</a:t>
            </a:r>
            <a:br>
              <a:rPr lang="en-US" sz="1800" dirty="0"/>
            </a:br>
            <a:r>
              <a:rPr lang="en-US" sz="1800" dirty="0"/>
              <a:t>Árni Sigurðsson (</a:t>
            </a:r>
            <a:r>
              <a:rPr lang="en-US" sz="1800" dirty="0" err="1"/>
              <a:t>Vedurstofa</a:t>
            </a:r>
            <a:r>
              <a:rPr lang="en-US" sz="1800" dirty="0"/>
              <a:t>) Iceland</a:t>
            </a:r>
            <a:br>
              <a:rPr lang="en-US" sz="1800" dirty="0"/>
            </a:br>
            <a:r>
              <a:rPr lang="en-US" sz="1800" dirty="0"/>
              <a:t>Tove </a:t>
            </a:r>
            <a:r>
              <a:rPr lang="en-US" sz="1800" dirty="0" err="1"/>
              <a:t>Svendby</a:t>
            </a:r>
            <a:r>
              <a:rPr lang="en-US" sz="1800" dirty="0"/>
              <a:t> (NILU) Norway</a:t>
            </a:r>
            <a:br>
              <a:rPr lang="en-US" sz="1800" dirty="0"/>
            </a:br>
            <a:endParaRPr lang="en-GB" sz="1800" b="1" dirty="0">
              <a:solidFill>
                <a:srgbClr val="0099FF"/>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394" y="365127"/>
            <a:ext cx="8137062" cy="1119658"/>
          </a:xfrm>
        </p:spPr>
        <p:txBody>
          <a:bodyPr>
            <a:normAutofit/>
          </a:bodyPr>
          <a:lstStyle/>
          <a:p>
            <a:r>
              <a:rPr lang="en-GB" sz="3500" dirty="0" smtClean="0">
                <a:solidFill>
                  <a:srgbClr val="0099FF"/>
                </a:solidFill>
              </a:rPr>
              <a:t>UV and ozone monitoring stations in Norway</a:t>
            </a:r>
            <a:endParaRPr lang="en-GB" sz="3500" dirty="0">
              <a:solidFill>
                <a:srgbClr val="0099FF"/>
              </a:solidFill>
            </a:endParaRPr>
          </a:p>
        </p:txBody>
      </p:sp>
      <p:sp>
        <p:nvSpPr>
          <p:cNvPr id="3" name="Content Placeholder 2"/>
          <p:cNvSpPr>
            <a:spLocks noGrp="1"/>
          </p:cNvSpPr>
          <p:nvPr>
            <p:ph idx="1"/>
          </p:nvPr>
        </p:nvSpPr>
        <p:spPr/>
        <p:txBody>
          <a:bodyPr/>
          <a:lstStyle/>
          <a:p>
            <a:r>
              <a:rPr lang="nb-NO" dirty="0" smtClean="0"/>
              <a:t>A</a:t>
            </a:r>
            <a:endParaRPr lang="nb-NO" dirty="0"/>
          </a:p>
        </p:txBody>
      </p:sp>
      <p:pic>
        <p:nvPicPr>
          <p:cNvPr id="4" name="Picture 2" descr="N:\info\ttt\hjem\Cathrine Lund Myhre\norgeskart-d.jpg"/>
          <p:cNvPicPr preferRelativeResize="0">
            <a:picLocks noChangeAspect="1" noChangeArrowheads="1"/>
          </p:cNvPicPr>
          <p:nvPr/>
        </p:nvPicPr>
        <p:blipFill>
          <a:blip r:embed="rId4" cstate="print"/>
          <a:srcRect/>
          <a:stretch>
            <a:fillRect/>
          </a:stretch>
        </p:blipFill>
        <p:spPr bwMode="auto">
          <a:xfrm>
            <a:off x="457200" y="1484784"/>
            <a:ext cx="3962400" cy="5303837"/>
          </a:xfrm>
          <a:prstGeom prst="rect">
            <a:avLst/>
          </a:prstGeom>
          <a:noFill/>
          <a:ln w="9525">
            <a:noFill/>
            <a:miter lim="800000"/>
            <a:headEnd/>
            <a:tailEnd/>
          </a:ln>
        </p:spPr>
      </p:pic>
      <p:grpSp>
        <p:nvGrpSpPr>
          <p:cNvPr id="14" name="Group 21"/>
          <p:cNvGrpSpPr>
            <a:grpSpLocks/>
          </p:cNvGrpSpPr>
          <p:nvPr/>
        </p:nvGrpSpPr>
        <p:grpSpPr bwMode="auto">
          <a:xfrm>
            <a:off x="1600200" y="2457450"/>
            <a:ext cx="847725" cy="2216150"/>
            <a:chOff x="720" y="1552"/>
            <a:chExt cx="534" cy="1396"/>
          </a:xfrm>
        </p:grpSpPr>
        <p:sp>
          <p:nvSpPr>
            <p:cNvPr id="15" name="Rectangle 19"/>
            <p:cNvSpPr>
              <a:spLocks noChangeAspect="1" noChangeArrowheads="1"/>
            </p:cNvSpPr>
            <p:nvPr/>
          </p:nvSpPr>
          <p:spPr bwMode="auto">
            <a:xfrm>
              <a:off x="1138" y="1552"/>
              <a:ext cx="116" cy="116"/>
            </a:xfrm>
            <a:prstGeom prst="rect">
              <a:avLst/>
            </a:prstGeom>
            <a:solidFill>
              <a:srgbClr val="00FFFF"/>
            </a:solidFill>
            <a:ln w="9525">
              <a:solidFill>
                <a:schemeClr val="tx1"/>
              </a:solidFill>
              <a:miter lim="800000"/>
              <a:headEnd/>
              <a:tailEnd/>
            </a:ln>
          </p:spPr>
          <p:txBody>
            <a:bodyPr wrap="none" anchor="ctr"/>
            <a:lstStyle/>
            <a:p>
              <a:endParaRPr lang="nb-NO"/>
            </a:p>
          </p:txBody>
        </p:sp>
        <p:sp>
          <p:nvSpPr>
            <p:cNvPr id="16" name="Rectangle 20"/>
            <p:cNvSpPr>
              <a:spLocks noChangeAspect="1" noChangeArrowheads="1"/>
            </p:cNvSpPr>
            <p:nvPr/>
          </p:nvSpPr>
          <p:spPr bwMode="auto">
            <a:xfrm>
              <a:off x="720" y="2832"/>
              <a:ext cx="116" cy="116"/>
            </a:xfrm>
            <a:prstGeom prst="rect">
              <a:avLst/>
            </a:prstGeom>
            <a:solidFill>
              <a:srgbClr val="00FFFF"/>
            </a:solidFill>
            <a:ln w="9525">
              <a:solidFill>
                <a:schemeClr val="tx1"/>
              </a:solidFill>
              <a:miter lim="800000"/>
              <a:headEnd/>
              <a:tailEnd/>
            </a:ln>
          </p:spPr>
          <p:txBody>
            <a:bodyPr wrap="none" anchor="ctr"/>
            <a:lstStyle/>
            <a:p>
              <a:endParaRPr lang="nb-NO"/>
            </a:p>
          </p:txBody>
        </p:sp>
      </p:grpSp>
      <p:grpSp>
        <p:nvGrpSpPr>
          <p:cNvPr id="17" name="Group 12"/>
          <p:cNvGrpSpPr>
            <a:grpSpLocks noChangeAspect="1"/>
          </p:cNvGrpSpPr>
          <p:nvPr/>
        </p:nvGrpSpPr>
        <p:grpSpPr bwMode="auto">
          <a:xfrm>
            <a:off x="539394" y="2209800"/>
            <a:ext cx="2076805" cy="3949700"/>
            <a:chOff x="1385" y="720"/>
            <a:chExt cx="1627" cy="3096"/>
          </a:xfrm>
        </p:grpSpPr>
        <p:sp>
          <p:nvSpPr>
            <p:cNvPr id="18" name="Oval 13"/>
            <p:cNvSpPr>
              <a:spLocks noChangeAspect="1" noChangeArrowheads="1"/>
            </p:cNvSpPr>
            <p:nvPr/>
          </p:nvSpPr>
          <p:spPr bwMode="auto">
            <a:xfrm>
              <a:off x="1385" y="720"/>
              <a:ext cx="144" cy="144"/>
            </a:xfrm>
            <a:prstGeom prst="ellipse">
              <a:avLst/>
            </a:prstGeom>
            <a:solidFill>
              <a:srgbClr val="0066FF"/>
            </a:solidFill>
            <a:ln w="9525">
              <a:solidFill>
                <a:schemeClr val="tx1"/>
              </a:solidFill>
              <a:round/>
              <a:headEnd/>
              <a:tailEnd/>
            </a:ln>
          </p:spPr>
          <p:txBody>
            <a:bodyPr wrap="none" anchor="ctr"/>
            <a:lstStyle/>
            <a:p>
              <a:endParaRPr lang="nb-NO"/>
            </a:p>
          </p:txBody>
        </p:sp>
        <p:sp>
          <p:nvSpPr>
            <p:cNvPr id="19" name="Oval 14"/>
            <p:cNvSpPr>
              <a:spLocks noChangeAspect="1" noChangeArrowheads="1"/>
            </p:cNvSpPr>
            <p:nvPr/>
          </p:nvSpPr>
          <p:spPr bwMode="auto">
            <a:xfrm>
              <a:off x="2448" y="3672"/>
              <a:ext cx="144" cy="144"/>
            </a:xfrm>
            <a:prstGeom prst="ellipse">
              <a:avLst/>
            </a:prstGeom>
            <a:solidFill>
              <a:srgbClr val="0066FF"/>
            </a:solidFill>
            <a:ln w="9525">
              <a:solidFill>
                <a:schemeClr val="tx1"/>
              </a:solidFill>
              <a:round/>
              <a:headEnd/>
              <a:tailEnd/>
            </a:ln>
          </p:spPr>
          <p:txBody>
            <a:bodyPr wrap="none" anchor="ctr"/>
            <a:lstStyle/>
            <a:p>
              <a:endParaRPr lang="nb-NO"/>
            </a:p>
          </p:txBody>
        </p:sp>
        <p:sp>
          <p:nvSpPr>
            <p:cNvPr id="20" name="Oval 15"/>
            <p:cNvSpPr>
              <a:spLocks noChangeAspect="1" noChangeArrowheads="1"/>
            </p:cNvSpPr>
            <p:nvPr/>
          </p:nvSpPr>
          <p:spPr bwMode="auto">
            <a:xfrm>
              <a:off x="2868" y="852"/>
              <a:ext cx="144" cy="144"/>
            </a:xfrm>
            <a:prstGeom prst="ellipse">
              <a:avLst/>
            </a:prstGeom>
            <a:solidFill>
              <a:srgbClr val="0066FF"/>
            </a:solidFill>
            <a:ln w="9525">
              <a:solidFill>
                <a:schemeClr val="tx1"/>
              </a:solidFill>
              <a:round/>
              <a:headEnd/>
              <a:tailEnd/>
            </a:ln>
          </p:spPr>
          <p:txBody>
            <a:bodyPr wrap="none" anchor="ctr"/>
            <a:lstStyle/>
            <a:p>
              <a:endParaRPr lang="nb-NO"/>
            </a:p>
          </p:txBody>
        </p:sp>
      </p:grpSp>
      <p:sp>
        <p:nvSpPr>
          <p:cNvPr id="21" name="Rectangle 22"/>
          <p:cNvSpPr>
            <a:spLocks noChangeArrowheads="1"/>
          </p:cNvSpPr>
          <p:nvPr/>
        </p:nvSpPr>
        <p:spPr bwMode="auto">
          <a:xfrm>
            <a:off x="304800" y="685800"/>
            <a:ext cx="8502650" cy="990600"/>
          </a:xfrm>
          <a:prstGeom prst="rect">
            <a:avLst/>
          </a:prstGeom>
          <a:noFill/>
          <a:ln w="9525">
            <a:noFill/>
            <a:miter lim="800000"/>
            <a:headEnd/>
            <a:tailEnd/>
          </a:ln>
        </p:spPr>
        <p:txBody>
          <a:bodyPr anchor="ctr"/>
          <a:lstStyle/>
          <a:p>
            <a:endParaRPr lang="en-GB" sz="3600" b="0" i="1" dirty="0">
              <a:solidFill>
                <a:schemeClr val="tx2"/>
              </a:solidFill>
              <a:latin typeface="Times New Roman" pitchFamily="18" charset="0"/>
            </a:endParaRPr>
          </a:p>
        </p:txBody>
      </p:sp>
      <p:sp>
        <p:nvSpPr>
          <p:cNvPr id="22" name="Text Box 23"/>
          <p:cNvSpPr txBox="1">
            <a:spLocks noChangeArrowheads="1"/>
          </p:cNvSpPr>
          <p:nvPr/>
        </p:nvSpPr>
        <p:spPr bwMode="auto">
          <a:xfrm>
            <a:off x="2638425" y="4392613"/>
            <a:ext cx="1752600" cy="366712"/>
          </a:xfrm>
          <a:prstGeom prst="rect">
            <a:avLst/>
          </a:prstGeom>
          <a:noFill/>
          <a:ln w="9525">
            <a:noFill/>
            <a:miter lim="800000"/>
            <a:headEnd/>
            <a:tailEnd/>
          </a:ln>
        </p:spPr>
        <p:txBody>
          <a:bodyPr>
            <a:spAutoFit/>
          </a:bodyPr>
          <a:lstStyle/>
          <a:p>
            <a:pPr>
              <a:spcBef>
                <a:spcPct val="50000"/>
              </a:spcBef>
            </a:pPr>
            <a:r>
              <a:rPr lang="nb-NO" sz="1800" dirty="0">
                <a:solidFill>
                  <a:srgbClr val="FF0000"/>
                </a:solidFill>
              </a:rPr>
              <a:t>UV</a:t>
            </a:r>
            <a:endParaRPr lang="en-GB" sz="1800" dirty="0">
              <a:solidFill>
                <a:srgbClr val="00FFFF"/>
              </a:solidFill>
            </a:endParaRPr>
          </a:p>
        </p:txBody>
      </p:sp>
      <p:sp>
        <p:nvSpPr>
          <p:cNvPr id="23" name="Rectangle 24"/>
          <p:cNvSpPr>
            <a:spLocks noChangeArrowheads="1"/>
          </p:cNvSpPr>
          <p:nvPr/>
        </p:nvSpPr>
        <p:spPr bwMode="auto">
          <a:xfrm>
            <a:off x="2619375" y="4754563"/>
            <a:ext cx="1676400" cy="366712"/>
          </a:xfrm>
          <a:prstGeom prst="rect">
            <a:avLst/>
          </a:prstGeom>
          <a:noFill/>
          <a:ln w="9525">
            <a:noFill/>
            <a:miter lim="800000"/>
            <a:headEnd/>
            <a:tailEnd/>
          </a:ln>
        </p:spPr>
        <p:txBody>
          <a:bodyPr>
            <a:spAutoFit/>
          </a:bodyPr>
          <a:lstStyle/>
          <a:p>
            <a:pPr>
              <a:spcBef>
                <a:spcPct val="50000"/>
              </a:spcBef>
            </a:pPr>
            <a:r>
              <a:rPr lang="nb-NO" sz="1800">
                <a:solidFill>
                  <a:srgbClr val="3333FF"/>
                </a:solidFill>
              </a:rPr>
              <a:t>Total ozone</a:t>
            </a:r>
          </a:p>
        </p:txBody>
      </p:sp>
      <p:sp>
        <p:nvSpPr>
          <p:cNvPr id="24" name="Rectangle 25"/>
          <p:cNvSpPr>
            <a:spLocks noChangeArrowheads="1"/>
          </p:cNvSpPr>
          <p:nvPr/>
        </p:nvSpPr>
        <p:spPr bwMode="auto">
          <a:xfrm>
            <a:off x="2600325" y="5135563"/>
            <a:ext cx="1833563" cy="646331"/>
          </a:xfrm>
          <a:prstGeom prst="rect">
            <a:avLst/>
          </a:prstGeom>
          <a:noFill/>
          <a:ln w="9525">
            <a:noFill/>
            <a:miter lim="800000"/>
            <a:headEnd/>
            <a:tailEnd/>
          </a:ln>
        </p:spPr>
        <p:txBody>
          <a:bodyPr>
            <a:spAutoFit/>
          </a:bodyPr>
          <a:lstStyle/>
          <a:p>
            <a:pPr>
              <a:spcBef>
                <a:spcPct val="50000"/>
              </a:spcBef>
            </a:pPr>
            <a:r>
              <a:rPr lang="nb-NO" sz="1800" dirty="0" err="1">
                <a:solidFill>
                  <a:srgbClr val="00FFFF"/>
                </a:solidFill>
              </a:rPr>
              <a:t>Ozone</a:t>
            </a:r>
            <a:r>
              <a:rPr lang="nb-NO" sz="1800" dirty="0">
                <a:solidFill>
                  <a:srgbClr val="00FFFF"/>
                </a:solidFill>
              </a:rPr>
              <a:t> </a:t>
            </a:r>
            <a:r>
              <a:rPr lang="nb-NO" sz="1800" dirty="0" err="1" smtClean="0">
                <a:solidFill>
                  <a:srgbClr val="00FFFF"/>
                </a:solidFill>
              </a:rPr>
              <a:t>profiles</a:t>
            </a:r>
            <a:r>
              <a:rPr lang="nb-NO" sz="1800" dirty="0" smtClean="0">
                <a:solidFill>
                  <a:srgbClr val="00FFFF"/>
                </a:solidFill>
              </a:rPr>
              <a:t> (</a:t>
            </a:r>
            <a:r>
              <a:rPr lang="nb-NO" sz="1800" dirty="0" err="1" smtClean="0">
                <a:solidFill>
                  <a:srgbClr val="00FFFF"/>
                </a:solidFill>
              </a:rPr>
              <a:t>now</a:t>
            </a:r>
            <a:r>
              <a:rPr lang="nb-NO" sz="1800" dirty="0" smtClean="0">
                <a:solidFill>
                  <a:srgbClr val="00FFFF"/>
                </a:solidFill>
              </a:rPr>
              <a:t> </a:t>
            </a:r>
            <a:r>
              <a:rPr lang="nb-NO" sz="1800" dirty="0" err="1" smtClean="0">
                <a:solidFill>
                  <a:srgbClr val="00FFFF"/>
                </a:solidFill>
              </a:rPr>
              <a:t>excluded</a:t>
            </a:r>
            <a:r>
              <a:rPr lang="nb-NO" sz="1800" dirty="0" smtClean="0">
                <a:solidFill>
                  <a:srgbClr val="00FFFF"/>
                </a:solidFill>
              </a:rPr>
              <a:t>)</a:t>
            </a:r>
            <a:endParaRPr lang="en-GB" sz="1800" dirty="0">
              <a:solidFill>
                <a:srgbClr val="00FFFF"/>
              </a:solidFill>
            </a:endParaRPr>
          </a:p>
        </p:txBody>
      </p:sp>
      <p:pic>
        <p:nvPicPr>
          <p:cNvPr id="25" name="Picture 34" descr="Zeppelin stasjonen"/>
          <p:cNvPicPr>
            <a:picLocks noChangeAspect="1" noChangeArrowheads="1"/>
          </p:cNvPicPr>
          <p:nvPr/>
        </p:nvPicPr>
        <p:blipFill>
          <a:blip r:embed="rId5" cstate="print"/>
          <a:srcRect/>
          <a:stretch>
            <a:fillRect/>
          </a:stretch>
        </p:blipFill>
        <p:spPr bwMode="auto">
          <a:xfrm>
            <a:off x="4572000" y="1676400"/>
            <a:ext cx="1912938" cy="2647950"/>
          </a:xfrm>
          <a:prstGeom prst="rect">
            <a:avLst/>
          </a:prstGeom>
          <a:noFill/>
          <a:ln w="9525">
            <a:noFill/>
            <a:miter lim="800000"/>
            <a:headEnd/>
            <a:tailEnd/>
          </a:ln>
        </p:spPr>
      </p:pic>
      <p:pic>
        <p:nvPicPr>
          <p:cNvPr id="26" name="Picture 41" descr="http://www.fys.uio.no/plasma/ozone/pics/instruments.jpg"/>
          <p:cNvPicPr>
            <a:picLocks noChangeAspect="1" noChangeArrowheads="1"/>
          </p:cNvPicPr>
          <p:nvPr/>
        </p:nvPicPr>
        <p:blipFill>
          <a:blip r:embed="rId6" cstate="print"/>
          <a:srcRect/>
          <a:stretch>
            <a:fillRect/>
          </a:stretch>
        </p:blipFill>
        <p:spPr bwMode="auto">
          <a:xfrm>
            <a:off x="4876800" y="4495800"/>
            <a:ext cx="2805113" cy="2103438"/>
          </a:xfrm>
          <a:prstGeom prst="rect">
            <a:avLst/>
          </a:prstGeom>
          <a:noFill/>
          <a:ln w="9525">
            <a:noFill/>
            <a:miter lim="800000"/>
            <a:headEnd/>
            <a:tailEnd/>
          </a:ln>
        </p:spPr>
      </p:pic>
      <p:graphicFrame>
        <p:nvGraphicFramePr>
          <p:cNvPr id="27" name="Object 42"/>
          <p:cNvGraphicFramePr>
            <a:graphicFrameLocks/>
          </p:cNvGraphicFramePr>
          <p:nvPr/>
        </p:nvGraphicFramePr>
        <p:xfrm>
          <a:off x="6400800" y="2743200"/>
          <a:ext cx="2743200" cy="1905000"/>
        </p:xfrm>
        <a:graphic>
          <a:graphicData uri="http://schemas.openxmlformats.org/presentationml/2006/ole">
            <mc:AlternateContent xmlns:mc="http://schemas.openxmlformats.org/markup-compatibility/2006">
              <mc:Choice xmlns:v="urn:schemas-microsoft-com:vml" Requires="v">
                <p:oleObj spid="_x0000_s2176" name="Paint Shop Pro Image" r:id="rId7" imgW="4389054" imgH="3111352" progId="">
                  <p:embed/>
                </p:oleObj>
              </mc:Choice>
              <mc:Fallback>
                <p:oleObj name="Paint Shop Pro Image" r:id="rId7" imgW="4389054" imgH="3111352" progId="">
                  <p:embed/>
                  <p:pic>
                    <p:nvPicPr>
                      <p:cNvPr id="0" name="Object 42"/>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00800" y="2743200"/>
                        <a:ext cx="27432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3" name="Group 32"/>
          <p:cNvGrpSpPr/>
          <p:nvPr/>
        </p:nvGrpSpPr>
        <p:grpSpPr>
          <a:xfrm>
            <a:off x="457200" y="2247726"/>
            <a:ext cx="2097088" cy="4565650"/>
            <a:chOff x="457200" y="2247726"/>
            <a:chExt cx="2097088" cy="4565650"/>
          </a:xfrm>
        </p:grpSpPr>
        <p:grpSp>
          <p:nvGrpSpPr>
            <p:cNvPr id="5" name="Group 3"/>
            <p:cNvGrpSpPr>
              <a:grpSpLocks noChangeAspect="1"/>
            </p:cNvGrpSpPr>
            <p:nvPr/>
          </p:nvGrpSpPr>
          <p:grpSpPr bwMode="auto">
            <a:xfrm>
              <a:off x="457200" y="2247726"/>
              <a:ext cx="2097088" cy="4565650"/>
              <a:chOff x="1392" y="672"/>
              <a:chExt cx="1643" cy="3581"/>
            </a:xfrm>
          </p:grpSpPr>
          <p:sp>
            <p:nvSpPr>
              <p:cNvPr id="6" name="Oval 4"/>
              <p:cNvSpPr>
                <a:spLocks noChangeAspect="1" noChangeArrowheads="1"/>
              </p:cNvSpPr>
              <p:nvPr/>
            </p:nvSpPr>
            <p:spPr bwMode="auto">
              <a:xfrm>
                <a:off x="1971" y="4109"/>
                <a:ext cx="144" cy="144"/>
              </a:xfrm>
              <a:prstGeom prst="ellipse">
                <a:avLst/>
              </a:prstGeom>
              <a:noFill/>
              <a:ln w="25400">
                <a:solidFill>
                  <a:srgbClr val="C00000"/>
                </a:solidFill>
                <a:round/>
                <a:headEnd/>
                <a:tailEnd/>
              </a:ln>
            </p:spPr>
            <p:txBody>
              <a:bodyPr wrap="none" anchor="ctr"/>
              <a:lstStyle/>
              <a:p>
                <a:endParaRPr lang="nb-NO" dirty="0">
                  <a:solidFill>
                    <a:srgbClr val="FFC000"/>
                  </a:solidFill>
                </a:endParaRPr>
              </a:p>
            </p:txBody>
          </p:sp>
          <p:sp>
            <p:nvSpPr>
              <p:cNvPr id="7" name="Oval 5"/>
              <p:cNvSpPr>
                <a:spLocks noChangeAspect="1" noChangeArrowheads="1"/>
              </p:cNvSpPr>
              <p:nvPr/>
            </p:nvSpPr>
            <p:spPr bwMode="auto">
              <a:xfrm>
                <a:off x="1632" y="3408"/>
                <a:ext cx="144" cy="144"/>
              </a:xfrm>
              <a:prstGeom prst="ellipse">
                <a:avLst/>
              </a:prstGeom>
              <a:noFill/>
              <a:ln w="25400">
                <a:solidFill>
                  <a:srgbClr val="C00000"/>
                </a:solidFill>
                <a:round/>
                <a:headEnd/>
                <a:tailEnd/>
              </a:ln>
            </p:spPr>
            <p:txBody>
              <a:bodyPr wrap="none" anchor="ctr"/>
              <a:lstStyle/>
              <a:p>
                <a:endParaRPr lang="nb-NO"/>
              </a:p>
            </p:txBody>
          </p:sp>
          <p:sp>
            <p:nvSpPr>
              <p:cNvPr id="8" name="Oval 6"/>
              <p:cNvSpPr>
                <a:spLocks noChangeAspect="1" noChangeArrowheads="1"/>
              </p:cNvSpPr>
              <p:nvPr/>
            </p:nvSpPr>
            <p:spPr bwMode="auto">
              <a:xfrm>
                <a:off x="2497" y="3283"/>
                <a:ext cx="144" cy="144"/>
              </a:xfrm>
              <a:prstGeom prst="ellipse">
                <a:avLst/>
              </a:prstGeom>
              <a:noFill/>
              <a:ln w="25400">
                <a:solidFill>
                  <a:srgbClr val="C00000"/>
                </a:solidFill>
                <a:round/>
                <a:headEnd/>
                <a:tailEnd/>
              </a:ln>
            </p:spPr>
            <p:txBody>
              <a:bodyPr wrap="none" anchor="ctr"/>
              <a:lstStyle/>
              <a:p>
                <a:endParaRPr lang="nb-NO"/>
              </a:p>
            </p:txBody>
          </p:sp>
          <p:sp>
            <p:nvSpPr>
              <p:cNvPr id="9" name="Oval 7"/>
              <p:cNvSpPr>
                <a:spLocks noChangeAspect="1" noChangeArrowheads="1"/>
              </p:cNvSpPr>
              <p:nvPr/>
            </p:nvSpPr>
            <p:spPr bwMode="auto">
              <a:xfrm>
                <a:off x="2304" y="2592"/>
                <a:ext cx="144" cy="144"/>
              </a:xfrm>
              <a:prstGeom prst="ellipse">
                <a:avLst/>
              </a:prstGeom>
              <a:noFill/>
              <a:ln w="25400">
                <a:solidFill>
                  <a:srgbClr val="C00000"/>
                </a:solidFill>
                <a:round/>
                <a:headEnd/>
                <a:tailEnd/>
              </a:ln>
            </p:spPr>
            <p:txBody>
              <a:bodyPr wrap="none" anchor="ctr"/>
              <a:lstStyle/>
              <a:p>
                <a:endParaRPr lang="nb-NO"/>
              </a:p>
            </p:txBody>
          </p:sp>
          <p:sp>
            <p:nvSpPr>
              <p:cNvPr id="10" name="Oval 8"/>
              <p:cNvSpPr>
                <a:spLocks noChangeAspect="1" noChangeArrowheads="1"/>
              </p:cNvSpPr>
              <p:nvPr/>
            </p:nvSpPr>
            <p:spPr bwMode="auto">
              <a:xfrm>
                <a:off x="2891" y="791"/>
                <a:ext cx="144" cy="144"/>
              </a:xfrm>
              <a:prstGeom prst="ellipse">
                <a:avLst/>
              </a:prstGeom>
              <a:solidFill>
                <a:srgbClr val="CC3300"/>
              </a:solidFill>
              <a:ln w="9525">
                <a:solidFill>
                  <a:schemeClr val="tx1"/>
                </a:solidFill>
                <a:round/>
                <a:headEnd/>
                <a:tailEnd/>
              </a:ln>
            </p:spPr>
            <p:txBody>
              <a:bodyPr wrap="none" anchor="ctr"/>
              <a:lstStyle/>
              <a:p>
                <a:endParaRPr lang="nb-NO"/>
              </a:p>
            </p:txBody>
          </p:sp>
          <p:sp>
            <p:nvSpPr>
              <p:cNvPr id="11" name="Oval 9"/>
              <p:cNvSpPr>
                <a:spLocks noChangeAspect="1" noChangeArrowheads="1"/>
              </p:cNvSpPr>
              <p:nvPr/>
            </p:nvSpPr>
            <p:spPr bwMode="auto">
              <a:xfrm>
                <a:off x="2400" y="3648"/>
                <a:ext cx="144" cy="144"/>
              </a:xfrm>
              <a:prstGeom prst="ellipse">
                <a:avLst/>
              </a:prstGeom>
              <a:noFill/>
              <a:ln w="25400">
                <a:solidFill>
                  <a:srgbClr val="C00000"/>
                </a:solidFill>
                <a:round/>
                <a:headEnd/>
                <a:tailEnd/>
              </a:ln>
            </p:spPr>
            <p:txBody>
              <a:bodyPr wrap="none" anchor="ctr"/>
              <a:lstStyle/>
              <a:p>
                <a:endParaRPr lang="nb-NO"/>
              </a:p>
            </p:txBody>
          </p:sp>
          <p:sp>
            <p:nvSpPr>
              <p:cNvPr id="12" name="Oval 10"/>
              <p:cNvSpPr>
                <a:spLocks noChangeAspect="1" noChangeArrowheads="1"/>
              </p:cNvSpPr>
              <p:nvPr/>
            </p:nvSpPr>
            <p:spPr bwMode="auto">
              <a:xfrm>
                <a:off x="2440" y="3611"/>
                <a:ext cx="144" cy="144"/>
              </a:xfrm>
              <a:prstGeom prst="ellipse">
                <a:avLst/>
              </a:prstGeom>
              <a:solidFill>
                <a:srgbClr val="CC3300"/>
              </a:solidFill>
              <a:ln w="9525">
                <a:solidFill>
                  <a:schemeClr val="tx1"/>
                </a:solidFill>
                <a:round/>
                <a:headEnd/>
                <a:tailEnd/>
              </a:ln>
            </p:spPr>
            <p:txBody>
              <a:bodyPr wrap="none" anchor="ctr"/>
              <a:lstStyle/>
              <a:p>
                <a:endParaRPr lang="nb-NO"/>
              </a:p>
            </p:txBody>
          </p:sp>
          <p:sp>
            <p:nvSpPr>
              <p:cNvPr id="13" name="Oval 11"/>
              <p:cNvSpPr>
                <a:spLocks noChangeAspect="1" noChangeArrowheads="1"/>
              </p:cNvSpPr>
              <p:nvPr/>
            </p:nvSpPr>
            <p:spPr bwMode="auto">
              <a:xfrm>
                <a:off x="1392" y="672"/>
                <a:ext cx="144" cy="144"/>
              </a:xfrm>
              <a:prstGeom prst="ellipse">
                <a:avLst/>
              </a:prstGeom>
              <a:solidFill>
                <a:srgbClr val="CC3300"/>
              </a:solidFill>
              <a:ln w="9525">
                <a:solidFill>
                  <a:schemeClr val="tx1"/>
                </a:solidFill>
                <a:round/>
                <a:headEnd/>
                <a:tailEnd/>
              </a:ln>
            </p:spPr>
            <p:txBody>
              <a:bodyPr wrap="none" anchor="ctr"/>
              <a:lstStyle/>
              <a:p>
                <a:endParaRPr lang="nb-NO"/>
              </a:p>
            </p:txBody>
          </p:sp>
        </p:grpSp>
        <p:sp>
          <p:nvSpPr>
            <p:cNvPr id="29" name="Oval 5"/>
            <p:cNvSpPr>
              <a:spLocks noChangeAspect="1" noChangeArrowheads="1"/>
            </p:cNvSpPr>
            <p:nvPr/>
          </p:nvSpPr>
          <p:spPr bwMode="auto">
            <a:xfrm>
              <a:off x="1259632" y="5733256"/>
              <a:ext cx="183798" cy="183595"/>
            </a:xfrm>
            <a:prstGeom prst="ellipse">
              <a:avLst/>
            </a:prstGeom>
            <a:noFill/>
            <a:ln w="25400">
              <a:solidFill>
                <a:srgbClr val="C00000"/>
              </a:solidFill>
              <a:round/>
              <a:headEnd/>
              <a:tailEnd/>
            </a:ln>
          </p:spPr>
          <p:txBody>
            <a:bodyPr wrap="none" anchor="ctr"/>
            <a:lstStyle/>
            <a:p>
              <a:endParaRPr lang="nb-NO"/>
            </a:p>
          </p:txBody>
        </p:sp>
      </p:grpSp>
      <p:sp>
        <p:nvSpPr>
          <p:cNvPr id="30" name="TextBox 29"/>
          <p:cNvSpPr txBox="1"/>
          <p:nvPr/>
        </p:nvSpPr>
        <p:spPr>
          <a:xfrm>
            <a:off x="395536" y="2564904"/>
            <a:ext cx="1265090" cy="369332"/>
          </a:xfrm>
          <a:prstGeom prst="rect">
            <a:avLst/>
          </a:prstGeom>
          <a:noFill/>
        </p:spPr>
        <p:txBody>
          <a:bodyPr wrap="none" rtlCol="0">
            <a:spAutoFit/>
          </a:bodyPr>
          <a:lstStyle/>
          <a:p>
            <a:r>
              <a:rPr lang="nb-NO" dirty="0" smtClean="0"/>
              <a:t>Ny-Ålesund</a:t>
            </a:r>
            <a:endParaRPr lang="nb-NO" dirty="0"/>
          </a:p>
        </p:txBody>
      </p:sp>
      <p:sp>
        <p:nvSpPr>
          <p:cNvPr id="31" name="TextBox 30"/>
          <p:cNvSpPr txBox="1"/>
          <p:nvPr/>
        </p:nvSpPr>
        <p:spPr>
          <a:xfrm>
            <a:off x="1979712" y="2060848"/>
            <a:ext cx="893321" cy="369332"/>
          </a:xfrm>
          <a:prstGeom prst="rect">
            <a:avLst/>
          </a:prstGeom>
          <a:noFill/>
        </p:spPr>
        <p:txBody>
          <a:bodyPr wrap="none" rtlCol="0">
            <a:spAutoFit/>
          </a:bodyPr>
          <a:lstStyle/>
          <a:p>
            <a:r>
              <a:rPr lang="nb-NO" dirty="0" smtClean="0"/>
              <a:t>Andøya</a:t>
            </a:r>
            <a:endParaRPr lang="nb-NO" dirty="0"/>
          </a:p>
        </p:txBody>
      </p:sp>
      <p:sp>
        <p:nvSpPr>
          <p:cNvPr id="32" name="TextBox 31"/>
          <p:cNvSpPr txBox="1"/>
          <p:nvPr/>
        </p:nvSpPr>
        <p:spPr>
          <a:xfrm>
            <a:off x="2051720" y="6021288"/>
            <a:ext cx="601447" cy="369332"/>
          </a:xfrm>
          <a:prstGeom prst="rect">
            <a:avLst/>
          </a:prstGeom>
          <a:noFill/>
        </p:spPr>
        <p:txBody>
          <a:bodyPr wrap="none" rtlCol="0">
            <a:spAutoFit/>
          </a:bodyPr>
          <a:lstStyle/>
          <a:p>
            <a:r>
              <a:rPr lang="nb-NO" dirty="0" smtClean="0"/>
              <a:t>Oslo</a:t>
            </a:r>
            <a:endParaRPr lang="nb-NO" dirty="0"/>
          </a:p>
        </p:txBody>
      </p:sp>
      <p:sp>
        <p:nvSpPr>
          <p:cNvPr id="28" name="TextBox 27"/>
          <p:cNvSpPr txBox="1"/>
          <p:nvPr/>
        </p:nvSpPr>
        <p:spPr>
          <a:xfrm>
            <a:off x="4427984" y="1340768"/>
            <a:ext cx="2257862" cy="369332"/>
          </a:xfrm>
          <a:prstGeom prst="rect">
            <a:avLst/>
          </a:prstGeom>
          <a:noFill/>
        </p:spPr>
        <p:txBody>
          <a:bodyPr wrap="none" rtlCol="0">
            <a:spAutoFit/>
          </a:bodyPr>
          <a:lstStyle/>
          <a:p>
            <a:r>
              <a:rPr lang="nb-NO" dirty="0" smtClean="0"/>
              <a:t>Ny-Ålesund (Svalbard)</a:t>
            </a:r>
            <a:endParaRPr lang="nb-NO" dirty="0"/>
          </a:p>
        </p:txBody>
      </p:sp>
      <p:sp>
        <p:nvSpPr>
          <p:cNvPr id="34" name="TextBox 33"/>
          <p:cNvSpPr txBox="1"/>
          <p:nvPr/>
        </p:nvSpPr>
        <p:spPr>
          <a:xfrm>
            <a:off x="4871876" y="4719399"/>
            <a:ext cx="1364797" cy="369332"/>
          </a:xfrm>
          <a:prstGeom prst="rect">
            <a:avLst/>
          </a:prstGeom>
          <a:noFill/>
        </p:spPr>
        <p:txBody>
          <a:bodyPr wrap="none" rtlCol="0">
            <a:spAutoFit/>
          </a:bodyPr>
          <a:lstStyle/>
          <a:p>
            <a:r>
              <a:rPr lang="nb-NO" dirty="0" smtClean="0"/>
              <a:t>Univ. </a:t>
            </a:r>
            <a:r>
              <a:rPr lang="nb-NO" dirty="0" err="1" smtClean="0"/>
              <a:t>of</a:t>
            </a:r>
            <a:r>
              <a:rPr lang="nb-NO" dirty="0" smtClean="0"/>
              <a:t> Oslo</a:t>
            </a:r>
            <a:endParaRPr lang="nb-NO" dirty="0"/>
          </a:p>
        </p:txBody>
      </p:sp>
      <p:sp>
        <p:nvSpPr>
          <p:cNvPr id="35" name="TextBox 34"/>
          <p:cNvSpPr txBox="1"/>
          <p:nvPr/>
        </p:nvSpPr>
        <p:spPr>
          <a:xfrm>
            <a:off x="6724213" y="2411596"/>
            <a:ext cx="1920590" cy="369332"/>
          </a:xfrm>
          <a:prstGeom prst="rect">
            <a:avLst/>
          </a:prstGeom>
          <a:noFill/>
        </p:spPr>
        <p:txBody>
          <a:bodyPr wrap="none" rtlCol="0">
            <a:spAutoFit/>
          </a:bodyPr>
          <a:lstStyle/>
          <a:p>
            <a:r>
              <a:rPr lang="nb-NO" dirty="0" smtClean="0"/>
              <a:t>ALOMAR (Andøya)</a:t>
            </a:r>
            <a:endParaRPr lang="nb-NO"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04664"/>
            <a:ext cx="7787208" cy="1012974"/>
          </a:xfrm>
        </p:spPr>
        <p:txBody>
          <a:bodyPr>
            <a:normAutofit/>
          </a:bodyPr>
          <a:lstStyle/>
          <a:p>
            <a:r>
              <a:rPr lang="nb-NO" sz="4400" dirty="0" smtClean="0">
                <a:solidFill>
                  <a:srgbClr val="0099FF"/>
                </a:solidFill>
              </a:rPr>
              <a:t>UV-trend</a:t>
            </a:r>
            <a:endParaRPr lang="nb-NO" sz="4400" dirty="0">
              <a:solidFill>
                <a:srgbClr val="0099FF"/>
              </a:solidFill>
            </a:endParaRPr>
          </a:p>
        </p:txBody>
      </p:sp>
      <p:pic>
        <p:nvPicPr>
          <p:cNvPr id="5122" name="Picture 2" descr="year20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3356992"/>
            <a:ext cx="9433048" cy="12571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E:\Yeardose_osl_and_naa_95_13.jpg"/>
          <p:cNvPicPr/>
          <p:nvPr/>
        </p:nvPicPr>
        <p:blipFill>
          <a:blip r:embed="rId3">
            <a:extLst>
              <a:ext uri="{28A0092B-C50C-407E-A947-70E740481C1C}">
                <a14:useLocalDpi xmlns:a14="http://schemas.microsoft.com/office/drawing/2010/main" val="0"/>
              </a:ext>
            </a:extLst>
          </a:blip>
          <a:srcRect/>
          <a:stretch>
            <a:fillRect/>
          </a:stretch>
        </p:blipFill>
        <p:spPr bwMode="auto">
          <a:xfrm>
            <a:off x="3563888" y="116632"/>
            <a:ext cx="5752465" cy="4312920"/>
          </a:xfrm>
          <a:prstGeom prst="rect">
            <a:avLst/>
          </a:prstGeom>
          <a:noFill/>
          <a:ln>
            <a:noFill/>
          </a:ln>
        </p:spPr>
      </p:pic>
      <p:sp>
        <p:nvSpPr>
          <p:cNvPr id="3" name="Content Placeholder 2"/>
          <p:cNvSpPr>
            <a:spLocks noGrp="1"/>
          </p:cNvSpPr>
          <p:nvPr>
            <p:ph idx="1"/>
          </p:nvPr>
        </p:nvSpPr>
        <p:spPr>
          <a:xfrm>
            <a:off x="179513" y="1196752"/>
            <a:ext cx="4536503" cy="2880320"/>
          </a:xfrm>
        </p:spPr>
        <p:txBody>
          <a:bodyPr/>
          <a:lstStyle/>
          <a:p>
            <a:pPr marL="177800" indent="-177800">
              <a:buFont typeface="Arial" pitchFamily="34" charset="0"/>
              <a:buChar char="•"/>
            </a:pPr>
            <a:r>
              <a:rPr lang="en-GB" sz="2000" dirty="0" smtClean="0"/>
              <a:t>Annual integrated UV doses (kJ/m</a:t>
            </a:r>
            <a:r>
              <a:rPr lang="en-GB" sz="2000" baseline="30000" dirty="0" smtClean="0"/>
              <a:t>2</a:t>
            </a:r>
            <a:r>
              <a:rPr lang="en-GB" sz="2000" dirty="0" smtClean="0"/>
              <a:t>) for the period 1995-2013 in: </a:t>
            </a:r>
          </a:p>
          <a:p>
            <a:pPr marL="0" indent="0">
              <a:buNone/>
            </a:pPr>
            <a:r>
              <a:rPr lang="en-GB" sz="2000" dirty="0" smtClean="0"/>
              <a:t>Oslo  </a:t>
            </a:r>
            <a:r>
              <a:rPr lang="en-GB" sz="2000" dirty="0" err="1" smtClean="0"/>
              <a:t>Tromsø</a:t>
            </a:r>
            <a:r>
              <a:rPr lang="en-GB" sz="2000" dirty="0" smtClean="0"/>
              <a:t>/</a:t>
            </a:r>
            <a:r>
              <a:rPr lang="en-GB" sz="2000" dirty="0" err="1" smtClean="0"/>
              <a:t>Andøya</a:t>
            </a:r>
            <a:r>
              <a:rPr lang="en-GB" sz="2000" dirty="0" smtClean="0"/>
              <a:t> </a:t>
            </a:r>
            <a:r>
              <a:rPr lang="en-GB" sz="2000" dirty="0" err="1" smtClean="0"/>
              <a:t>Ny-Ålesund</a:t>
            </a:r>
            <a:endParaRPr lang="en-GB" sz="1800" dirty="0" smtClean="0"/>
          </a:p>
          <a:p>
            <a:pPr marL="177800" indent="-177800">
              <a:spcBef>
                <a:spcPts val="1000"/>
              </a:spcBef>
              <a:spcAft>
                <a:spcPts val="1000"/>
              </a:spcAft>
              <a:buFont typeface="Arial" pitchFamily="34" charset="0"/>
              <a:buChar char="•"/>
            </a:pPr>
            <a:r>
              <a:rPr lang="en-GB" sz="2000" dirty="0" smtClean="0"/>
              <a:t>No significant trend</a:t>
            </a:r>
          </a:p>
          <a:p>
            <a:pPr marL="177800" indent="-177800">
              <a:spcBef>
                <a:spcPts val="1000"/>
              </a:spcBef>
              <a:spcAft>
                <a:spcPts val="1000"/>
              </a:spcAft>
              <a:buFont typeface="Arial" pitchFamily="34" charset="0"/>
              <a:buChar char="•"/>
            </a:pPr>
            <a:r>
              <a:rPr lang="en-GB" sz="2000" dirty="0" smtClean="0"/>
              <a:t>Below Norrköping (Sweden)</a:t>
            </a:r>
          </a:p>
          <a:p>
            <a:pPr marL="177800" indent="-177800">
              <a:spcBef>
                <a:spcPts val="1000"/>
              </a:spcBef>
              <a:spcAft>
                <a:spcPts val="1000"/>
              </a:spcAft>
              <a:buFont typeface="Arial" pitchFamily="34" charset="0"/>
              <a:buChar char="•"/>
            </a:pPr>
            <a:r>
              <a:rPr lang="en-GB" sz="2000" dirty="0" smtClean="0"/>
              <a:t>Significant trend</a:t>
            </a:r>
            <a:endParaRPr lang="en-GB"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156131"/>
          </a:xfrm>
        </p:spPr>
        <p:txBody>
          <a:bodyPr/>
          <a:lstStyle/>
          <a:p>
            <a:pPr algn="ctr"/>
            <a:r>
              <a:rPr lang="en-US" dirty="0" smtClean="0">
                <a:solidFill>
                  <a:srgbClr val="0099FF"/>
                </a:solidFill>
              </a:rPr>
              <a:t>CFC measurements at Zeppelin, Svalbard</a:t>
            </a:r>
            <a:br>
              <a:rPr lang="en-US" dirty="0" smtClean="0">
                <a:solidFill>
                  <a:srgbClr val="0099FF"/>
                </a:solidFill>
              </a:rPr>
            </a:br>
            <a:r>
              <a:rPr lang="en-GB" sz="2400" dirty="0">
                <a:solidFill>
                  <a:srgbClr val="0099FF"/>
                </a:solidFill>
              </a:rPr>
              <a:t>P</a:t>
            </a:r>
            <a:r>
              <a:rPr lang="en-GB" sz="2400" dirty="0" smtClean="0">
                <a:solidFill>
                  <a:srgbClr val="0099FF"/>
                </a:solidFill>
              </a:rPr>
              <a:t>erformed by NILU</a:t>
            </a:r>
            <a:endParaRPr lang="en-GB" sz="2400" dirty="0">
              <a:solidFill>
                <a:srgbClr val="0099FF"/>
              </a:solidFill>
            </a:endParaRPr>
          </a:p>
        </p:txBody>
      </p:sp>
      <p:pic>
        <p:nvPicPr>
          <p:cNvPr id="3" name="Picture 2"/>
          <p:cNvPicPr>
            <a:picLocks noChangeAspect="1"/>
          </p:cNvPicPr>
          <p:nvPr/>
        </p:nvPicPr>
        <p:blipFill>
          <a:blip r:embed="rId3"/>
          <a:stretch>
            <a:fillRect/>
          </a:stretch>
        </p:blipFill>
        <p:spPr>
          <a:xfrm>
            <a:off x="323528" y="1521257"/>
            <a:ext cx="5659913" cy="3874441"/>
          </a:xfrm>
          <a:prstGeom prst="rect">
            <a:avLst/>
          </a:prstGeom>
        </p:spPr>
      </p:pic>
      <p:sp>
        <p:nvSpPr>
          <p:cNvPr id="4" name="TextBox 3"/>
          <p:cNvSpPr txBox="1"/>
          <p:nvPr/>
        </p:nvSpPr>
        <p:spPr>
          <a:xfrm>
            <a:off x="354324" y="5331890"/>
            <a:ext cx="5629117" cy="923330"/>
          </a:xfrm>
          <a:prstGeom prst="rect">
            <a:avLst/>
          </a:prstGeom>
          <a:noFill/>
        </p:spPr>
        <p:txBody>
          <a:bodyPr wrap="square" rtlCol="0">
            <a:spAutoFit/>
          </a:bodyPr>
          <a:lstStyle/>
          <a:p>
            <a:r>
              <a:rPr lang="en-US" dirty="0"/>
              <a:t>Annual means of observed CFCs at </a:t>
            </a:r>
            <a:r>
              <a:rPr lang="en-US" dirty="0" smtClean="0"/>
              <a:t>Zeppelin </a:t>
            </a:r>
            <a:r>
              <a:rPr lang="en-US" dirty="0"/>
              <a:t>2001-2011. Upper left panel: </a:t>
            </a:r>
            <a:r>
              <a:rPr lang="en-US" b="1" dirty="0">
                <a:solidFill>
                  <a:schemeClr val="accent1">
                    <a:lumMod val="50000"/>
                  </a:schemeClr>
                </a:solidFill>
              </a:rPr>
              <a:t>CFC-11</a:t>
            </a:r>
            <a:r>
              <a:rPr lang="en-US" dirty="0"/>
              <a:t>, upper right panel: </a:t>
            </a:r>
            <a:r>
              <a:rPr lang="en-US" b="1" dirty="0">
                <a:solidFill>
                  <a:srgbClr val="C00000"/>
                </a:solidFill>
              </a:rPr>
              <a:t>CFC-12</a:t>
            </a:r>
            <a:r>
              <a:rPr lang="en-US" dirty="0"/>
              <a:t>, lower left panel: </a:t>
            </a:r>
            <a:r>
              <a:rPr lang="en-US" b="1" dirty="0">
                <a:solidFill>
                  <a:schemeClr val="accent6">
                    <a:lumMod val="75000"/>
                  </a:schemeClr>
                </a:solidFill>
              </a:rPr>
              <a:t>CFC-113</a:t>
            </a:r>
            <a:r>
              <a:rPr lang="en-US" dirty="0"/>
              <a:t>, lower right panel: </a:t>
            </a:r>
            <a:r>
              <a:rPr lang="en-US" b="1" dirty="0">
                <a:solidFill>
                  <a:srgbClr val="00B0F0"/>
                </a:solidFill>
              </a:rPr>
              <a:t>CFC-115</a:t>
            </a:r>
            <a:endParaRPr lang="nb-NO" b="1" dirty="0">
              <a:solidFill>
                <a:srgbClr val="00B0F0"/>
              </a:solidFill>
            </a:endParaRPr>
          </a:p>
        </p:txBody>
      </p:sp>
      <p:sp>
        <p:nvSpPr>
          <p:cNvPr id="5" name="TextBox 4"/>
          <p:cNvSpPr txBox="1"/>
          <p:nvPr/>
        </p:nvSpPr>
        <p:spPr>
          <a:xfrm>
            <a:off x="6057645" y="2348880"/>
            <a:ext cx="2762827" cy="1754326"/>
          </a:xfrm>
          <a:prstGeom prst="rect">
            <a:avLst/>
          </a:prstGeom>
          <a:noFill/>
          <a:ln>
            <a:solidFill>
              <a:srgbClr val="FF0000"/>
            </a:solidFill>
          </a:ln>
        </p:spPr>
        <p:txBody>
          <a:bodyPr wrap="square" rtlCol="0">
            <a:spAutoFit/>
          </a:bodyPr>
          <a:lstStyle/>
          <a:p>
            <a:r>
              <a:rPr lang="en-US" dirty="0" smtClean="0"/>
              <a:t>A new Medusa-GCMS installed in 2010: </a:t>
            </a:r>
          </a:p>
          <a:p>
            <a:pPr marL="285750" indent="-285750">
              <a:buFont typeface="Arial" panose="020B0604020202020204" pitchFamily="34" charset="0"/>
              <a:buChar char="•"/>
            </a:pPr>
            <a:r>
              <a:rPr lang="en-US" dirty="0" smtClean="0"/>
              <a:t>40</a:t>
            </a:r>
            <a:r>
              <a:rPr lang="nb-NO" dirty="0" smtClean="0"/>
              <a:t> </a:t>
            </a:r>
            <a:r>
              <a:rPr lang="en-US" dirty="0" smtClean="0"/>
              <a:t>new  species measured</a:t>
            </a:r>
          </a:p>
          <a:p>
            <a:pPr marL="285750" indent="-285750">
              <a:buFont typeface="Arial" panose="020B0604020202020204" pitchFamily="34" charset="0"/>
              <a:buChar char="•"/>
            </a:pPr>
            <a:r>
              <a:rPr lang="en-US" dirty="0" smtClean="0"/>
              <a:t>Improved precision compared to</a:t>
            </a:r>
            <a:r>
              <a:rPr lang="nb-NO" dirty="0" smtClean="0"/>
              <a:t> ADS-GCMS </a:t>
            </a:r>
            <a:endParaRPr lang="nb-NO" dirty="0"/>
          </a:p>
        </p:txBody>
      </p:sp>
    </p:spTree>
    <p:extLst>
      <p:ext uri="{BB962C8B-B14F-4D97-AF65-F5344CB8AC3E}">
        <p14:creationId xmlns:p14="http://schemas.microsoft.com/office/powerpoint/2010/main" val="33689844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628650" y="365126"/>
            <a:ext cx="6823670" cy="5440138"/>
          </a:xfrm>
        </p:spPr>
        <p:txBody>
          <a:bodyPr>
            <a:noAutofit/>
          </a:bodyPr>
          <a:lstStyle/>
          <a:p>
            <a:r>
              <a:rPr lang="en-US" sz="2800" b="1" dirty="0" smtClean="0"/>
              <a:t>Future plans, needs and recommendations</a:t>
            </a:r>
            <a:r>
              <a:rPr lang="en-US" sz="2800" dirty="0" smtClean="0"/>
              <a:t/>
            </a:r>
            <a:br>
              <a:rPr lang="en-US" sz="2800" dirty="0" smtClean="0"/>
            </a:br>
            <a:r>
              <a:rPr lang="en-US" sz="2800" dirty="0" smtClean="0"/>
              <a:t/>
            </a:r>
            <a:br>
              <a:rPr lang="en-US" sz="2800" dirty="0" smtClean="0"/>
            </a:br>
            <a:r>
              <a:rPr lang="en-US" sz="2800" dirty="0" smtClean="0"/>
              <a:t>Please read the National reports  of each country</a:t>
            </a:r>
            <a:br>
              <a:rPr lang="en-US" sz="2800" dirty="0" smtClean="0"/>
            </a:br>
            <a:r>
              <a:rPr lang="en-US" sz="2800" dirty="0"/>
              <a:t/>
            </a:r>
            <a:br>
              <a:rPr lang="en-US" sz="2800" dirty="0"/>
            </a:br>
            <a:r>
              <a:rPr lang="en-US" sz="2800" dirty="0" smtClean="0"/>
              <a:t/>
            </a:r>
            <a:br>
              <a:rPr lang="en-US" sz="2800" dirty="0" smtClean="0"/>
            </a:br>
            <a:r>
              <a:rPr lang="en-US" sz="2800" dirty="0">
                <a:solidFill>
                  <a:schemeClr val="accent1"/>
                </a:solidFill>
              </a:rPr>
              <a:t/>
            </a:r>
            <a:br>
              <a:rPr lang="en-US" sz="2800" dirty="0">
                <a:solidFill>
                  <a:schemeClr val="accent1"/>
                </a:solidFill>
              </a:rPr>
            </a:br>
            <a:r>
              <a:rPr lang="en-US" sz="2800" dirty="0" smtClean="0">
                <a:solidFill>
                  <a:schemeClr val="accent1"/>
                </a:solidFill>
              </a:rPr>
              <a:t>the end</a:t>
            </a:r>
            <a:endParaRPr lang="en-US" sz="2800" dirty="0">
              <a:solidFill>
                <a:schemeClr val="accent1"/>
              </a:solidFill>
            </a:endParaRPr>
          </a:p>
        </p:txBody>
      </p:sp>
    </p:spTree>
    <p:extLst>
      <p:ext uri="{BB962C8B-B14F-4D97-AF65-F5344CB8AC3E}">
        <p14:creationId xmlns:p14="http://schemas.microsoft.com/office/powerpoint/2010/main" val="8620567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endParaRPr lang="sv-SE" dirty="0"/>
          </a:p>
        </p:txBody>
      </p:sp>
    </p:spTree>
    <p:extLst>
      <p:ext uri="{BB962C8B-B14F-4D97-AF65-F5344CB8AC3E}">
        <p14:creationId xmlns:p14="http://schemas.microsoft.com/office/powerpoint/2010/main" val="2769279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boks 4"/>
          <p:cNvSpPr txBox="1"/>
          <p:nvPr/>
        </p:nvSpPr>
        <p:spPr>
          <a:xfrm>
            <a:off x="447" y="312581"/>
            <a:ext cx="9100376" cy="5324535"/>
          </a:xfrm>
          <a:prstGeom prst="rect">
            <a:avLst/>
          </a:prstGeom>
          <a:noFill/>
        </p:spPr>
        <p:txBody>
          <a:bodyPr wrap="none" rtlCol="0">
            <a:spAutoFit/>
          </a:bodyPr>
          <a:lstStyle/>
          <a:p>
            <a:r>
              <a:rPr lang="da-DK" sz="3600" dirty="0" smtClean="0"/>
              <a:t>Future plans, </a:t>
            </a:r>
            <a:r>
              <a:rPr lang="da-DK" sz="3600" dirty="0" err="1"/>
              <a:t>n</a:t>
            </a:r>
            <a:r>
              <a:rPr lang="da-DK" sz="3600" dirty="0" err="1" smtClean="0"/>
              <a:t>eeds</a:t>
            </a:r>
            <a:r>
              <a:rPr lang="da-DK" sz="3600" dirty="0" smtClean="0"/>
              <a:t> and </a:t>
            </a:r>
            <a:r>
              <a:rPr lang="da-DK" sz="3600" dirty="0" err="1" smtClean="0"/>
              <a:t>recommendations</a:t>
            </a:r>
            <a:endParaRPr lang="da-DK" sz="3600" dirty="0" smtClean="0"/>
          </a:p>
          <a:p>
            <a:endParaRPr lang="da-DK" sz="2000" dirty="0" smtClean="0"/>
          </a:p>
          <a:p>
            <a:r>
              <a:rPr lang="da-DK" sz="2000" dirty="0" smtClean="0"/>
              <a:t>Funding for </a:t>
            </a:r>
            <a:r>
              <a:rPr lang="da-DK" sz="2000" dirty="0" err="1" smtClean="0"/>
              <a:t>monitoring</a:t>
            </a:r>
            <a:r>
              <a:rPr lang="da-DK" sz="2000" dirty="0" smtClean="0"/>
              <a:t> </a:t>
            </a:r>
            <a:r>
              <a:rPr lang="da-DK" sz="2000" dirty="0" err="1" smtClean="0"/>
              <a:t>secured</a:t>
            </a:r>
            <a:r>
              <a:rPr lang="da-DK" sz="2000" dirty="0" smtClean="0"/>
              <a:t> </a:t>
            </a:r>
            <a:r>
              <a:rPr lang="da-DK" sz="2000" dirty="0" err="1" smtClean="0"/>
              <a:t>only</a:t>
            </a:r>
            <a:r>
              <a:rPr lang="da-DK" sz="2000" dirty="0" smtClean="0"/>
              <a:t> to the end of </a:t>
            </a:r>
            <a:r>
              <a:rPr lang="da-DK" sz="2000" dirty="0" err="1" smtClean="0"/>
              <a:t>year</a:t>
            </a:r>
            <a:r>
              <a:rPr lang="da-DK" sz="2000" dirty="0" smtClean="0"/>
              <a:t> 2015</a:t>
            </a:r>
          </a:p>
          <a:p>
            <a:endParaRPr lang="da-DK" sz="2000" dirty="0"/>
          </a:p>
          <a:p>
            <a:r>
              <a:rPr lang="da-DK" sz="2000" dirty="0" err="1" smtClean="0"/>
              <a:t>Further</a:t>
            </a:r>
            <a:r>
              <a:rPr lang="da-DK" sz="2000" dirty="0" smtClean="0"/>
              <a:t> </a:t>
            </a:r>
            <a:r>
              <a:rPr lang="da-DK" sz="2000" dirty="0" err="1" smtClean="0"/>
              <a:t>developments</a:t>
            </a:r>
            <a:r>
              <a:rPr lang="da-DK" sz="2000" dirty="0" smtClean="0"/>
              <a:t> of the EC-Earth model, </a:t>
            </a:r>
          </a:p>
          <a:p>
            <a:r>
              <a:rPr lang="da-DK" sz="2000" dirty="0"/>
              <a:t> </a:t>
            </a:r>
            <a:r>
              <a:rPr lang="da-DK" sz="2000" dirty="0" smtClean="0"/>
              <a:t>          </a:t>
            </a:r>
            <a:r>
              <a:rPr lang="da-DK" sz="2000" dirty="0" err="1" smtClean="0"/>
              <a:t>role</a:t>
            </a:r>
            <a:r>
              <a:rPr lang="da-DK" sz="2000" dirty="0" smtClean="0"/>
              <a:t> of </a:t>
            </a:r>
            <a:r>
              <a:rPr lang="da-DK" sz="2000" dirty="0" err="1" smtClean="0"/>
              <a:t>stratospheric</a:t>
            </a:r>
            <a:r>
              <a:rPr lang="da-DK" sz="2000" dirty="0" smtClean="0"/>
              <a:t> </a:t>
            </a:r>
            <a:r>
              <a:rPr lang="da-DK" sz="2000" dirty="0" err="1" smtClean="0"/>
              <a:t>changes</a:t>
            </a:r>
            <a:r>
              <a:rPr lang="da-DK" sz="2000" dirty="0" smtClean="0"/>
              <a:t> on </a:t>
            </a:r>
            <a:r>
              <a:rPr lang="da-DK" sz="2000" dirty="0" err="1" smtClean="0"/>
              <a:t>tropospheric</a:t>
            </a:r>
            <a:r>
              <a:rPr lang="da-DK" sz="2000" dirty="0" smtClean="0"/>
              <a:t> </a:t>
            </a:r>
            <a:r>
              <a:rPr lang="da-DK" sz="2000" dirty="0" err="1" smtClean="0"/>
              <a:t>climate</a:t>
            </a:r>
            <a:r>
              <a:rPr lang="da-DK" sz="2000" dirty="0" smtClean="0"/>
              <a:t>, </a:t>
            </a:r>
          </a:p>
          <a:p>
            <a:r>
              <a:rPr lang="da-DK" sz="2000" dirty="0"/>
              <a:t> </a:t>
            </a:r>
            <a:r>
              <a:rPr lang="da-DK" sz="2000" dirty="0" smtClean="0"/>
              <a:t>          large </a:t>
            </a:r>
            <a:r>
              <a:rPr lang="da-DK" sz="2000" dirty="0" err="1" smtClean="0"/>
              <a:t>scale</a:t>
            </a:r>
            <a:r>
              <a:rPr lang="da-DK" sz="2000" dirty="0" smtClean="0"/>
              <a:t> </a:t>
            </a:r>
            <a:r>
              <a:rPr lang="da-DK" sz="2000" dirty="0" err="1" smtClean="0"/>
              <a:t>circulation</a:t>
            </a:r>
            <a:r>
              <a:rPr lang="da-DK" sz="2000" dirty="0" smtClean="0"/>
              <a:t> modes, attribution studies</a:t>
            </a:r>
          </a:p>
          <a:p>
            <a:endParaRPr lang="da-DK" sz="2000" dirty="0"/>
          </a:p>
          <a:p>
            <a:endParaRPr lang="da-DK" sz="2000" dirty="0"/>
          </a:p>
          <a:p>
            <a:r>
              <a:rPr lang="en-US" sz="2000" dirty="0"/>
              <a:t>Maintaining and running stratospheric monitoring stations in the Arctic </a:t>
            </a:r>
            <a:endParaRPr lang="en-US" sz="2000" dirty="0" smtClean="0"/>
          </a:p>
          <a:p>
            <a:r>
              <a:rPr lang="en-US" sz="2000" dirty="0" smtClean="0"/>
              <a:t>and </a:t>
            </a:r>
            <a:r>
              <a:rPr lang="en-US" sz="2000" dirty="0"/>
              <a:t>elsewhere is becoming an increasingly heavy burden on national funding sources </a:t>
            </a:r>
            <a:endParaRPr lang="en-US" sz="2000" dirty="0" smtClean="0"/>
          </a:p>
          <a:p>
            <a:r>
              <a:rPr lang="en-US" sz="2000" dirty="0" smtClean="0"/>
              <a:t>and </a:t>
            </a:r>
            <a:r>
              <a:rPr lang="en-US" sz="2000" dirty="0"/>
              <a:t>possibilities for </a:t>
            </a:r>
            <a:r>
              <a:rPr lang="en-US" sz="2000" b="1" i="1" dirty="0"/>
              <a:t>direct</a:t>
            </a:r>
            <a:r>
              <a:rPr lang="en-US" sz="2000" dirty="0"/>
              <a:t> funding of ground-based monitoring </a:t>
            </a:r>
            <a:r>
              <a:rPr lang="en-US" sz="2000" dirty="0" smtClean="0"/>
              <a:t>activities</a:t>
            </a:r>
          </a:p>
          <a:p>
            <a:r>
              <a:rPr lang="en-US" sz="2000" dirty="0" smtClean="0"/>
              <a:t>and </a:t>
            </a:r>
            <a:r>
              <a:rPr lang="en-US" sz="2000" dirty="0"/>
              <a:t>data provision should be considered to be included </a:t>
            </a:r>
            <a:endParaRPr lang="en-US" sz="2000" dirty="0" smtClean="0"/>
          </a:p>
          <a:p>
            <a:r>
              <a:rPr lang="en-US" sz="2000" dirty="0" smtClean="0"/>
              <a:t>in </a:t>
            </a:r>
            <a:r>
              <a:rPr lang="en-US" sz="2000" dirty="0"/>
              <a:t>major international </a:t>
            </a:r>
            <a:r>
              <a:rPr lang="en-US" sz="2000" dirty="0" err="1"/>
              <a:t>programmes</a:t>
            </a:r>
            <a:r>
              <a:rPr lang="en-US" sz="2000" dirty="0"/>
              <a:t> such as </a:t>
            </a:r>
            <a:endParaRPr lang="en-US" sz="2000" dirty="0" smtClean="0"/>
          </a:p>
          <a:p>
            <a:r>
              <a:rPr lang="en-US" sz="2000" dirty="0" smtClean="0"/>
              <a:t>the </a:t>
            </a:r>
            <a:r>
              <a:rPr lang="en-US" sz="2000" dirty="0"/>
              <a:t>European </a:t>
            </a:r>
            <a:r>
              <a:rPr lang="en-US" sz="2000" dirty="0" smtClean="0"/>
              <a:t>Copernicus </a:t>
            </a:r>
            <a:r>
              <a:rPr lang="en-US" sz="2000" dirty="0" err="1" smtClean="0"/>
              <a:t>og</a:t>
            </a:r>
            <a:r>
              <a:rPr lang="en-US" sz="2000" dirty="0" smtClean="0"/>
              <a:t> ESA </a:t>
            </a:r>
            <a:r>
              <a:rPr lang="en-US" sz="2000" dirty="0" err="1" smtClean="0"/>
              <a:t>programmes</a:t>
            </a:r>
            <a:endParaRPr lang="en-US" sz="2000" dirty="0" smtClean="0"/>
          </a:p>
          <a:p>
            <a:r>
              <a:rPr lang="en-US" sz="2000" dirty="0"/>
              <a:t>a</a:t>
            </a:r>
            <a:r>
              <a:rPr lang="en-US" sz="2000" dirty="0" smtClean="0"/>
              <a:t>t stations within well established networks such as NDACC.</a:t>
            </a:r>
            <a:endParaRPr lang="da-DK" sz="2000" dirty="0"/>
          </a:p>
        </p:txBody>
      </p:sp>
      <p:pic>
        <p:nvPicPr>
          <p:cNvPr id="3" name="Picture 6" descr="dmi_hb_CMY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10613" y="0"/>
            <a:ext cx="433387" cy="1268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51694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2625" y="168433"/>
            <a:ext cx="8064500" cy="1143000"/>
          </a:xfrm>
          <a:prstGeom prst="rect">
            <a:avLst/>
          </a:prstGeom>
        </p:spPr>
        <p:txBody>
          <a:bodyPr/>
          <a:lstStyle>
            <a:lvl1pPr algn="l" defTabSz="457200" rtl="0" eaLnBrk="1" fontAlgn="base" hangingPunct="1">
              <a:spcBef>
                <a:spcPct val="0"/>
              </a:spcBef>
              <a:spcAft>
                <a:spcPct val="0"/>
              </a:spcAft>
              <a:defRPr sz="4400" kern="1200">
                <a:solidFill>
                  <a:srgbClr val="0099FF"/>
                </a:solidFill>
                <a:latin typeface="+mj-lt"/>
                <a:ea typeface="Geneva" pitchFamily="-65" charset="-128"/>
                <a:cs typeface="Geneva" pitchFamily="-65" charset="-128"/>
              </a:defRPr>
            </a:lvl1pPr>
            <a:lvl2pPr algn="l" defTabSz="457200" rtl="0" eaLnBrk="1" fontAlgn="base" hangingPunct="1">
              <a:spcBef>
                <a:spcPct val="0"/>
              </a:spcBef>
              <a:spcAft>
                <a:spcPct val="0"/>
              </a:spcAft>
              <a:defRPr sz="4400">
                <a:solidFill>
                  <a:srgbClr val="0099FF"/>
                </a:solidFill>
                <a:latin typeface="Calibri" pitchFamily="-65" charset="0"/>
                <a:ea typeface="Geneva" pitchFamily="-65" charset="-128"/>
                <a:cs typeface="Geneva" pitchFamily="-65" charset="-128"/>
              </a:defRPr>
            </a:lvl2pPr>
            <a:lvl3pPr algn="l" defTabSz="457200" rtl="0" eaLnBrk="1" fontAlgn="base" hangingPunct="1">
              <a:spcBef>
                <a:spcPct val="0"/>
              </a:spcBef>
              <a:spcAft>
                <a:spcPct val="0"/>
              </a:spcAft>
              <a:defRPr sz="4400">
                <a:solidFill>
                  <a:srgbClr val="0099FF"/>
                </a:solidFill>
                <a:latin typeface="Calibri" pitchFamily="-65" charset="0"/>
                <a:ea typeface="Geneva" pitchFamily="-65" charset="-128"/>
                <a:cs typeface="Geneva" pitchFamily="-65" charset="-128"/>
              </a:defRPr>
            </a:lvl3pPr>
            <a:lvl4pPr algn="l" defTabSz="457200" rtl="0" eaLnBrk="1" fontAlgn="base" hangingPunct="1">
              <a:spcBef>
                <a:spcPct val="0"/>
              </a:spcBef>
              <a:spcAft>
                <a:spcPct val="0"/>
              </a:spcAft>
              <a:defRPr sz="4400">
                <a:solidFill>
                  <a:srgbClr val="0099FF"/>
                </a:solidFill>
                <a:latin typeface="Calibri" pitchFamily="-65" charset="0"/>
                <a:ea typeface="Geneva" pitchFamily="-65" charset="-128"/>
                <a:cs typeface="Geneva" pitchFamily="-65" charset="-128"/>
              </a:defRPr>
            </a:lvl4pPr>
            <a:lvl5pPr algn="l" defTabSz="457200" rtl="0" eaLnBrk="1" fontAlgn="base" hangingPunct="1">
              <a:spcBef>
                <a:spcPct val="0"/>
              </a:spcBef>
              <a:spcAft>
                <a:spcPct val="0"/>
              </a:spcAft>
              <a:defRPr sz="4400">
                <a:solidFill>
                  <a:srgbClr val="0099FF"/>
                </a:solidFill>
                <a:latin typeface="Calibri" pitchFamily="-65" charset="0"/>
                <a:ea typeface="Geneva" pitchFamily="-65" charset="-128"/>
                <a:cs typeface="Geneva" pitchFamily="-65" charset="-128"/>
              </a:defRPr>
            </a:lvl5pPr>
            <a:lvl6pPr marL="457200" algn="l" defTabSz="457200" rtl="0" eaLnBrk="1" fontAlgn="base" hangingPunct="1">
              <a:spcBef>
                <a:spcPct val="0"/>
              </a:spcBef>
              <a:spcAft>
                <a:spcPct val="0"/>
              </a:spcAft>
              <a:defRPr sz="4400">
                <a:solidFill>
                  <a:srgbClr val="558ED5"/>
                </a:solidFill>
                <a:latin typeface="Calibri" pitchFamily="-65" charset="0"/>
                <a:ea typeface="Geneva" pitchFamily="-65" charset="-128"/>
                <a:cs typeface="Geneva" pitchFamily="-65" charset="-128"/>
              </a:defRPr>
            </a:lvl6pPr>
            <a:lvl7pPr marL="914400" algn="l" defTabSz="457200" rtl="0" eaLnBrk="1" fontAlgn="base" hangingPunct="1">
              <a:spcBef>
                <a:spcPct val="0"/>
              </a:spcBef>
              <a:spcAft>
                <a:spcPct val="0"/>
              </a:spcAft>
              <a:defRPr sz="4400">
                <a:solidFill>
                  <a:srgbClr val="558ED5"/>
                </a:solidFill>
                <a:latin typeface="Calibri" pitchFamily="-65" charset="0"/>
                <a:ea typeface="Geneva" pitchFamily="-65" charset="-128"/>
                <a:cs typeface="Geneva" pitchFamily="-65" charset="-128"/>
              </a:defRPr>
            </a:lvl7pPr>
            <a:lvl8pPr marL="1371600" algn="l" defTabSz="457200" rtl="0" eaLnBrk="1" fontAlgn="base" hangingPunct="1">
              <a:spcBef>
                <a:spcPct val="0"/>
              </a:spcBef>
              <a:spcAft>
                <a:spcPct val="0"/>
              </a:spcAft>
              <a:defRPr sz="4400">
                <a:solidFill>
                  <a:srgbClr val="558ED5"/>
                </a:solidFill>
                <a:latin typeface="Calibri" pitchFamily="-65" charset="0"/>
                <a:ea typeface="Geneva" pitchFamily="-65" charset="-128"/>
                <a:cs typeface="Geneva" pitchFamily="-65" charset="-128"/>
              </a:defRPr>
            </a:lvl8pPr>
            <a:lvl9pPr marL="1828800" algn="l" defTabSz="457200" rtl="0" eaLnBrk="1" fontAlgn="base" hangingPunct="1">
              <a:spcBef>
                <a:spcPct val="0"/>
              </a:spcBef>
              <a:spcAft>
                <a:spcPct val="0"/>
              </a:spcAft>
              <a:defRPr sz="4400">
                <a:solidFill>
                  <a:srgbClr val="558ED5"/>
                </a:solidFill>
                <a:latin typeface="Calibri" pitchFamily="-65" charset="0"/>
                <a:ea typeface="Geneva" pitchFamily="-65" charset="-128"/>
                <a:cs typeface="Geneva" pitchFamily="-65" charset="-128"/>
              </a:defRPr>
            </a:lvl9pPr>
          </a:lstStyle>
          <a:p>
            <a:r>
              <a:rPr lang="en-GB" dirty="0" smtClean="0">
                <a:cs typeface="Arial" charset="0"/>
              </a:rPr>
              <a:t>Needs and Recommendations</a:t>
            </a:r>
            <a:r>
              <a:rPr lang="en-GB" dirty="0" smtClean="0"/>
              <a:t> </a:t>
            </a:r>
          </a:p>
        </p:txBody>
      </p:sp>
      <p:sp>
        <p:nvSpPr>
          <p:cNvPr id="3" name="Rectangle 3"/>
          <p:cNvSpPr txBox="1">
            <a:spLocks noChangeArrowheads="1"/>
          </p:cNvSpPr>
          <p:nvPr/>
        </p:nvSpPr>
        <p:spPr>
          <a:xfrm>
            <a:off x="684213" y="836712"/>
            <a:ext cx="8062912" cy="5904656"/>
          </a:xfrm>
          <a:prstGeom prst="rect">
            <a:avLst/>
          </a:prstGeom>
        </p:spPr>
        <p:txBody>
          <a:bodyPr/>
          <a:lstStyle>
            <a:lvl1pPr marL="342900" indent="-342900" algn="l" defTabSz="457200" rtl="0" eaLnBrk="1" fontAlgn="base" hangingPunct="1">
              <a:spcBef>
                <a:spcPct val="20000"/>
              </a:spcBef>
              <a:spcAft>
                <a:spcPct val="0"/>
              </a:spcAft>
              <a:buFont typeface="Arial" charset="0"/>
              <a:defRPr sz="3200" kern="1200">
                <a:solidFill>
                  <a:schemeClr val="tx1"/>
                </a:solidFill>
                <a:latin typeface="+mn-lt"/>
                <a:ea typeface="Geneva" pitchFamily="-65" charset="-128"/>
                <a:cs typeface="Geneva" pitchFamily="-65" charset="-128"/>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pitchFamily="-65" charset="-128"/>
                <a:cs typeface="Geneva" pitchFamily="-109" charset="0"/>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ＭＳ Ｐゴシック" charset="-128"/>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endParaRPr lang="en-GB" sz="1800" dirty="0" smtClean="0">
              <a:latin typeface="Arial" charset="0"/>
              <a:cs typeface="Times New Roman" pitchFamily="18" charset="0"/>
            </a:endParaRPr>
          </a:p>
          <a:p>
            <a:endParaRPr lang="en-GB" sz="1800" dirty="0" smtClean="0">
              <a:solidFill>
                <a:srgbClr val="FF0000"/>
              </a:solidFill>
              <a:latin typeface="Arial" charset="0"/>
              <a:cs typeface="Arial" charset="0"/>
            </a:endParaRPr>
          </a:p>
        </p:txBody>
      </p:sp>
      <p:sp>
        <p:nvSpPr>
          <p:cNvPr id="5" name="Rektangel 4"/>
          <p:cNvSpPr/>
          <p:nvPr/>
        </p:nvSpPr>
        <p:spPr>
          <a:xfrm>
            <a:off x="827583" y="1053891"/>
            <a:ext cx="7919541" cy="4616648"/>
          </a:xfrm>
          <a:prstGeom prst="rect">
            <a:avLst/>
          </a:prstGeom>
        </p:spPr>
        <p:txBody>
          <a:bodyPr wrap="square">
            <a:spAutoFit/>
          </a:bodyPr>
          <a:lstStyle/>
          <a:p>
            <a:r>
              <a:rPr lang="en-US" sz="2000" b="1" dirty="0"/>
              <a:t>Ozone and UV monitoring has a fairly weak financial basis in </a:t>
            </a:r>
            <a:r>
              <a:rPr lang="en-US" sz="2000" b="1" dirty="0" smtClean="0"/>
              <a:t>Norway</a:t>
            </a:r>
            <a:endParaRPr lang="en-US" dirty="0"/>
          </a:p>
          <a:p>
            <a:r>
              <a:rPr lang="en-US" dirty="0"/>
              <a:t>Predictable multi-annual funding schedules should be established in order to free operations from additional funding pathways, e.g. satellite validation projects and short-time research projects. </a:t>
            </a:r>
            <a:endParaRPr lang="en-US" dirty="0" smtClean="0"/>
          </a:p>
          <a:p>
            <a:endParaRPr lang="en-US" dirty="0"/>
          </a:p>
          <a:p>
            <a:r>
              <a:rPr lang="en-US" sz="2000" b="1" dirty="0"/>
              <a:t>National funding for ozone and UV monitoring in Denmark and Greenland is secured until the  end of 2015</a:t>
            </a:r>
            <a:r>
              <a:rPr lang="en-US" dirty="0"/>
              <a:t>. </a:t>
            </a:r>
            <a:endParaRPr lang="en-US" dirty="0" smtClean="0"/>
          </a:p>
          <a:p>
            <a:r>
              <a:rPr lang="en-US" dirty="0" smtClean="0"/>
              <a:t>After </a:t>
            </a:r>
            <a:r>
              <a:rPr lang="en-US" dirty="0"/>
              <a:t>this period the funding situation will be </a:t>
            </a:r>
            <a:r>
              <a:rPr lang="en-US" dirty="0" smtClean="0"/>
              <a:t>renegotiated. Research </a:t>
            </a:r>
            <a:r>
              <a:rPr lang="en-US" dirty="0"/>
              <a:t>efforts will be directed towards improved understanding of the role of </a:t>
            </a:r>
            <a:r>
              <a:rPr lang="en-US" dirty="0" smtClean="0"/>
              <a:t>stratospheric changes </a:t>
            </a:r>
            <a:r>
              <a:rPr lang="en-US" dirty="0"/>
              <a:t>for tropospheric climate including the dynamical coupling between the </a:t>
            </a:r>
            <a:r>
              <a:rPr lang="en-US" dirty="0" smtClean="0"/>
              <a:t>troposphere and the stratosphere</a:t>
            </a:r>
            <a:r>
              <a:rPr lang="en-US" dirty="0"/>
              <a:t>. It is intended to include a stratospheric representation in new developments of the </a:t>
            </a:r>
            <a:r>
              <a:rPr lang="en-US" dirty="0" err="1" smtClean="0"/>
              <a:t>ECEarth</a:t>
            </a:r>
            <a:r>
              <a:rPr lang="en-US" dirty="0" smtClean="0"/>
              <a:t> model </a:t>
            </a:r>
            <a:r>
              <a:rPr lang="en-US" dirty="0"/>
              <a:t>complex</a:t>
            </a:r>
            <a:r>
              <a:rPr lang="en-US" dirty="0" smtClean="0"/>
              <a:t>.</a:t>
            </a:r>
          </a:p>
          <a:p>
            <a:endParaRPr lang="en-US" dirty="0"/>
          </a:p>
          <a:p>
            <a:r>
              <a:rPr lang="en-US" b="1" dirty="0"/>
              <a:t>National funding for ozone and UV monitoring in </a:t>
            </a:r>
            <a:r>
              <a:rPr lang="en-US" b="1" dirty="0" smtClean="0"/>
              <a:t>Sweden is questioned every second year. Other activities rely on research grants i.e. short-term.</a:t>
            </a:r>
            <a:endParaRPr lang="en-US" dirty="0"/>
          </a:p>
          <a:p>
            <a:endParaRPr lang="en-US" dirty="0"/>
          </a:p>
        </p:txBody>
      </p:sp>
    </p:spTree>
    <p:extLst>
      <p:ext uri="{BB962C8B-B14F-4D97-AF65-F5344CB8AC3E}">
        <p14:creationId xmlns:p14="http://schemas.microsoft.com/office/powerpoint/2010/main" val="20386166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19872" y="1988840"/>
            <a:ext cx="1774140" cy="1015663"/>
          </a:xfrm>
          <a:prstGeom prst="rect">
            <a:avLst/>
          </a:prstGeom>
          <a:noFill/>
        </p:spPr>
        <p:txBody>
          <a:bodyPr wrap="none" rtlCol="0">
            <a:spAutoFit/>
          </a:bodyPr>
          <a:lstStyle/>
          <a:p>
            <a:r>
              <a:rPr lang="nb-NO" sz="6000" dirty="0" err="1" smtClean="0"/>
              <a:t>Extra</a:t>
            </a:r>
            <a:endParaRPr lang="nb-NO" dirty="0"/>
          </a:p>
        </p:txBody>
      </p:sp>
    </p:spTree>
    <p:extLst>
      <p:ext uri="{BB962C8B-B14F-4D97-AF65-F5344CB8AC3E}">
        <p14:creationId xmlns:p14="http://schemas.microsoft.com/office/powerpoint/2010/main" val="3136582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endParaRPr lang="sv-SE" dirty="0"/>
          </a:p>
        </p:txBody>
      </p:sp>
      <p:sp>
        <p:nvSpPr>
          <p:cNvPr id="3" name="Platshållare för innehåll 2"/>
          <p:cNvSpPr>
            <a:spLocks noGrp="1"/>
          </p:cNvSpPr>
          <p:nvPr>
            <p:ph idx="1"/>
          </p:nvPr>
        </p:nvSpPr>
        <p:spPr/>
        <p:txBody>
          <a:bodyPr/>
          <a:lstStyle/>
          <a:p>
            <a:r>
              <a:rPr lang="sv-SE" dirty="0" smtClean="0"/>
              <a:t>Observations</a:t>
            </a:r>
          </a:p>
          <a:p>
            <a:r>
              <a:rPr lang="sv-SE" dirty="0" err="1" smtClean="0"/>
              <a:t>Results</a:t>
            </a:r>
            <a:endParaRPr lang="sv-SE" dirty="0" smtClean="0"/>
          </a:p>
          <a:p>
            <a:r>
              <a:rPr lang="sv-SE" dirty="0" err="1" smtClean="0"/>
              <a:t>Theory</a:t>
            </a:r>
            <a:r>
              <a:rPr lang="sv-SE" dirty="0" smtClean="0"/>
              <a:t> </a:t>
            </a:r>
            <a:r>
              <a:rPr lang="sv-SE" dirty="0" err="1" smtClean="0"/>
              <a:t>modelling</a:t>
            </a:r>
            <a:r>
              <a:rPr lang="sv-SE" dirty="0" smtClean="0"/>
              <a:t> and </a:t>
            </a:r>
            <a:r>
              <a:rPr lang="sv-SE" dirty="0" err="1" smtClean="0"/>
              <a:t>other</a:t>
            </a:r>
            <a:r>
              <a:rPr lang="sv-SE" dirty="0" smtClean="0"/>
              <a:t> </a:t>
            </a:r>
            <a:r>
              <a:rPr lang="sv-SE" dirty="0" err="1" smtClean="0"/>
              <a:t>results</a:t>
            </a:r>
            <a:endParaRPr lang="sv-SE" dirty="0" smtClean="0"/>
          </a:p>
          <a:p>
            <a:r>
              <a:rPr lang="sv-SE" dirty="0" smtClean="0"/>
              <a:t>Dissemination</a:t>
            </a:r>
          </a:p>
          <a:p>
            <a:r>
              <a:rPr lang="sv-SE" dirty="0" err="1" smtClean="0"/>
              <a:t>Future</a:t>
            </a:r>
            <a:endParaRPr lang="sv-SE" dirty="0" smtClean="0"/>
          </a:p>
          <a:p>
            <a:r>
              <a:rPr lang="sv-SE" dirty="0" err="1" smtClean="0"/>
              <a:t>Recommendations</a:t>
            </a:r>
            <a:endParaRPr lang="sv-SE" dirty="0" smtClean="0"/>
          </a:p>
          <a:p>
            <a:endParaRPr lang="sv-SE" dirty="0"/>
          </a:p>
        </p:txBody>
      </p:sp>
    </p:spTree>
    <p:extLst>
      <p:ext uri="{BB962C8B-B14F-4D97-AF65-F5344CB8AC3E}">
        <p14:creationId xmlns:p14="http://schemas.microsoft.com/office/powerpoint/2010/main" val="18157430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r="37008"/>
          <a:stretch/>
        </p:blipFill>
        <p:spPr>
          <a:xfrm>
            <a:off x="3275856" y="1422068"/>
            <a:ext cx="5760000" cy="4804574"/>
          </a:xfrm>
          <a:prstGeom prst="rect">
            <a:avLst/>
          </a:prstGeom>
        </p:spPr>
      </p:pic>
      <p:sp>
        <p:nvSpPr>
          <p:cNvPr id="2" name="Title 1"/>
          <p:cNvSpPr>
            <a:spLocks noGrp="1"/>
          </p:cNvSpPr>
          <p:nvPr>
            <p:ph type="title"/>
          </p:nvPr>
        </p:nvSpPr>
        <p:spPr>
          <a:xfrm>
            <a:off x="457200" y="274638"/>
            <a:ext cx="8229600" cy="634082"/>
          </a:xfrm>
        </p:spPr>
        <p:txBody>
          <a:bodyPr>
            <a:noAutofit/>
          </a:bodyPr>
          <a:lstStyle/>
          <a:p>
            <a:r>
              <a:rPr lang="en-US" sz="4000" dirty="0" smtClean="0">
                <a:solidFill>
                  <a:srgbClr val="0099FF"/>
                </a:solidFill>
              </a:rPr>
              <a:t>Ozone trends</a:t>
            </a:r>
            <a:endParaRPr lang="en-US" sz="4000" dirty="0">
              <a:solidFill>
                <a:srgbClr val="0099FF"/>
              </a:solidFill>
            </a:endParaRPr>
          </a:p>
        </p:txBody>
      </p:sp>
      <p:sp>
        <p:nvSpPr>
          <p:cNvPr id="8" name="TextBox 7"/>
          <p:cNvSpPr txBox="1"/>
          <p:nvPr/>
        </p:nvSpPr>
        <p:spPr>
          <a:xfrm>
            <a:off x="655002" y="4427820"/>
            <a:ext cx="1726755" cy="369332"/>
          </a:xfrm>
          <a:prstGeom prst="rect">
            <a:avLst/>
          </a:prstGeom>
          <a:noFill/>
        </p:spPr>
        <p:txBody>
          <a:bodyPr wrap="none" rtlCol="0">
            <a:spAutoFit/>
          </a:bodyPr>
          <a:lstStyle/>
          <a:p>
            <a:r>
              <a:rPr lang="nb-NO" dirty="0"/>
              <a:t>Oslo </a:t>
            </a:r>
            <a:r>
              <a:rPr lang="nb-NO" dirty="0" smtClean="0"/>
              <a:t>(60</a:t>
            </a:r>
            <a:r>
              <a:rPr lang="nb-NO" dirty="0" smtClean="0">
                <a:latin typeface="Times New Roman" panose="02020603050405020304" pitchFamily="18" charset="0"/>
                <a:cs typeface="Times New Roman" panose="02020603050405020304" pitchFamily="18" charset="0"/>
              </a:rPr>
              <a:t>º</a:t>
            </a:r>
            <a:r>
              <a:rPr lang="nb-NO" dirty="0" smtClean="0"/>
              <a:t>N,10</a:t>
            </a:r>
            <a:r>
              <a:rPr lang="nb-NO" dirty="0" smtClean="0">
                <a:latin typeface="Times New Roman" panose="02020603050405020304" pitchFamily="18" charset="0"/>
                <a:cs typeface="Times New Roman" panose="02020603050405020304" pitchFamily="18" charset="0"/>
              </a:rPr>
              <a:t>º</a:t>
            </a:r>
            <a:r>
              <a:rPr lang="nb-NO" dirty="0" smtClean="0"/>
              <a:t>E</a:t>
            </a:r>
            <a:r>
              <a:rPr lang="nb-NO" dirty="0"/>
              <a:t>)</a:t>
            </a:r>
          </a:p>
        </p:txBody>
      </p:sp>
      <p:sp>
        <p:nvSpPr>
          <p:cNvPr id="9" name="TextBox 8"/>
          <p:cNvSpPr txBox="1"/>
          <p:nvPr/>
        </p:nvSpPr>
        <p:spPr>
          <a:xfrm>
            <a:off x="591234" y="2771636"/>
            <a:ext cx="2792496" cy="369332"/>
          </a:xfrm>
          <a:prstGeom prst="rect">
            <a:avLst/>
          </a:prstGeom>
          <a:noFill/>
        </p:spPr>
        <p:txBody>
          <a:bodyPr wrap="none" rtlCol="0">
            <a:spAutoFit/>
          </a:bodyPr>
          <a:lstStyle/>
          <a:p>
            <a:r>
              <a:rPr lang="nb-NO" dirty="0"/>
              <a:t>Tromsø/Andøya </a:t>
            </a:r>
            <a:r>
              <a:rPr lang="nb-NO" dirty="0" smtClean="0"/>
              <a:t>(69</a:t>
            </a:r>
            <a:r>
              <a:rPr lang="nb-NO" dirty="0" smtClean="0">
                <a:latin typeface="Times New Roman" panose="02020603050405020304" pitchFamily="18" charset="0"/>
                <a:cs typeface="Times New Roman" panose="02020603050405020304" pitchFamily="18" charset="0"/>
              </a:rPr>
              <a:t>º</a:t>
            </a:r>
            <a:r>
              <a:rPr lang="nb-NO" dirty="0" smtClean="0"/>
              <a:t>N,16</a:t>
            </a:r>
            <a:r>
              <a:rPr lang="nb-NO" dirty="0" smtClean="0">
                <a:latin typeface="Times New Roman" panose="02020603050405020304" pitchFamily="18" charset="0"/>
                <a:cs typeface="Times New Roman" panose="02020603050405020304" pitchFamily="18" charset="0"/>
              </a:rPr>
              <a:t>º</a:t>
            </a:r>
            <a:r>
              <a:rPr lang="nb-NO" dirty="0" smtClean="0"/>
              <a:t>E</a:t>
            </a:r>
            <a:r>
              <a:rPr lang="nb-NO" dirty="0"/>
              <a:t>)</a:t>
            </a:r>
          </a:p>
        </p:txBody>
      </p:sp>
      <p:graphicFrame>
        <p:nvGraphicFramePr>
          <p:cNvPr id="3" name="Table 2"/>
          <p:cNvGraphicFramePr>
            <a:graphicFrameLocks noGrp="1"/>
          </p:cNvGraphicFramePr>
          <p:nvPr>
            <p:extLst>
              <p:ext uri="{D42A27DB-BD31-4B8C-83A1-F6EECF244321}">
                <p14:modId xmlns:p14="http://schemas.microsoft.com/office/powerpoint/2010/main" val="3308719992"/>
              </p:ext>
            </p:extLst>
          </p:nvPr>
        </p:nvGraphicFramePr>
        <p:xfrm>
          <a:off x="682790" y="4749249"/>
          <a:ext cx="5256585" cy="1776095"/>
        </p:xfrm>
        <a:graphic>
          <a:graphicData uri="http://schemas.openxmlformats.org/drawingml/2006/table">
            <a:tbl>
              <a:tblPr firstRow="1" firstCol="1" bandRow="1">
                <a:tableStyleId>{5C22544A-7EE6-4342-B048-85BDC9FD1C3A}</a:tableStyleId>
              </a:tblPr>
              <a:tblGrid>
                <a:gridCol w="1944994"/>
                <a:gridCol w="1512168"/>
                <a:gridCol w="1799423"/>
              </a:tblGrid>
              <a:tr h="269875">
                <a:tc>
                  <a:txBody>
                    <a:bodyPr/>
                    <a:lstStyle/>
                    <a:p>
                      <a:pPr algn="l" hangingPunct="0">
                        <a:spcAft>
                          <a:spcPts val="0"/>
                        </a:spcAft>
                      </a:pPr>
                      <a:r>
                        <a:rPr lang="en-GB" sz="1400" dirty="0">
                          <a:effectLst/>
                        </a:rPr>
                        <a:t>Season</a:t>
                      </a:r>
                      <a:endParaRPr lang="nb-NO" sz="2000" b="1"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l" hangingPunct="0">
                        <a:spcAft>
                          <a:spcPts val="0"/>
                        </a:spcAft>
                      </a:pPr>
                      <a:r>
                        <a:rPr lang="en-GB" sz="1400" dirty="0">
                          <a:effectLst/>
                        </a:rPr>
                        <a:t>Trend (% /decade) </a:t>
                      </a:r>
                      <a:br>
                        <a:rPr lang="en-GB" sz="1400" dirty="0">
                          <a:effectLst/>
                        </a:rPr>
                      </a:br>
                      <a:r>
                        <a:rPr lang="en-GB" sz="1400" dirty="0">
                          <a:effectLst/>
                        </a:rPr>
                        <a:t>1979-1997</a:t>
                      </a:r>
                      <a:endParaRPr lang="nb-NO" sz="2000" b="1"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l" hangingPunct="0">
                        <a:spcAft>
                          <a:spcPts val="0"/>
                        </a:spcAft>
                      </a:pPr>
                      <a:r>
                        <a:rPr lang="en-GB" sz="1400">
                          <a:effectLst/>
                        </a:rPr>
                        <a:t>Trend (% /decade) 1998-2013</a:t>
                      </a:r>
                      <a:endParaRPr lang="nb-NO" sz="2000" b="1">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tc>
              </a:tr>
              <a:tr h="269875">
                <a:tc>
                  <a:txBody>
                    <a:bodyPr/>
                    <a:lstStyle/>
                    <a:p>
                      <a:pPr algn="just" hangingPunct="0">
                        <a:spcAft>
                          <a:spcPts val="0"/>
                        </a:spcAft>
                      </a:pPr>
                      <a:r>
                        <a:rPr lang="en-GB" sz="1400" dirty="0">
                          <a:effectLst/>
                        </a:rPr>
                        <a:t>Winter (Dec – Feb)</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-6.2 (2.4)</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-0.5 (2.6)</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r>
              <a:tr h="269875">
                <a:tc>
                  <a:txBody>
                    <a:bodyPr/>
                    <a:lstStyle/>
                    <a:p>
                      <a:pPr algn="just" hangingPunct="0">
                        <a:spcAft>
                          <a:spcPts val="0"/>
                        </a:spcAft>
                      </a:pPr>
                      <a:r>
                        <a:rPr lang="en-GB" sz="1400" dirty="0">
                          <a:effectLst/>
                        </a:rPr>
                        <a:t>Spring (Mar – May)</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solidFill>
                            <a:srgbClr val="FF0000"/>
                          </a:solidFill>
                          <a:effectLst/>
                        </a:rPr>
                        <a:t>-8.4 (1.4)</a:t>
                      </a:r>
                      <a:endParaRPr lang="nb-NO" sz="2000" dirty="0">
                        <a:solidFill>
                          <a:srgbClr val="FF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a:effectLst/>
                        </a:rPr>
                        <a:t>0.0 (2.2)</a:t>
                      </a:r>
                      <a:endParaRPr lang="nb-NO" sz="200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r>
              <a:tr h="269875">
                <a:tc>
                  <a:txBody>
                    <a:bodyPr/>
                    <a:lstStyle/>
                    <a:p>
                      <a:pPr algn="just" hangingPunct="0">
                        <a:spcAft>
                          <a:spcPts val="0"/>
                        </a:spcAft>
                      </a:pPr>
                      <a:r>
                        <a:rPr lang="en-GB" sz="1400" dirty="0">
                          <a:effectLst/>
                        </a:rPr>
                        <a:t>Summer (Jun – Aug)</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-3.4 (1.1)</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-1.1 (1.2)</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r>
              <a:tr h="269875">
                <a:tc>
                  <a:txBody>
                    <a:bodyPr/>
                    <a:lstStyle/>
                    <a:p>
                      <a:pPr algn="just" hangingPunct="0">
                        <a:spcAft>
                          <a:spcPts val="0"/>
                        </a:spcAft>
                      </a:pPr>
                      <a:r>
                        <a:rPr lang="en-GB" sz="1400">
                          <a:effectLst/>
                        </a:rPr>
                        <a:t>Fall (Sep – Nov)</a:t>
                      </a:r>
                      <a:endParaRPr lang="nb-NO" sz="200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-4.3 (1.0)</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2.2 (1.4)</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r>
              <a:tr h="269875">
                <a:tc>
                  <a:txBody>
                    <a:bodyPr/>
                    <a:lstStyle/>
                    <a:p>
                      <a:pPr algn="just" hangingPunct="0">
                        <a:spcAft>
                          <a:spcPts val="0"/>
                        </a:spcAft>
                      </a:pPr>
                      <a:r>
                        <a:rPr lang="en-GB" sz="1400" dirty="0">
                          <a:effectLst/>
                        </a:rPr>
                        <a:t>Annual (Jan – Dec):</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-5.8 (1.0)</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0.2 (1.3)</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794704342"/>
              </p:ext>
            </p:extLst>
          </p:nvPr>
        </p:nvGraphicFramePr>
        <p:xfrm>
          <a:off x="672916" y="3068960"/>
          <a:ext cx="5175250" cy="1236345"/>
        </p:xfrm>
        <a:graphic>
          <a:graphicData uri="http://schemas.openxmlformats.org/drawingml/2006/table">
            <a:tbl>
              <a:tblPr firstRow="1" firstCol="1" bandRow="1">
                <a:tableStyleId>{5C22544A-7EE6-4342-B048-85BDC9FD1C3A}</a:tableStyleId>
              </a:tblPr>
              <a:tblGrid>
                <a:gridCol w="1958975"/>
                <a:gridCol w="1508061"/>
                <a:gridCol w="1708214"/>
              </a:tblGrid>
              <a:tr h="269875">
                <a:tc>
                  <a:txBody>
                    <a:bodyPr/>
                    <a:lstStyle/>
                    <a:p>
                      <a:pPr algn="just" hangingPunct="0">
                        <a:spcAft>
                          <a:spcPts val="0"/>
                        </a:spcAft>
                      </a:pPr>
                      <a:r>
                        <a:rPr lang="en-GB" sz="1400" dirty="0">
                          <a:effectLst/>
                        </a:rPr>
                        <a:t>Season</a:t>
                      </a:r>
                      <a:endParaRPr lang="nb-NO" sz="2000" b="1"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l" hangingPunct="0">
                        <a:spcAft>
                          <a:spcPts val="0"/>
                        </a:spcAft>
                      </a:pPr>
                      <a:r>
                        <a:rPr lang="en-GB" sz="1400" dirty="0">
                          <a:effectLst/>
                        </a:rPr>
                        <a:t>Trend (% /decade) 1979-1997</a:t>
                      </a:r>
                      <a:endParaRPr lang="nb-NO" sz="2000" b="1"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l" hangingPunct="0">
                        <a:spcAft>
                          <a:spcPts val="0"/>
                        </a:spcAft>
                      </a:pPr>
                      <a:r>
                        <a:rPr lang="en-GB" sz="1400">
                          <a:effectLst/>
                        </a:rPr>
                        <a:t>Trend (% /decade) 1998-2013</a:t>
                      </a:r>
                      <a:endParaRPr lang="nb-NO" sz="2000" b="1">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tc>
              </a:tr>
              <a:tr h="269875">
                <a:tc>
                  <a:txBody>
                    <a:bodyPr/>
                    <a:lstStyle/>
                    <a:p>
                      <a:pPr algn="just" hangingPunct="0">
                        <a:spcAft>
                          <a:spcPts val="0"/>
                        </a:spcAft>
                      </a:pPr>
                      <a:r>
                        <a:rPr lang="en-GB" sz="1400" dirty="0">
                          <a:effectLst/>
                        </a:rPr>
                        <a:t>Spring (Mar – May):</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solidFill>
                            <a:srgbClr val="FF0000"/>
                          </a:solidFill>
                          <a:effectLst/>
                        </a:rPr>
                        <a:t>-8.4 (1.5)</a:t>
                      </a:r>
                      <a:endParaRPr lang="nb-NO" sz="2000" dirty="0">
                        <a:solidFill>
                          <a:srgbClr val="FF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a:effectLst/>
                        </a:rPr>
                        <a:t>  0.5 (2.2)</a:t>
                      </a:r>
                      <a:endParaRPr lang="nb-NO" sz="200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r>
              <a:tr h="269875">
                <a:tc>
                  <a:txBody>
                    <a:bodyPr/>
                    <a:lstStyle/>
                    <a:p>
                      <a:pPr algn="just" hangingPunct="0">
                        <a:spcAft>
                          <a:spcPts val="0"/>
                        </a:spcAft>
                      </a:pPr>
                      <a:r>
                        <a:rPr lang="en-GB" sz="1400" dirty="0">
                          <a:effectLst/>
                        </a:rPr>
                        <a:t>Summer (Jun – Aug):</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-2.8 (0.9)</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  -0.4 (1.3)</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r>
              <a:tr h="269875">
                <a:tc>
                  <a:txBody>
                    <a:bodyPr/>
                    <a:lstStyle/>
                    <a:p>
                      <a:pPr algn="just" hangingPunct="0">
                        <a:spcAft>
                          <a:spcPts val="0"/>
                        </a:spcAft>
                      </a:pPr>
                      <a:r>
                        <a:rPr lang="en-GB" sz="1400" dirty="0">
                          <a:effectLst/>
                        </a:rPr>
                        <a:t>Annual (Mar – Sep):</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-5.8 (1.0)</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  0.5 (1.4)</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804169908"/>
              </p:ext>
            </p:extLst>
          </p:nvPr>
        </p:nvGraphicFramePr>
        <p:xfrm>
          <a:off x="651187" y="1340768"/>
          <a:ext cx="5175250" cy="1236345"/>
        </p:xfrm>
        <a:graphic>
          <a:graphicData uri="http://schemas.openxmlformats.org/drawingml/2006/table">
            <a:tbl>
              <a:tblPr firstRow="1" firstCol="1" bandRow="1">
                <a:tableStyleId>{5C22544A-7EE6-4342-B048-85BDC9FD1C3A}</a:tableStyleId>
              </a:tblPr>
              <a:tblGrid>
                <a:gridCol w="1958975"/>
                <a:gridCol w="1529790"/>
                <a:gridCol w="1686485"/>
              </a:tblGrid>
              <a:tr h="269875">
                <a:tc>
                  <a:txBody>
                    <a:bodyPr/>
                    <a:lstStyle/>
                    <a:p>
                      <a:pPr algn="just" hangingPunct="0">
                        <a:spcAft>
                          <a:spcPts val="0"/>
                        </a:spcAft>
                      </a:pPr>
                      <a:r>
                        <a:rPr lang="en-GB" sz="1400" dirty="0">
                          <a:effectLst/>
                        </a:rPr>
                        <a:t>Season</a:t>
                      </a:r>
                      <a:endParaRPr lang="nb-NO" sz="2000" b="1"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l" hangingPunct="0">
                        <a:spcAft>
                          <a:spcPts val="0"/>
                        </a:spcAft>
                      </a:pPr>
                      <a:r>
                        <a:rPr lang="en-GB" sz="1400" dirty="0">
                          <a:effectLst/>
                        </a:rPr>
                        <a:t>Trend (% /decade) 1979-1997</a:t>
                      </a:r>
                      <a:endParaRPr lang="nb-NO" sz="2000" b="1"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l" hangingPunct="0">
                        <a:spcAft>
                          <a:spcPts val="0"/>
                        </a:spcAft>
                      </a:pPr>
                      <a:r>
                        <a:rPr lang="en-GB" sz="1400">
                          <a:effectLst/>
                        </a:rPr>
                        <a:t>Trend (% /decade) 1998-2013</a:t>
                      </a:r>
                      <a:endParaRPr lang="nb-NO" sz="2000" b="1">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tc>
              </a:tr>
              <a:tr h="269875">
                <a:tc>
                  <a:txBody>
                    <a:bodyPr/>
                    <a:lstStyle/>
                    <a:p>
                      <a:pPr algn="just" hangingPunct="0">
                        <a:spcAft>
                          <a:spcPts val="0"/>
                        </a:spcAft>
                      </a:pPr>
                      <a:r>
                        <a:rPr lang="en-GB" sz="1400" dirty="0">
                          <a:effectLst/>
                        </a:rPr>
                        <a:t>Spring (Mar – May):</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solidFill>
                            <a:srgbClr val="FF0000"/>
                          </a:solidFill>
                          <a:effectLst/>
                        </a:rPr>
                        <a:t>-11.4 (1.8)</a:t>
                      </a:r>
                      <a:endParaRPr lang="nb-NO" sz="2000" dirty="0">
                        <a:solidFill>
                          <a:srgbClr val="FF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 -0.1 (3.0)</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r>
              <a:tr h="269875">
                <a:tc>
                  <a:txBody>
                    <a:bodyPr/>
                    <a:lstStyle/>
                    <a:p>
                      <a:pPr algn="just" hangingPunct="0">
                        <a:spcAft>
                          <a:spcPts val="0"/>
                        </a:spcAft>
                      </a:pPr>
                      <a:r>
                        <a:rPr lang="en-GB" sz="1400">
                          <a:effectLst/>
                        </a:rPr>
                        <a:t>Summer (Jun – Aug):</a:t>
                      </a:r>
                      <a:endParaRPr lang="nb-NO" sz="200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-1.0 (1.3)</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  2.3 (1.5)</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r>
              <a:tr h="269875">
                <a:tc>
                  <a:txBody>
                    <a:bodyPr/>
                    <a:lstStyle/>
                    <a:p>
                      <a:pPr algn="just" hangingPunct="0">
                        <a:spcAft>
                          <a:spcPts val="0"/>
                        </a:spcAft>
                      </a:pPr>
                      <a:r>
                        <a:rPr lang="en-GB" sz="1400">
                          <a:effectLst/>
                        </a:rPr>
                        <a:t>Annual (Mar – Sep):</a:t>
                      </a:r>
                      <a:endParaRPr lang="nb-NO" sz="200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-6.4 (1.1)</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c>
                  <a:txBody>
                    <a:bodyPr/>
                    <a:lstStyle/>
                    <a:p>
                      <a:pPr algn="ctr" hangingPunct="0">
                        <a:spcAft>
                          <a:spcPts val="0"/>
                        </a:spcAft>
                      </a:pPr>
                      <a:r>
                        <a:rPr lang="en-GB" sz="1400" dirty="0">
                          <a:effectLst/>
                        </a:rPr>
                        <a:t>  0.6 (1.9)</a:t>
                      </a:r>
                      <a:endParaRPr lang="nb-NO" sz="2000" dirty="0">
                        <a:solidFill>
                          <a:srgbClr val="000000"/>
                        </a:solidFill>
                        <a:effectLst/>
                        <a:latin typeface="TimesNewRoman"/>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
        <p:nvSpPr>
          <p:cNvPr id="12" name="TextBox 11"/>
          <p:cNvSpPr txBox="1"/>
          <p:nvPr/>
        </p:nvSpPr>
        <p:spPr>
          <a:xfrm>
            <a:off x="641818" y="1052736"/>
            <a:ext cx="2448106" cy="369332"/>
          </a:xfrm>
          <a:prstGeom prst="rect">
            <a:avLst/>
          </a:prstGeom>
          <a:noFill/>
        </p:spPr>
        <p:txBody>
          <a:bodyPr wrap="none" rtlCol="0">
            <a:spAutoFit/>
          </a:bodyPr>
          <a:lstStyle/>
          <a:p>
            <a:r>
              <a:rPr lang="nb-NO" dirty="0" smtClean="0"/>
              <a:t>Ny-Ålesund (79</a:t>
            </a:r>
            <a:r>
              <a:rPr lang="nb-NO" dirty="0" smtClean="0">
                <a:latin typeface="Times New Roman" panose="02020603050405020304" pitchFamily="18" charset="0"/>
                <a:cs typeface="Times New Roman" panose="02020603050405020304" pitchFamily="18" charset="0"/>
              </a:rPr>
              <a:t>º</a:t>
            </a:r>
            <a:r>
              <a:rPr lang="nb-NO" dirty="0" smtClean="0"/>
              <a:t>N,12</a:t>
            </a:r>
            <a:r>
              <a:rPr lang="nb-NO" dirty="0" smtClean="0">
                <a:latin typeface="Times New Roman" panose="02020603050405020304" pitchFamily="18" charset="0"/>
                <a:cs typeface="Times New Roman" panose="02020603050405020304" pitchFamily="18" charset="0"/>
              </a:rPr>
              <a:t>º</a:t>
            </a:r>
            <a:r>
              <a:rPr lang="nb-NO" dirty="0" smtClean="0"/>
              <a:t>E)</a:t>
            </a:r>
            <a:r>
              <a:rPr lang="nb-NO" dirty="0" smtClean="0">
                <a:latin typeface="Times New Roman" panose="02020603050405020304" pitchFamily="18" charset="0"/>
                <a:cs typeface="Times New Roman" panose="02020603050405020304" pitchFamily="18" charset="0"/>
              </a:rPr>
              <a:t> </a:t>
            </a:r>
            <a:endParaRPr lang="nb-NO" dirty="0"/>
          </a:p>
        </p:txBody>
      </p:sp>
      <p:cxnSp>
        <p:nvCxnSpPr>
          <p:cNvPr id="7" name="Straight Arrow Connector 6"/>
          <p:cNvCxnSpPr/>
          <p:nvPr/>
        </p:nvCxnSpPr>
        <p:spPr>
          <a:xfrm>
            <a:off x="5796136" y="1844824"/>
            <a:ext cx="2088232" cy="72008"/>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5796136" y="2339588"/>
            <a:ext cx="2232248" cy="1089412"/>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5940152" y="2780928"/>
            <a:ext cx="1872208" cy="2304256"/>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Nordic sites </a:t>
            </a:r>
            <a:r>
              <a:rPr lang="sv-SE" dirty="0" err="1" smtClean="0"/>
              <a:t>of</a:t>
            </a:r>
            <a:r>
              <a:rPr lang="sv-SE" dirty="0" smtClean="0"/>
              <a:t> </a:t>
            </a:r>
            <a:r>
              <a:rPr lang="sv-SE" b="1" dirty="0" smtClean="0">
                <a:solidFill>
                  <a:srgbClr val="00B050"/>
                </a:solidFill>
              </a:rPr>
              <a:t>UV</a:t>
            </a:r>
            <a:r>
              <a:rPr lang="sv-SE" dirty="0" smtClean="0"/>
              <a:t> and </a:t>
            </a:r>
            <a:r>
              <a:rPr lang="sv-SE" b="1" dirty="0" smtClean="0">
                <a:solidFill>
                  <a:srgbClr val="FF0000"/>
                </a:solidFill>
              </a:rPr>
              <a:t>total </a:t>
            </a:r>
            <a:r>
              <a:rPr lang="sv-SE" b="1" dirty="0" err="1" smtClean="0">
                <a:solidFill>
                  <a:srgbClr val="FF0000"/>
                </a:solidFill>
              </a:rPr>
              <a:t>ozone</a:t>
            </a:r>
            <a:endParaRPr lang="sv-SE" b="1" dirty="0">
              <a:solidFill>
                <a:srgbClr val="FF0000"/>
              </a:solidFill>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 y="2884145"/>
            <a:ext cx="9335199" cy="997790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 Box 5"/>
          <p:cNvSpPr txBox="1">
            <a:spLocks noChangeArrowheads="1"/>
          </p:cNvSpPr>
          <p:nvPr/>
        </p:nvSpPr>
        <p:spPr bwMode="auto">
          <a:xfrm>
            <a:off x="6660232" y="2636912"/>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rgbClr val="FF0000"/>
                </a:solidFill>
              </a:rPr>
              <a:t>.</a:t>
            </a:r>
          </a:p>
        </p:txBody>
      </p:sp>
      <p:sp>
        <p:nvSpPr>
          <p:cNvPr id="7" name="Text Box 5"/>
          <p:cNvSpPr txBox="1">
            <a:spLocks noChangeArrowheads="1"/>
          </p:cNvSpPr>
          <p:nvPr/>
        </p:nvSpPr>
        <p:spPr bwMode="auto">
          <a:xfrm>
            <a:off x="6732240" y="2204864"/>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rgbClr val="FF0000"/>
                </a:solidFill>
              </a:rPr>
              <a:t>.</a:t>
            </a:r>
          </a:p>
        </p:txBody>
      </p:sp>
      <p:sp>
        <p:nvSpPr>
          <p:cNvPr id="8" name="Text Box 5"/>
          <p:cNvSpPr txBox="1">
            <a:spLocks noChangeArrowheads="1"/>
          </p:cNvSpPr>
          <p:nvPr/>
        </p:nvSpPr>
        <p:spPr bwMode="auto">
          <a:xfrm>
            <a:off x="6372200" y="2420888"/>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rgbClr val="FF0000"/>
                </a:solidFill>
              </a:rPr>
              <a:t>.</a:t>
            </a:r>
          </a:p>
        </p:txBody>
      </p:sp>
      <p:sp>
        <p:nvSpPr>
          <p:cNvPr id="9" name="Text Box 5"/>
          <p:cNvSpPr txBox="1">
            <a:spLocks noChangeArrowheads="1"/>
          </p:cNvSpPr>
          <p:nvPr/>
        </p:nvSpPr>
        <p:spPr bwMode="auto">
          <a:xfrm>
            <a:off x="6228184" y="2852936"/>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rgbClr val="FF0000"/>
                </a:solidFill>
              </a:rPr>
              <a:t>.</a:t>
            </a:r>
          </a:p>
        </p:txBody>
      </p:sp>
      <p:sp>
        <p:nvSpPr>
          <p:cNvPr id="10" name="Text Box 5"/>
          <p:cNvSpPr txBox="1">
            <a:spLocks noChangeArrowheads="1"/>
          </p:cNvSpPr>
          <p:nvPr/>
        </p:nvSpPr>
        <p:spPr bwMode="auto">
          <a:xfrm>
            <a:off x="5983424" y="3068960"/>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rgbClr val="FF0000"/>
                </a:solidFill>
              </a:rPr>
              <a:t>.</a:t>
            </a:r>
          </a:p>
        </p:txBody>
      </p:sp>
      <p:sp>
        <p:nvSpPr>
          <p:cNvPr id="11" name="Text Box 5"/>
          <p:cNvSpPr txBox="1">
            <a:spLocks noChangeArrowheads="1"/>
          </p:cNvSpPr>
          <p:nvPr/>
        </p:nvSpPr>
        <p:spPr bwMode="auto">
          <a:xfrm>
            <a:off x="5983424" y="2789312"/>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rgbClr val="FF0000"/>
                </a:solidFill>
              </a:rPr>
              <a:t>.</a:t>
            </a:r>
          </a:p>
        </p:txBody>
      </p:sp>
      <p:sp>
        <p:nvSpPr>
          <p:cNvPr id="12" name="Text Box 5"/>
          <p:cNvSpPr txBox="1">
            <a:spLocks noChangeArrowheads="1"/>
          </p:cNvSpPr>
          <p:nvPr/>
        </p:nvSpPr>
        <p:spPr bwMode="auto">
          <a:xfrm>
            <a:off x="4427984" y="2420888"/>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rgbClr val="FF0000"/>
                </a:solidFill>
              </a:rPr>
              <a:t>.</a:t>
            </a:r>
          </a:p>
        </p:txBody>
      </p:sp>
      <p:sp>
        <p:nvSpPr>
          <p:cNvPr id="13" name="Text Box 5"/>
          <p:cNvSpPr txBox="1">
            <a:spLocks noChangeArrowheads="1"/>
          </p:cNvSpPr>
          <p:nvPr/>
        </p:nvSpPr>
        <p:spPr bwMode="auto">
          <a:xfrm>
            <a:off x="5983424" y="1124744"/>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rgbClr val="FF0000"/>
                </a:solidFill>
              </a:rPr>
              <a:t>.</a:t>
            </a:r>
          </a:p>
        </p:txBody>
      </p:sp>
      <p:sp>
        <p:nvSpPr>
          <p:cNvPr id="14" name="Text Box 5"/>
          <p:cNvSpPr txBox="1">
            <a:spLocks noChangeArrowheads="1"/>
          </p:cNvSpPr>
          <p:nvPr/>
        </p:nvSpPr>
        <p:spPr bwMode="auto">
          <a:xfrm>
            <a:off x="3175112" y="2132856"/>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rgbClr val="FF0000"/>
                </a:solidFill>
              </a:rPr>
              <a:t>.</a:t>
            </a:r>
          </a:p>
        </p:txBody>
      </p:sp>
      <p:sp>
        <p:nvSpPr>
          <p:cNvPr id="15" name="Text Box 5"/>
          <p:cNvSpPr txBox="1">
            <a:spLocks noChangeArrowheads="1"/>
          </p:cNvSpPr>
          <p:nvPr/>
        </p:nvSpPr>
        <p:spPr bwMode="auto">
          <a:xfrm>
            <a:off x="3103104" y="1196752"/>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rgbClr val="FF0000"/>
                </a:solidFill>
              </a:rPr>
              <a:t>.</a:t>
            </a:r>
          </a:p>
        </p:txBody>
      </p:sp>
      <p:sp>
        <p:nvSpPr>
          <p:cNvPr id="16" name="Text Box 5"/>
          <p:cNvSpPr txBox="1">
            <a:spLocks noChangeArrowheads="1"/>
          </p:cNvSpPr>
          <p:nvPr/>
        </p:nvSpPr>
        <p:spPr bwMode="auto">
          <a:xfrm>
            <a:off x="6199448" y="2060848"/>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rgbClr val="FF0000"/>
                </a:solidFill>
              </a:rPr>
              <a:t>.</a:t>
            </a:r>
          </a:p>
        </p:txBody>
      </p:sp>
      <p:sp>
        <p:nvSpPr>
          <p:cNvPr id="17" name="Text Box 5"/>
          <p:cNvSpPr txBox="1">
            <a:spLocks noChangeArrowheads="1"/>
          </p:cNvSpPr>
          <p:nvPr/>
        </p:nvSpPr>
        <p:spPr bwMode="auto">
          <a:xfrm>
            <a:off x="6660232" y="3429000"/>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18" name="Text Box 5"/>
          <p:cNvSpPr txBox="1">
            <a:spLocks noChangeArrowheads="1"/>
          </p:cNvSpPr>
          <p:nvPr/>
        </p:nvSpPr>
        <p:spPr bwMode="auto">
          <a:xfrm>
            <a:off x="6732240" y="2996952"/>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19" name="Text Box 5"/>
          <p:cNvSpPr txBox="1">
            <a:spLocks noChangeArrowheads="1"/>
          </p:cNvSpPr>
          <p:nvPr/>
        </p:nvSpPr>
        <p:spPr bwMode="auto">
          <a:xfrm>
            <a:off x="6199448" y="3645024"/>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20" name="Text Box 5"/>
          <p:cNvSpPr txBox="1">
            <a:spLocks noChangeArrowheads="1"/>
          </p:cNvSpPr>
          <p:nvPr/>
        </p:nvSpPr>
        <p:spPr bwMode="auto">
          <a:xfrm>
            <a:off x="5796136" y="3645024"/>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21" name="Text Box 5"/>
          <p:cNvSpPr txBox="1">
            <a:spLocks noChangeArrowheads="1"/>
          </p:cNvSpPr>
          <p:nvPr/>
        </p:nvSpPr>
        <p:spPr bwMode="auto">
          <a:xfrm>
            <a:off x="5983424" y="3581400"/>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22" name="Text Box 5"/>
          <p:cNvSpPr txBox="1">
            <a:spLocks noChangeArrowheads="1"/>
          </p:cNvSpPr>
          <p:nvPr/>
        </p:nvSpPr>
        <p:spPr bwMode="auto">
          <a:xfrm>
            <a:off x="5724128" y="3429000"/>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23" name="Text Box 5"/>
          <p:cNvSpPr txBox="1">
            <a:spLocks noChangeArrowheads="1"/>
          </p:cNvSpPr>
          <p:nvPr/>
        </p:nvSpPr>
        <p:spPr bwMode="auto">
          <a:xfrm>
            <a:off x="5911416" y="3429000"/>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24" name="Text Box 5"/>
          <p:cNvSpPr txBox="1">
            <a:spLocks noChangeArrowheads="1"/>
          </p:cNvSpPr>
          <p:nvPr/>
        </p:nvSpPr>
        <p:spPr bwMode="auto">
          <a:xfrm>
            <a:off x="6012160" y="3212976"/>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25" name="Text Box 5"/>
          <p:cNvSpPr txBox="1">
            <a:spLocks noChangeArrowheads="1"/>
          </p:cNvSpPr>
          <p:nvPr/>
        </p:nvSpPr>
        <p:spPr bwMode="auto">
          <a:xfrm>
            <a:off x="6199448" y="2852936"/>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26" name="Text Box 5"/>
          <p:cNvSpPr txBox="1">
            <a:spLocks noChangeArrowheads="1"/>
          </p:cNvSpPr>
          <p:nvPr/>
        </p:nvSpPr>
        <p:spPr bwMode="auto">
          <a:xfrm>
            <a:off x="5940152" y="1916832"/>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27" name="Text Box 5"/>
          <p:cNvSpPr txBox="1">
            <a:spLocks noChangeArrowheads="1"/>
          </p:cNvSpPr>
          <p:nvPr/>
        </p:nvSpPr>
        <p:spPr bwMode="auto">
          <a:xfrm>
            <a:off x="4399248" y="2636912"/>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28" name="Text Box 5"/>
          <p:cNvSpPr txBox="1">
            <a:spLocks noChangeArrowheads="1"/>
          </p:cNvSpPr>
          <p:nvPr/>
        </p:nvSpPr>
        <p:spPr bwMode="auto">
          <a:xfrm>
            <a:off x="3131840" y="1916832"/>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29" name="Text Box 5"/>
          <p:cNvSpPr txBox="1">
            <a:spLocks noChangeArrowheads="1"/>
          </p:cNvSpPr>
          <p:nvPr/>
        </p:nvSpPr>
        <p:spPr bwMode="auto">
          <a:xfrm>
            <a:off x="3175112" y="2924944"/>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30" name="Text Box 5"/>
          <p:cNvSpPr txBox="1">
            <a:spLocks noChangeArrowheads="1"/>
          </p:cNvSpPr>
          <p:nvPr/>
        </p:nvSpPr>
        <p:spPr bwMode="auto">
          <a:xfrm>
            <a:off x="5983424" y="3861048"/>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b="1" dirty="0">
              <a:solidFill>
                <a:srgbClr val="00B050"/>
              </a:solidFill>
            </a:endParaRPr>
          </a:p>
          <a:p>
            <a:pPr>
              <a:buClrTx/>
              <a:buFontTx/>
              <a:buNone/>
            </a:pPr>
            <a:r>
              <a:rPr lang="en-US" altLang="fi-FI" b="1" dirty="0" smtClean="0">
                <a:solidFill>
                  <a:srgbClr val="00B050"/>
                </a:solidFill>
              </a:rPr>
              <a:t>O</a:t>
            </a:r>
            <a:endParaRPr lang="en-US" altLang="fi-FI" b="1" dirty="0">
              <a:solidFill>
                <a:srgbClr val="00B050"/>
              </a:solidFill>
            </a:endParaRPr>
          </a:p>
        </p:txBody>
      </p:sp>
      <p:sp>
        <p:nvSpPr>
          <p:cNvPr id="31" name="Text Box 5"/>
          <p:cNvSpPr txBox="1">
            <a:spLocks noChangeArrowheads="1"/>
          </p:cNvSpPr>
          <p:nvPr/>
        </p:nvSpPr>
        <p:spPr bwMode="auto">
          <a:xfrm>
            <a:off x="6415472" y="2132856"/>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chemeClr val="tx1"/>
                </a:solidFill>
              </a:rPr>
              <a:t>.</a:t>
            </a:r>
          </a:p>
        </p:txBody>
      </p:sp>
      <p:sp>
        <p:nvSpPr>
          <p:cNvPr id="32" name="Text Box 5"/>
          <p:cNvSpPr txBox="1">
            <a:spLocks noChangeArrowheads="1"/>
          </p:cNvSpPr>
          <p:nvPr/>
        </p:nvSpPr>
        <p:spPr bwMode="auto">
          <a:xfrm>
            <a:off x="6012160" y="2708920"/>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chemeClr val="tx1"/>
                </a:solidFill>
              </a:rPr>
              <a:t>.</a:t>
            </a:r>
          </a:p>
        </p:txBody>
      </p:sp>
      <p:sp>
        <p:nvSpPr>
          <p:cNvPr id="33" name="Text Box 5"/>
          <p:cNvSpPr txBox="1">
            <a:spLocks noChangeArrowheads="1"/>
          </p:cNvSpPr>
          <p:nvPr/>
        </p:nvSpPr>
        <p:spPr bwMode="auto">
          <a:xfrm>
            <a:off x="3203848" y="2204864"/>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chemeClr val="tx1"/>
                </a:solidFill>
              </a:rPr>
              <a:t>.</a:t>
            </a:r>
          </a:p>
        </p:txBody>
      </p:sp>
      <p:sp>
        <p:nvSpPr>
          <p:cNvPr id="34" name="Text Box 5"/>
          <p:cNvSpPr txBox="1">
            <a:spLocks noChangeArrowheads="1"/>
          </p:cNvSpPr>
          <p:nvPr/>
        </p:nvSpPr>
        <p:spPr bwMode="auto">
          <a:xfrm>
            <a:off x="3131840" y="1149735"/>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chemeClr val="tx1"/>
                </a:solidFill>
              </a:rPr>
              <a:t>.</a:t>
            </a:r>
          </a:p>
        </p:txBody>
      </p:sp>
      <p:sp>
        <p:nvSpPr>
          <p:cNvPr id="35" name="Text Box 5"/>
          <p:cNvSpPr txBox="1">
            <a:spLocks noChangeArrowheads="1"/>
          </p:cNvSpPr>
          <p:nvPr/>
        </p:nvSpPr>
        <p:spPr bwMode="auto">
          <a:xfrm>
            <a:off x="6732240" y="2132856"/>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chemeClr val="tx1"/>
                </a:solidFill>
              </a:rPr>
              <a:t>.</a:t>
            </a:r>
          </a:p>
        </p:txBody>
      </p:sp>
      <p:sp>
        <p:nvSpPr>
          <p:cNvPr id="36" name="Text Box 5"/>
          <p:cNvSpPr txBox="1">
            <a:spLocks noChangeArrowheads="1"/>
          </p:cNvSpPr>
          <p:nvPr/>
        </p:nvSpPr>
        <p:spPr bwMode="auto">
          <a:xfrm>
            <a:off x="6012160" y="1052736"/>
            <a:ext cx="604800" cy="16561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79353" rIns="81639" bIns="4082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Droid Sans Fallback" charset="0"/>
                <a:cs typeface="Droid Sans Fallback" charset="0"/>
              </a:defRPr>
            </a:lvl9pPr>
          </a:lstStyle>
          <a:p>
            <a:pPr>
              <a:buClrTx/>
              <a:buFontTx/>
              <a:buNone/>
            </a:pPr>
            <a:endParaRPr lang="en-US" altLang="fi-FI" sz="4400" b="1" dirty="0">
              <a:solidFill>
                <a:srgbClr val="FF0000"/>
              </a:solidFill>
            </a:endParaRPr>
          </a:p>
          <a:p>
            <a:pPr>
              <a:buClrTx/>
              <a:buFontTx/>
              <a:buNone/>
            </a:pPr>
            <a:r>
              <a:rPr lang="en-US" altLang="fi-FI" sz="4400" b="1" dirty="0">
                <a:solidFill>
                  <a:schemeClr val="tx1"/>
                </a:solidFill>
              </a:rPr>
              <a:t>.</a:t>
            </a:r>
          </a:p>
        </p:txBody>
      </p:sp>
    </p:spTree>
    <p:extLst>
      <p:ext uri="{BB962C8B-B14F-4D97-AF65-F5344CB8AC3E}">
        <p14:creationId xmlns:p14="http://schemas.microsoft.com/office/powerpoint/2010/main" val="5891574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457200" y="274638"/>
            <a:ext cx="8229600" cy="850106"/>
          </a:xfrm>
        </p:spPr>
        <p:txBody>
          <a:bodyPr/>
          <a:lstStyle/>
          <a:p>
            <a:r>
              <a:rPr lang="fi-FI" dirty="0" err="1" smtClean="0"/>
              <a:t>Atmospheric</a:t>
            </a:r>
            <a:r>
              <a:rPr lang="fi-FI" dirty="0" smtClean="0"/>
              <a:t> </a:t>
            </a:r>
            <a:r>
              <a:rPr lang="fi-FI" dirty="0" err="1" smtClean="0"/>
              <a:t>measurements</a:t>
            </a:r>
            <a:r>
              <a:rPr lang="fi-FI" dirty="0" smtClean="0"/>
              <a:t> </a:t>
            </a:r>
            <a:r>
              <a:rPr lang="fi-FI" dirty="0" err="1" smtClean="0"/>
              <a:t>cont</a:t>
            </a:r>
            <a:r>
              <a:rPr lang="fi-FI" dirty="0"/>
              <a:t>.</a:t>
            </a:r>
            <a:endParaRPr lang="en-GB" dirty="0"/>
          </a:p>
        </p:txBody>
      </p:sp>
      <p:sp>
        <p:nvSpPr>
          <p:cNvPr id="16" name="Content Placeholder 2"/>
          <p:cNvSpPr>
            <a:spLocks noGrp="1"/>
          </p:cNvSpPr>
          <p:nvPr>
            <p:ph idx="1"/>
          </p:nvPr>
        </p:nvSpPr>
        <p:spPr>
          <a:xfrm>
            <a:off x="457200" y="1340768"/>
            <a:ext cx="8229600" cy="4785395"/>
          </a:xfrm>
        </p:spPr>
        <p:txBody>
          <a:bodyPr>
            <a:normAutofit lnSpcReduction="10000"/>
          </a:bodyPr>
          <a:lstStyle/>
          <a:p>
            <a:r>
              <a:rPr lang="sv-SE" dirty="0" err="1" smtClean="0"/>
              <a:t>Harestua</a:t>
            </a:r>
            <a:endParaRPr lang="sv-SE" dirty="0" smtClean="0"/>
          </a:p>
          <a:p>
            <a:pPr marL="0" indent="0">
              <a:buNone/>
            </a:pPr>
            <a:r>
              <a:rPr lang="sv-SE" dirty="0" smtClean="0"/>
              <a:t>Chalmers </a:t>
            </a:r>
            <a:r>
              <a:rPr lang="sv-SE" dirty="0" err="1" smtClean="0"/>
              <a:t>Univ</a:t>
            </a:r>
            <a:r>
              <a:rPr lang="sv-SE" dirty="0" smtClean="0"/>
              <a:t> </a:t>
            </a:r>
            <a:r>
              <a:rPr lang="sv-SE" dirty="0" err="1" smtClean="0"/>
              <a:t>of</a:t>
            </a:r>
            <a:r>
              <a:rPr lang="sv-SE" dirty="0" smtClean="0"/>
              <a:t> </a:t>
            </a:r>
            <a:r>
              <a:rPr lang="sv-SE" dirty="0" err="1" smtClean="0"/>
              <a:t>Techn</a:t>
            </a:r>
            <a:r>
              <a:rPr lang="sv-SE" dirty="0" smtClean="0"/>
              <a:t>. Solar FTIR </a:t>
            </a:r>
            <a:r>
              <a:rPr lang="en-US" dirty="0"/>
              <a:t>atmospheric columns, and partial columns of up to 25 atmospheric species can be retrieved with good accuracy. This includes stratospheric ozone, reservoir species (</a:t>
            </a:r>
            <a:r>
              <a:rPr lang="en-US" dirty="0" err="1"/>
              <a:t>HCl</a:t>
            </a:r>
            <a:r>
              <a:rPr lang="en-US" dirty="0"/>
              <a:t>, ClONO2, HF, HNO3) and climate gases (CH4, N2O) and species of relevance to atmospheric chemistry (CO and ethane). The data are stored at the NDACC data base. </a:t>
            </a:r>
            <a:endParaRPr lang="en-US" dirty="0" smtClean="0"/>
          </a:p>
          <a:p>
            <a:r>
              <a:rPr lang="en-US" dirty="0" err="1" smtClean="0"/>
              <a:t>Kiruna</a:t>
            </a:r>
            <a:endParaRPr lang="en-US" dirty="0" smtClean="0"/>
          </a:p>
          <a:p>
            <a:pPr marL="0" indent="0">
              <a:buNone/>
            </a:pPr>
            <a:r>
              <a:rPr lang="en-US" dirty="0"/>
              <a:t>Since 1996 the Karlsruhe Institute of Technology (KIT) operates a FTIR (Fourier-Transform </a:t>
            </a:r>
            <a:r>
              <a:rPr lang="en-US" dirty="0" smtClean="0"/>
              <a:t>Infrared Spectrometer.</a:t>
            </a:r>
            <a:endParaRPr lang="sv-SE" dirty="0" smtClean="0"/>
          </a:p>
          <a:p>
            <a:pPr marL="0" indent="0">
              <a:buNone/>
            </a:pPr>
            <a:r>
              <a:rPr lang="en-US" dirty="0" smtClean="0"/>
              <a:t>The </a:t>
            </a:r>
            <a:r>
              <a:rPr lang="en-US" dirty="0"/>
              <a:t>KIT owned millimeter wave radiometer MIRA2 is operated at RF since November 2012, aiming for long-term observation of ozone and possibly other trace </a:t>
            </a:r>
            <a:r>
              <a:rPr lang="en-US" dirty="0" smtClean="0"/>
              <a:t>gases.</a:t>
            </a:r>
            <a:endParaRPr lang="sv-SE" dirty="0"/>
          </a:p>
          <a:p>
            <a:pPr marL="0" indent="0">
              <a:buNone/>
            </a:pPr>
            <a:r>
              <a:rPr lang="en-US" dirty="0"/>
              <a:t>There is also a DOAS-instrument from University of Heidelberg recording primarily the total column density of NO2</a:t>
            </a:r>
            <a:r>
              <a:rPr lang="en-US" dirty="0" smtClean="0"/>
              <a:t>,. </a:t>
            </a:r>
            <a:endParaRPr lang="sv-SE" dirty="0"/>
          </a:p>
          <a:p>
            <a:pPr marL="0" indent="0">
              <a:buNone/>
            </a:pPr>
            <a:endParaRPr lang="fi-FI" dirty="0" smtClean="0"/>
          </a:p>
        </p:txBody>
      </p:sp>
    </p:spTree>
    <p:extLst>
      <p:ext uri="{BB962C8B-B14F-4D97-AF65-F5344CB8AC3E}">
        <p14:creationId xmlns:p14="http://schemas.microsoft.com/office/powerpoint/2010/main" val="40577675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107504" y="260648"/>
            <a:ext cx="4968552" cy="6441579"/>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fi-FI" smtClean="0"/>
              <a:t>Services &amp; data dissemination to the  public</a:t>
            </a:r>
          </a:p>
          <a:p>
            <a:pPr marL="0" indent="0">
              <a:buFont typeface="Arial" panose="020B0604020202020204" pitchFamily="34" charset="0"/>
              <a:buNone/>
            </a:pPr>
            <a:endParaRPr lang="fi-FI" smtClean="0"/>
          </a:p>
          <a:p>
            <a:pPr lvl="1"/>
            <a:r>
              <a:rPr lang="fi-FI" smtClean="0"/>
              <a:t>UV-index forecast</a:t>
            </a:r>
          </a:p>
          <a:p>
            <a:pPr marL="57150" indent="0">
              <a:buFont typeface="Arial" panose="020B0604020202020204" pitchFamily="34" charset="0"/>
              <a:buNone/>
            </a:pPr>
            <a:r>
              <a:rPr lang="en-GB" sz="2400" u="sng" smtClean="0">
                <a:hlinkClick r:id="rId2"/>
              </a:rPr>
              <a:t>http://en.ilmatieteenlaitos.fi/uv-index</a:t>
            </a:r>
            <a:endParaRPr lang="en-GB" sz="2400" u="sng" smtClean="0"/>
          </a:p>
          <a:p>
            <a:pPr marL="457200" lvl="1" indent="0">
              <a:buFont typeface="Arial" panose="020B0604020202020204" pitchFamily="34" charset="0"/>
              <a:buNone/>
            </a:pPr>
            <a:r>
              <a:rPr lang="fi-FI" smtClean="0"/>
              <a:t>Finnish observations from 6 sites and global UVI forecast.</a:t>
            </a:r>
          </a:p>
          <a:p>
            <a:pPr marL="914400" lvl="2" indent="0">
              <a:buFont typeface="Arial" panose="020B0604020202020204" pitchFamily="34" charset="0"/>
              <a:buNone/>
            </a:pPr>
            <a:endParaRPr lang="fi-FI" smtClean="0"/>
          </a:p>
          <a:p>
            <a:pPr lvl="1"/>
            <a:r>
              <a:rPr lang="fi-FI" smtClean="0"/>
              <a:t>OMI very fast delivery</a:t>
            </a:r>
          </a:p>
          <a:p>
            <a:pPr marL="57150" indent="0">
              <a:buFont typeface="Arial" panose="020B0604020202020204" pitchFamily="34" charset="0"/>
              <a:buNone/>
            </a:pPr>
            <a:r>
              <a:rPr lang="fi-FI" sz="2400" smtClean="0">
                <a:hlinkClick r:id="rId3"/>
              </a:rPr>
              <a:t>http://omivfd.fmi.fi/o3.html</a:t>
            </a:r>
            <a:endParaRPr lang="fi-FI" sz="2400" smtClean="0"/>
          </a:p>
          <a:p>
            <a:pPr marL="457200" lvl="1" indent="0">
              <a:buFont typeface="Arial" panose="020B0604020202020204" pitchFamily="34" charset="0"/>
              <a:buNone/>
            </a:pPr>
            <a:r>
              <a:rPr lang="en-US" smtClean="0"/>
              <a:t>The measurements are from OMI (Ozone Monitoring Instrument) onboard the EOS-Aura satellite and the images come available around 15 min after the satellite overpass. </a:t>
            </a:r>
            <a:endParaRPr lang="fi-FI" dirty="0" smtClean="0"/>
          </a:p>
        </p:txBody>
      </p:sp>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5893" y="3835068"/>
            <a:ext cx="4198107" cy="2963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0072" y="0"/>
            <a:ext cx="3923928" cy="3852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6805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 y="1268760"/>
            <a:ext cx="8229600" cy="4857403"/>
          </a:xfrm>
        </p:spPr>
        <p:txBody>
          <a:bodyPr>
            <a:normAutofit/>
          </a:bodyPr>
          <a:lstStyle/>
          <a:p>
            <a:endParaRPr lang="en-GB" dirty="0" smtClean="0"/>
          </a:p>
          <a:p>
            <a:endParaRPr lang="en-GB" dirty="0"/>
          </a:p>
          <a:p>
            <a:r>
              <a:rPr lang="en-GB" dirty="0" smtClean="0"/>
              <a:t>Satellites</a:t>
            </a:r>
          </a:p>
          <a:p>
            <a:pPr lvl="1"/>
            <a:r>
              <a:rPr lang="en-GB" dirty="0" smtClean="0"/>
              <a:t>FMI has a strong participation in several satellite instruments that are targeted for monitoring ozone in the atmosphere (GOMOS/</a:t>
            </a:r>
            <a:r>
              <a:rPr lang="en-GB" dirty="0" err="1" smtClean="0"/>
              <a:t>Envisat</a:t>
            </a:r>
            <a:r>
              <a:rPr lang="en-GB" dirty="0" smtClean="0"/>
              <a:t>, OSIRIS/Odin, OMI/EOS-Aura, GOME-2/METOP-A, METOP-B). </a:t>
            </a:r>
          </a:p>
          <a:p>
            <a:pPr lvl="1"/>
            <a:r>
              <a:rPr lang="en-GB" dirty="0" smtClean="0"/>
              <a:t>Chalmers tech </a:t>
            </a:r>
            <a:r>
              <a:rPr lang="en-GB" dirty="0" err="1" smtClean="0"/>
              <a:t>univ</a:t>
            </a:r>
            <a:r>
              <a:rPr lang="en-GB" dirty="0" smtClean="0"/>
              <a:t>  is involved in Odin satellite </a:t>
            </a:r>
          </a:p>
          <a:p>
            <a:endParaRPr lang="en-GB" dirty="0" smtClean="0"/>
          </a:p>
          <a:p>
            <a:r>
              <a:rPr lang="fi-FI" dirty="0" smtClean="0"/>
              <a:t>Networks</a:t>
            </a:r>
            <a:endParaRPr lang="en-GB" dirty="0" smtClean="0"/>
          </a:p>
          <a:p>
            <a:pPr lvl="1"/>
            <a:r>
              <a:rPr lang="en-US" dirty="0" smtClean="0"/>
              <a:t>FMI coordinates the EUMETSAT O3SAF (satellite application facility for atmospheric composition and UV radiation) </a:t>
            </a:r>
            <a:r>
              <a:rPr lang="en-US" dirty="0" smtClean="0">
                <a:hlinkClick r:id="rId2"/>
              </a:rPr>
              <a:t>http://o3msaf.fmi.fi/index.html</a:t>
            </a:r>
            <a:endParaRPr lang="en-US" dirty="0" smtClean="0"/>
          </a:p>
          <a:p>
            <a:pPr lvl="1"/>
            <a:r>
              <a:rPr lang="en-GB" dirty="0" smtClean="0"/>
              <a:t>FMI hosts the IGACO ozone secretariat, </a:t>
            </a:r>
            <a:r>
              <a:rPr lang="en-GB" dirty="0" smtClean="0">
                <a:hlinkClick r:id="rId3"/>
              </a:rPr>
              <a:t>http</a:t>
            </a:r>
            <a:r>
              <a:rPr lang="en-GB" dirty="0">
                <a:hlinkClick r:id="rId3"/>
              </a:rPr>
              <a:t>://</a:t>
            </a:r>
            <a:r>
              <a:rPr lang="en-GB" dirty="0" smtClean="0">
                <a:hlinkClick r:id="rId3"/>
              </a:rPr>
              <a:t>www.igaco-o3.fi</a:t>
            </a:r>
            <a:endParaRPr lang="en-GB" dirty="0" smtClean="0"/>
          </a:p>
          <a:p>
            <a:pPr lvl="1"/>
            <a:endParaRPr lang="en-GB" dirty="0" smtClean="0"/>
          </a:p>
          <a:p>
            <a:pPr lvl="1"/>
            <a:endParaRPr lang="en-GB" dirty="0" smtClean="0"/>
          </a:p>
          <a:p>
            <a:pPr lvl="1"/>
            <a:endParaRPr lang="en-GB" dirty="0"/>
          </a:p>
        </p:txBody>
      </p:sp>
      <p:sp>
        <p:nvSpPr>
          <p:cNvPr id="5" name="Title 1"/>
          <p:cNvSpPr>
            <a:spLocks noGrp="1"/>
          </p:cNvSpPr>
          <p:nvPr>
            <p:ph type="title"/>
          </p:nvPr>
        </p:nvSpPr>
        <p:spPr>
          <a:xfrm>
            <a:off x="457200" y="274638"/>
            <a:ext cx="8229600" cy="850106"/>
          </a:xfrm>
        </p:spPr>
        <p:txBody>
          <a:bodyPr/>
          <a:lstStyle/>
          <a:p>
            <a:r>
              <a:rPr lang="fi-FI" dirty="0" err="1" smtClean="0"/>
              <a:t>Satellite</a:t>
            </a:r>
            <a:endParaRPr lang="en-GB" dirty="0"/>
          </a:p>
        </p:txBody>
      </p:sp>
    </p:spTree>
    <p:extLst>
      <p:ext uri="{BB962C8B-B14F-4D97-AF65-F5344CB8AC3E}">
        <p14:creationId xmlns:p14="http://schemas.microsoft.com/office/powerpoint/2010/main" val="35567264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99FF"/>
                </a:solidFill>
              </a:rPr>
              <a:t>Activities associated with the 8th ORM recommendations</a:t>
            </a:r>
            <a:endParaRPr lang="en-US" dirty="0">
              <a:solidFill>
                <a:srgbClr val="0099FF"/>
              </a:solidFill>
            </a:endParaRPr>
          </a:p>
        </p:txBody>
      </p:sp>
      <p:sp>
        <p:nvSpPr>
          <p:cNvPr id="3" name="Content Placeholder 2"/>
          <p:cNvSpPr>
            <a:spLocks noGrp="1"/>
          </p:cNvSpPr>
          <p:nvPr>
            <p:ph idx="1"/>
          </p:nvPr>
        </p:nvSpPr>
        <p:spPr>
          <a:xfrm>
            <a:off x="628650" y="1628800"/>
            <a:ext cx="7886700" cy="4692179"/>
          </a:xfrm>
        </p:spPr>
        <p:txBody>
          <a:bodyPr>
            <a:normAutofit lnSpcReduction="10000"/>
          </a:bodyPr>
          <a:lstStyle/>
          <a:p>
            <a:pPr marL="358775" indent="-358775">
              <a:buFont typeface="Wingdings" panose="05000000000000000000" pitchFamily="2" charset="2"/>
              <a:buChar char="q"/>
            </a:pPr>
            <a:r>
              <a:rPr lang="en-GB" dirty="0">
                <a:solidFill>
                  <a:srgbClr val="000000"/>
                </a:solidFill>
                <a:ea typeface="Times New Roman" panose="02020603050405020304" pitchFamily="18" charset="0"/>
                <a:cs typeface="Arial" panose="020B0604020202020204" pitchFamily="34" charset="0"/>
              </a:rPr>
              <a:t>Continued focus on the existing ozone and UV monitoring activities; ensure high quality data </a:t>
            </a:r>
            <a:r>
              <a:rPr lang="en-GB" dirty="0" smtClean="0">
                <a:solidFill>
                  <a:srgbClr val="000000"/>
                </a:solidFill>
                <a:ea typeface="Times New Roman" panose="02020603050405020304" pitchFamily="18" charset="0"/>
                <a:cs typeface="Arial" panose="020B0604020202020204" pitchFamily="34" charset="0"/>
              </a:rPr>
              <a:t>series. Report data to NDACC and WOUDC</a:t>
            </a:r>
          </a:p>
          <a:p>
            <a:pPr marL="358775" indent="-358775">
              <a:buFont typeface="Wingdings" panose="05000000000000000000" pitchFamily="2" charset="2"/>
              <a:buChar char="q"/>
            </a:pPr>
            <a:r>
              <a:rPr lang="en-US" dirty="0" smtClean="0"/>
              <a:t>Studies of chemical </a:t>
            </a:r>
            <a:r>
              <a:rPr lang="en-US" dirty="0"/>
              <a:t>and dynamical processes </a:t>
            </a:r>
            <a:r>
              <a:rPr lang="en-US" dirty="0" smtClean="0"/>
              <a:t>responsible </a:t>
            </a:r>
            <a:r>
              <a:rPr lang="en-US" dirty="0"/>
              <a:t>for ozone </a:t>
            </a:r>
            <a:r>
              <a:rPr lang="en-US" dirty="0" smtClean="0"/>
              <a:t>production and loss, e.g.:</a:t>
            </a:r>
          </a:p>
          <a:p>
            <a:pPr marL="715963" lvl="1" indent="-173038"/>
            <a:r>
              <a:rPr lang="en-US" dirty="0"/>
              <a:t>Studies of the </a:t>
            </a:r>
            <a:r>
              <a:rPr lang="en-US" dirty="0" smtClean="0"/>
              <a:t>low </a:t>
            </a:r>
            <a:r>
              <a:rPr lang="en-US" dirty="0"/>
              <a:t>Arctic ozone of spring </a:t>
            </a:r>
            <a:r>
              <a:rPr lang="en-US" dirty="0" smtClean="0"/>
              <a:t>2011 (</a:t>
            </a:r>
            <a:r>
              <a:rPr lang="en-US" dirty="0" err="1"/>
              <a:t>Balis</a:t>
            </a:r>
            <a:r>
              <a:rPr lang="en-US" dirty="0"/>
              <a:t> et al., 2011; Isaksen et al., 2012</a:t>
            </a:r>
            <a:r>
              <a:rPr lang="en-US" dirty="0" smtClean="0"/>
              <a:t>) and the corresponding increase in UV (Bernhard et al., 2013).</a:t>
            </a:r>
          </a:p>
          <a:p>
            <a:pPr marL="715963" lvl="1" indent="-173038"/>
            <a:r>
              <a:rPr lang="en-GB" dirty="0" smtClean="0"/>
              <a:t>Impact </a:t>
            </a:r>
            <a:r>
              <a:rPr lang="en-GB" dirty="0"/>
              <a:t>of future aircraft emissions on atmospheric chemistry </a:t>
            </a:r>
            <a:r>
              <a:rPr lang="en-GB" dirty="0" smtClean="0"/>
              <a:t>(Hodnebrog, 2012)</a:t>
            </a:r>
          </a:p>
          <a:p>
            <a:pPr marL="715963" lvl="1" indent="-173038"/>
            <a:r>
              <a:rPr lang="en-US" dirty="0" smtClean="0"/>
              <a:t>Solar </a:t>
            </a:r>
            <a:r>
              <a:rPr lang="en-US" dirty="0"/>
              <a:t>impact on the chemistry of the middle atmosphere through energetic particle precipitation (Kvissel et al., </a:t>
            </a:r>
            <a:r>
              <a:rPr lang="en-US" dirty="0" smtClean="0"/>
              <a:t>2012).</a:t>
            </a:r>
            <a:endParaRPr lang="en-GB" dirty="0"/>
          </a:p>
          <a:p>
            <a:pPr marL="358775" indent="-358775">
              <a:buFont typeface="Wingdings" panose="05000000000000000000" pitchFamily="2" charset="2"/>
              <a:buChar char="q"/>
            </a:pPr>
            <a:r>
              <a:rPr lang="en-US" dirty="0" smtClean="0"/>
              <a:t>Continued focus on ground‑based observations </a:t>
            </a:r>
            <a:r>
              <a:rPr lang="en-US" dirty="0"/>
              <a:t>of </a:t>
            </a:r>
            <a:r>
              <a:rPr lang="en-US" dirty="0" smtClean="0"/>
              <a:t>ODS, </a:t>
            </a:r>
            <a:r>
              <a:rPr lang="en-US" dirty="0"/>
              <a:t>their substitutes and greenhouse gases </a:t>
            </a:r>
            <a:r>
              <a:rPr lang="en-US" dirty="0" smtClean="0"/>
              <a:t>at Zeppelin (Svalbard).</a:t>
            </a:r>
          </a:p>
          <a:p>
            <a:pPr marL="358775" indent="-358775">
              <a:buFont typeface="Wingdings" panose="05000000000000000000" pitchFamily="2" charset="2"/>
              <a:buChar char="q"/>
            </a:pPr>
            <a:r>
              <a:rPr lang="en-US" dirty="0" smtClean="0"/>
              <a:t>Studies on </a:t>
            </a:r>
            <a:r>
              <a:rPr lang="en-US" dirty="0"/>
              <a:t>halocarbons and related </a:t>
            </a:r>
            <a:r>
              <a:rPr lang="en-US" dirty="0" smtClean="0"/>
              <a:t>compounds: Review of GWP and Radiative Efficiencies (Hodnebrog et al., 2013)</a:t>
            </a:r>
          </a:p>
          <a:p>
            <a:pPr marL="358775" indent="-358775">
              <a:buFont typeface="Wingdings" panose="05000000000000000000" pitchFamily="2" charset="2"/>
              <a:buChar char="q"/>
            </a:pPr>
            <a:r>
              <a:rPr lang="en-GB" dirty="0" smtClean="0"/>
              <a:t>GB </a:t>
            </a:r>
            <a:r>
              <a:rPr lang="en-GB" dirty="0"/>
              <a:t>measurements of solar UV radiation in developed countries with </a:t>
            </a:r>
            <a:r>
              <a:rPr lang="en-GB" dirty="0" smtClean="0"/>
              <a:t>high </a:t>
            </a:r>
            <a:r>
              <a:rPr lang="en-GB" dirty="0"/>
              <a:t>UV levels, e.g. </a:t>
            </a:r>
            <a:r>
              <a:rPr lang="en-GB" dirty="0" smtClean="0"/>
              <a:t>the </a:t>
            </a:r>
            <a:r>
              <a:rPr lang="en-GB" dirty="0"/>
              <a:t>Tibetan Plateau (</a:t>
            </a:r>
            <a:r>
              <a:rPr lang="en-GB" dirty="0" err="1"/>
              <a:t>Norsang</a:t>
            </a:r>
            <a:r>
              <a:rPr lang="en-GB" dirty="0"/>
              <a:t> et al., 2014</a:t>
            </a:r>
            <a:r>
              <a:rPr lang="en-GB" dirty="0" smtClean="0"/>
              <a:t>)</a:t>
            </a:r>
          </a:p>
          <a:p>
            <a:pPr marL="0" indent="0">
              <a:buNone/>
            </a:pPr>
            <a:endParaRPr lang="en-US" dirty="0" smtClean="0"/>
          </a:p>
        </p:txBody>
      </p:sp>
    </p:spTree>
    <p:extLst>
      <p:ext uri="{BB962C8B-B14F-4D97-AF65-F5344CB8AC3E}">
        <p14:creationId xmlns:p14="http://schemas.microsoft.com/office/powerpoint/2010/main" val="246322579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solidFill>
                  <a:srgbClr val="0099FF"/>
                </a:solidFill>
              </a:rPr>
              <a:t>National ozone and UV programme</a:t>
            </a:r>
            <a:endParaRPr lang="en-GB" sz="4000" dirty="0">
              <a:solidFill>
                <a:srgbClr val="0099FF"/>
              </a:solidFill>
            </a:endParaRPr>
          </a:p>
        </p:txBody>
      </p:sp>
      <p:sp>
        <p:nvSpPr>
          <p:cNvPr id="3" name="Content Placeholder 2"/>
          <p:cNvSpPr>
            <a:spLocks noGrp="1"/>
          </p:cNvSpPr>
          <p:nvPr>
            <p:ph idx="1"/>
          </p:nvPr>
        </p:nvSpPr>
        <p:spPr>
          <a:xfrm>
            <a:off x="628650" y="1690688"/>
            <a:ext cx="5095478" cy="4679279"/>
          </a:xfrm>
        </p:spPr>
        <p:txBody>
          <a:bodyPr>
            <a:normAutofit/>
          </a:bodyPr>
          <a:lstStyle/>
          <a:p>
            <a:pPr>
              <a:spcAft>
                <a:spcPts val="1000"/>
              </a:spcAft>
              <a:buFont typeface="Arial" pitchFamily="34" charset="0"/>
              <a:buChar char="•"/>
            </a:pPr>
            <a:r>
              <a:rPr lang="en-GB" sz="2400" dirty="0" smtClean="0"/>
              <a:t>NILU responsible for the programme ”Monitoring of the atmospheric ozone layer and natural ultraviolet radiation”</a:t>
            </a:r>
          </a:p>
          <a:p>
            <a:pPr>
              <a:spcAft>
                <a:spcPts val="1000"/>
              </a:spcAft>
              <a:buFont typeface="Arial" pitchFamily="34" charset="0"/>
              <a:buChar char="•"/>
            </a:pPr>
            <a:r>
              <a:rPr lang="en-GB" sz="2400" dirty="0" smtClean="0"/>
              <a:t>Funded by </a:t>
            </a:r>
            <a:r>
              <a:rPr lang="en-GB" sz="2400" dirty="0"/>
              <a:t>the Norwegian Environment </a:t>
            </a:r>
            <a:r>
              <a:rPr lang="en-GB" sz="2400" dirty="0" smtClean="0"/>
              <a:t>Agency</a:t>
            </a:r>
          </a:p>
          <a:p>
            <a:pPr>
              <a:spcAft>
                <a:spcPts val="1000"/>
              </a:spcAft>
              <a:buFont typeface="Arial" pitchFamily="34" charset="0"/>
              <a:buChar char="•"/>
            </a:pPr>
            <a:r>
              <a:rPr lang="en-GB" sz="2400" dirty="0" smtClean="0"/>
              <a:t>Programme established in 1990. UV included in the programme in 1995</a:t>
            </a:r>
          </a:p>
          <a:p>
            <a:pPr>
              <a:spcAft>
                <a:spcPts val="1000"/>
              </a:spcAft>
              <a:buFont typeface="Arial" pitchFamily="34" charset="0"/>
              <a:buChar char="•"/>
            </a:pPr>
            <a:r>
              <a:rPr lang="en-GB" sz="2400" b="1" dirty="0" smtClean="0"/>
              <a:t>Annual report: </a:t>
            </a:r>
            <a:r>
              <a:rPr lang="en-GB" sz="2400" dirty="0" smtClean="0"/>
              <a:t>status of the ozone layer, trend results, ozone/climate interaction, etc. </a:t>
            </a:r>
          </a:p>
        </p:txBody>
      </p:sp>
      <p:pic>
        <p:nvPicPr>
          <p:cNvPr id="6" name="Picture 5"/>
          <p:cNvPicPr>
            <a:picLocks noChangeAspect="1"/>
          </p:cNvPicPr>
          <p:nvPr/>
        </p:nvPicPr>
        <p:blipFill rotWithShape="1">
          <a:blip r:embed="rId2"/>
          <a:srcRect l="16878" t="15952" r="49937" b="8953"/>
          <a:stretch/>
        </p:blipFill>
        <p:spPr bwMode="auto">
          <a:xfrm>
            <a:off x="6012160" y="1700808"/>
            <a:ext cx="2548927" cy="3605011"/>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23528" y="76462"/>
            <a:ext cx="7810561" cy="6781538"/>
          </a:xfrm>
          <a:prstGeom prst="rect">
            <a:avLst/>
          </a:prstGeom>
        </p:spPr>
      </p:pic>
    </p:spTree>
    <p:extLst>
      <p:ext uri="{BB962C8B-B14F-4D97-AF65-F5344CB8AC3E}">
        <p14:creationId xmlns:p14="http://schemas.microsoft.com/office/powerpoint/2010/main" val="9185024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p:cNvSpPr>
            <a:spLocks noGrp="1"/>
          </p:cNvSpPr>
          <p:nvPr>
            <p:ph idx="1"/>
          </p:nvPr>
        </p:nvSpPr>
        <p:spPr/>
        <p:txBody>
          <a:bodyPr/>
          <a:lstStyle/>
          <a:p>
            <a:endParaRPr lang="sv-SE"/>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7" y="1628801"/>
            <a:ext cx="7750794" cy="4401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1"/>
          <p:cNvSpPr>
            <a:spLocks noGrp="1"/>
          </p:cNvSpPr>
          <p:nvPr>
            <p:ph type="title"/>
          </p:nvPr>
        </p:nvSpPr>
        <p:spPr>
          <a:xfrm>
            <a:off x="457200" y="274638"/>
            <a:ext cx="8229600" cy="1143000"/>
          </a:xfrm>
        </p:spPr>
        <p:txBody>
          <a:bodyPr/>
          <a:lstStyle/>
          <a:p>
            <a:r>
              <a:rPr lang="is-IS" dirty="0" smtClean="0"/>
              <a:t>The Reykjavik Total </a:t>
            </a:r>
            <a:r>
              <a:rPr lang="is-IS" dirty="0"/>
              <a:t>O</a:t>
            </a:r>
            <a:r>
              <a:rPr lang="is-IS" dirty="0" smtClean="0"/>
              <a:t>zone </a:t>
            </a:r>
            <a:r>
              <a:rPr lang="is-IS" dirty="0"/>
              <a:t>D</a:t>
            </a:r>
            <a:r>
              <a:rPr lang="is-IS" dirty="0" smtClean="0"/>
              <a:t>ataset</a:t>
            </a:r>
            <a:endParaRPr lang="is-IS" dirty="0"/>
          </a:p>
        </p:txBody>
      </p:sp>
    </p:spTree>
    <p:extLst>
      <p:ext uri="{BB962C8B-B14F-4D97-AF65-F5344CB8AC3E}">
        <p14:creationId xmlns:p14="http://schemas.microsoft.com/office/powerpoint/2010/main" val="9106662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boks 3"/>
          <p:cNvSpPr txBox="1"/>
          <p:nvPr/>
        </p:nvSpPr>
        <p:spPr>
          <a:xfrm>
            <a:off x="827584" y="1083747"/>
            <a:ext cx="2763770" cy="369332"/>
          </a:xfrm>
          <a:prstGeom prst="rect">
            <a:avLst/>
          </a:prstGeom>
          <a:noFill/>
        </p:spPr>
        <p:txBody>
          <a:bodyPr wrap="none" rtlCol="0">
            <a:spAutoFit/>
          </a:bodyPr>
          <a:lstStyle/>
          <a:p>
            <a:r>
              <a:rPr lang="da-DK" dirty="0" smtClean="0"/>
              <a:t>DMI Brewer measurements</a:t>
            </a:r>
            <a:endParaRPr lang="da-DK"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098" y="1628800"/>
            <a:ext cx="4738915" cy="3318223"/>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77704" y="1684030"/>
            <a:ext cx="4711259" cy="3291106"/>
          </a:xfrm>
          <a:prstGeom prst="rect">
            <a:avLst/>
          </a:prstGeom>
        </p:spPr>
      </p:pic>
      <p:sp>
        <p:nvSpPr>
          <p:cNvPr id="9" name="TextBox 8"/>
          <p:cNvSpPr txBox="1"/>
          <p:nvPr/>
        </p:nvSpPr>
        <p:spPr>
          <a:xfrm>
            <a:off x="5236381" y="1083747"/>
            <a:ext cx="3226524" cy="369332"/>
          </a:xfrm>
          <a:prstGeom prst="rect">
            <a:avLst/>
          </a:prstGeom>
          <a:noFill/>
        </p:spPr>
        <p:txBody>
          <a:bodyPr wrap="none" rtlCol="0">
            <a:spAutoFit/>
          </a:bodyPr>
          <a:lstStyle/>
          <a:p>
            <a:r>
              <a:rPr lang="da-DK" dirty="0" smtClean="0"/>
              <a:t>No </a:t>
            </a:r>
            <a:r>
              <a:rPr lang="da-DK" dirty="0" err="1" smtClean="0"/>
              <a:t>significant</a:t>
            </a:r>
            <a:r>
              <a:rPr lang="da-DK" dirty="0" smtClean="0"/>
              <a:t> trends </a:t>
            </a:r>
            <a:r>
              <a:rPr lang="da-DK" dirty="0" err="1" smtClean="0"/>
              <a:t>since</a:t>
            </a:r>
            <a:r>
              <a:rPr lang="da-DK" dirty="0" smtClean="0"/>
              <a:t> 1991.</a:t>
            </a:r>
            <a:endParaRPr lang="da-DK" dirty="0"/>
          </a:p>
        </p:txBody>
      </p:sp>
      <p:pic>
        <p:nvPicPr>
          <p:cNvPr id="12" name="Picture 6" descr="dmi_hb_CMYK"/>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10613" y="0"/>
            <a:ext cx="433387" cy="1268413"/>
          </a:xfrm>
          <a:prstGeom prst="rect">
            <a:avLst/>
          </a:prstGeom>
          <a:noFill/>
          <a:extLst>
            <a:ext uri="{909E8E84-426E-40DD-AFC4-6F175D3DCCD1}">
              <a14:hiddenFill xmlns:a14="http://schemas.microsoft.com/office/drawing/2010/main">
                <a:solidFill>
                  <a:srgbClr val="FFFFFF"/>
                </a:solidFill>
              </a14:hiddenFill>
            </a:ext>
          </a:extLst>
        </p:spPr>
      </p:pic>
      <p:sp>
        <p:nvSpPr>
          <p:cNvPr id="2" name="Tekstboks 1"/>
          <p:cNvSpPr txBox="1"/>
          <p:nvPr/>
        </p:nvSpPr>
        <p:spPr>
          <a:xfrm>
            <a:off x="827584" y="634206"/>
            <a:ext cx="5465150" cy="369332"/>
          </a:xfrm>
          <a:prstGeom prst="rect">
            <a:avLst/>
          </a:prstGeom>
          <a:noFill/>
        </p:spPr>
        <p:txBody>
          <a:bodyPr wrap="none" rtlCol="0">
            <a:spAutoFit/>
          </a:bodyPr>
          <a:lstStyle/>
          <a:p>
            <a:r>
              <a:rPr lang="da-DK" dirty="0" smtClean="0"/>
              <a:t>Greenland                                                                 Denmark</a:t>
            </a:r>
            <a:endParaRPr lang="da-DK" dirty="0"/>
          </a:p>
        </p:txBody>
      </p:sp>
    </p:spTree>
    <p:extLst>
      <p:ext uri="{BB962C8B-B14F-4D97-AF65-F5344CB8AC3E}">
        <p14:creationId xmlns:p14="http://schemas.microsoft.com/office/powerpoint/2010/main" val="20714049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boks 3"/>
          <p:cNvSpPr txBox="1"/>
          <p:nvPr/>
        </p:nvSpPr>
        <p:spPr>
          <a:xfrm>
            <a:off x="611560" y="457508"/>
            <a:ext cx="8040278" cy="6894195"/>
          </a:xfrm>
          <a:prstGeom prst="rect">
            <a:avLst/>
          </a:prstGeom>
          <a:noFill/>
        </p:spPr>
        <p:txBody>
          <a:bodyPr wrap="none" rtlCol="0">
            <a:spAutoFit/>
          </a:bodyPr>
          <a:lstStyle/>
          <a:p>
            <a:r>
              <a:rPr lang="da-DK" sz="4400" dirty="0" smtClean="0"/>
              <a:t>Danish </a:t>
            </a:r>
            <a:r>
              <a:rPr lang="da-DK" sz="4400" dirty="0" err="1" smtClean="0"/>
              <a:t>ozone</a:t>
            </a:r>
            <a:r>
              <a:rPr lang="da-DK" sz="4400" dirty="0" smtClean="0"/>
              <a:t> and UV </a:t>
            </a:r>
            <a:r>
              <a:rPr lang="da-DK" sz="4400" dirty="0" err="1" smtClean="0"/>
              <a:t>activities</a:t>
            </a:r>
            <a:endParaRPr lang="da-DK" sz="4400" dirty="0" smtClean="0"/>
          </a:p>
          <a:p>
            <a:endParaRPr lang="da-DK" sz="2000" dirty="0" smtClean="0"/>
          </a:p>
          <a:p>
            <a:r>
              <a:rPr lang="da-DK" dirty="0" smtClean="0"/>
              <a:t>Copenhagen: </a:t>
            </a:r>
            <a:r>
              <a:rPr lang="da-DK" dirty="0" err="1" smtClean="0"/>
              <a:t>Brewer</a:t>
            </a:r>
            <a:r>
              <a:rPr lang="da-DK" dirty="0" smtClean="0"/>
              <a:t> </a:t>
            </a:r>
            <a:r>
              <a:rPr lang="da-DK" dirty="0" err="1" smtClean="0"/>
              <a:t>since</a:t>
            </a:r>
            <a:r>
              <a:rPr lang="da-DK" dirty="0" smtClean="0"/>
              <a:t> 1992, </a:t>
            </a:r>
            <a:r>
              <a:rPr lang="da-DK" dirty="0" err="1" smtClean="0"/>
              <a:t>broad</a:t>
            </a:r>
            <a:r>
              <a:rPr lang="da-DK" dirty="0" smtClean="0"/>
              <a:t> band UV </a:t>
            </a:r>
            <a:r>
              <a:rPr lang="da-DK" dirty="0" err="1" smtClean="0"/>
              <a:t>since</a:t>
            </a:r>
            <a:r>
              <a:rPr lang="da-DK" dirty="0" smtClean="0"/>
              <a:t> 1993</a:t>
            </a:r>
          </a:p>
          <a:p>
            <a:r>
              <a:rPr lang="da-DK" dirty="0" smtClean="0"/>
              <a:t>Kangerlussuaq (NDACC): </a:t>
            </a:r>
            <a:r>
              <a:rPr lang="da-DK" dirty="0" err="1" smtClean="0"/>
              <a:t>Brewer</a:t>
            </a:r>
            <a:r>
              <a:rPr lang="da-DK" dirty="0" smtClean="0"/>
              <a:t> </a:t>
            </a:r>
            <a:r>
              <a:rPr lang="da-DK" dirty="0" err="1" smtClean="0"/>
              <a:t>since</a:t>
            </a:r>
            <a:r>
              <a:rPr lang="da-DK" dirty="0" smtClean="0"/>
              <a:t> 1990</a:t>
            </a:r>
          </a:p>
          <a:p>
            <a:r>
              <a:rPr lang="da-DK" dirty="0" smtClean="0"/>
              <a:t>Thule (NDACC): SAOZ </a:t>
            </a:r>
            <a:r>
              <a:rPr lang="da-DK" dirty="0" err="1" smtClean="0"/>
              <a:t>since</a:t>
            </a:r>
            <a:r>
              <a:rPr lang="da-DK" dirty="0" smtClean="0"/>
              <a:t> 1990, </a:t>
            </a:r>
            <a:r>
              <a:rPr lang="da-DK" dirty="0" err="1" smtClean="0"/>
              <a:t>campaign</a:t>
            </a:r>
            <a:r>
              <a:rPr lang="da-DK" dirty="0" smtClean="0"/>
              <a:t> </a:t>
            </a:r>
            <a:r>
              <a:rPr lang="da-DK" dirty="0" err="1" smtClean="0"/>
              <a:t>based</a:t>
            </a:r>
            <a:r>
              <a:rPr lang="da-DK" dirty="0" smtClean="0"/>
              <a:t> O3 </a:t>
            </a:r>
            <a:r>
              <a:rPr lang="da-DK" dirty="0" err="1" smtClean="0"/>
              <a:t>soundings</a:t>
            </a:r>
            <a:endParaRPr lang="da-DK" dirty="0" smtClean="0"/>
          </a:p>
          <a:p>
            <a:r>
              <a:rPr lang="da-DK" dirty="0" smtClean="0"/>
              <a:t>Scoresbysund (NDACC):</a:t>
            </a:r>
            <a:r>
              <a:rPr lang="da-DK" dirty="0" err="1" smtClean="0"/>
              <a:t>Wekly</a:t>
            </a:r>
            <a:r>
              <a:rPr lang="da-DK" dirty="0" smtClean="0"/>
              <a:t> O3 </a:t>
            </a:r>
            <a:r>
              <a:rPr lang="da-DK" dirty="0" err="1" smtClean="0"/>
              <a:t>soundings</a:t>
            </a:r>
            <a:r>
              <a:rPr lang="da-DK" dirty="0" smtClean="0"/>
              <a:t> </a:t>
            </a:r>
            <a:r>
              <a:rPr lang="da-DK" dirty="0" err="1" smtClean="0"/>
              <a:t>since</a:t>
            </a:r>
            <a:r>
              <a:rPr lang="da-DK" dirty="0" smtClean="0"/>
              <a:t> 1993, </a:t>
            </a:r>
            <a:r>
              <a:rPr lang="da-DK" dirty="0" err="1" smtClean="0"/>
              <a:t>narrow</a:t>
            </a:r>
            <a:r>
              <a:rPr lang="da-DK" dirty="0" smtClean="0"/>
              <a:t> band UV </a:t>
            </a:r>
            <a:r>
              <a:rPr lang="da-DK" dirty="0" err="1" smtClean="0"/>
              <a:t>since</a:t>
            </a:r>
            <a:r>
              <a:rPr lang="da-DK" dirty="0" smtClean="0"/>
              <a:t> 2008</a:t>
            </a:r>
          </a:p>
          <a:p>
            <a:endParaRPr lang="da-DK" dirty="0" smtClean="0"/>
          </a:p>
          <a:p>
            <a:r>
              <a:rPr lang="da-DK" dirty="0" smtClean="0"/>
              <a:t>Match campaigns</a:t>
            </a:r>
          </a:p>
          <a:p>
            <a:endParaRPr lang="da-DK" dirty="0"/>
          </a:p>
          <a:p>
            <a:r>
              <a:rPr lang="da-DK" dirty="0" smtClean="0"/>
              <a:t>Data </a:t>
            </a:r>
            <a:r>
              <a:rPr lang="da-DK" dirty="0" err="1" smtClean="0"/>
              <a:t>reporting</a:t>
            </a:r>
            <a:r>
              <a:rPr lang="da-DK" dirty="0" smtClean="0"/>
              <a:t> to NDACC and WOUDC</a:t>
            </a:r>
          </a:p>
          <a:p>
            <a:endParaRPr lang="da-DK" dirty="0" smtClean="0"/>
          </a:p>
          <a:p>
            <a:r>
              <a:rPr lang="da-DK" dirty="0" smtClean="0"/>
              <a:t>UV </a:t>
            </a:r>
            <a:r>
              <a:rPr lang="da-DK" dirty="0"/>
              <a:t>index forecasts to the public in Denmark and </a:t>
            </a:r>
            <a:r>
              <a:rPr lang="da-DK" dirty="0" smtClean="0"/>
              <a:t>Greenland</a:t>
            </a:r>
          </a:p>
          <a:p>
            <a:r>
              <a:rPr lang="da-DK" dirty="0" smtClean="0"/>
              <a:t>NRT </a:t>
            </a:r>
            <a:r>
              <a:rPr lang="da-DK" dirty="0"/>
              <a:t>global UV (O3M-SAF)</a:t>
            </a:r>
          </a:p>
          <a:p>
            <a:endParaRPr lang="da-DK" dirty="0" smtClean="0"/>
          </a:p>
          <a:p>
            <a:endParaRPr lang="da-DK" dirty="0"/>
          </a:p>
          <a:p>
            <a:endParaRPr lang="da-DK" dirty="0"/>
          </a:p>
          <a:p>
            <a:endParaRPr lang="da-DK" dirty="0"/>
          </a:p>
          <a:p>
            <a:r>
              <a:rPr lang="da-DK" dirty="0" smtClean="0"/>
              <a:t>EC Earth </a:t>
            </a:r>
            <a:r>
              <a:rPr lang="da-DK" dirty="0" err="1" smtClean="0"/>
              <a:t>climate</a:t>
            </a:r>
            <a:r>
              <a:rPr lang="da-DK" dirty="0" smtClean="0"/>
              <a:t> model, </a:t>
            </a:r>
            <a:r>
              <a:rPr lang="da-DK" dirty="0" err="1" smtClean="0"/>
              <a:t>stratospheric</a:t>
            </a:r>
            <a:r>
              <a:rPr lang="da-DK" dirty="0" smtClean="0"/>
              <a:t> </a:t>
            </a:r>
            <a:r>
              <a:rPr lang="da-DK" dirty="0" err="1" smtClean="0"/>
              <a:t>representation</a:t>
            </a:r>
            <a:r>
              <a:rPr lang="da-DK" dirty="0" smtClean="0"/>
              <a:t>, </a:t>
            </a:r>
            <a:r>
              <a:rPr lang="da-DK" dirty="0" err="1" smtClean="0"/>
              <a:t>strat</a:t>
            </a:r>
            <a:r>
              <a:rPr lang="da-DK" dirty="0" smtClean="0"/>
              <a:t>/trop </a:t>
            </a:r>
            <a:r>
              <a:rPr lang="da-DK" dirty="0" err="1" smtClean="0"/>
              <a:t>coupling</a:t>
            </a:r>
            <a:endParaRPr lang="da-DK" dirty="0" smtClean="0"/>
          </a:p>
          <a:p>
            <a:endParaRPr lang="da-DK" dirty="0"/>
          </a:p>
          <a:p>
            <a:r>
              <a:rPr lang="da-DK" dirty="0" err="1" smtClean="0"/>
              <a:t>Modelling</a:t>
            </a:r>
            <a:r>
              <a:rPr lang="da-DK" dirty="0" smtClean="0"/>
              <a:t> on </a:t>
            </a:r>
            <a:r>
              <a:rPr lang="da-DK" dirty="0" err="1" smtClean="0"/>
              <a:t>personal</a:t>
            </a:r>
            <a:r>
              <a:rPr lang="da-DK" dirty="0" smtClean="0"/>
              <a:t> UV </a:t>
            </a:r>
            <a:r>
              <a:rPr lang="da-DK" dirty="0" err="1" smtClean="0"/>
              <a:t>exposure</a:t>
            </a:r>
            <a:endParaRPr lang="da-DK" dirty="0" smtClean="0"/>
          </a:p>
          <a:p>
            <a:endParaRPr lang="da-DK" dirty="0"/>
          </a:p>
          <a:p>
            <a:endParaRPr lang="da-DK" dirty="0"/>
          </a:p>
          <a:p>
            <a:endParaRPr lang="da-DK" dirty="0"/>
          </a:p>
        </p:txBody>
      </p:sp>
      <p:pic>
        <p:nvPicPr>
          <p:cNvPr id="3" name="Picture 6" descr="dmi_hb_CMY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10613" y="0"/>
            <a:ext cx="433387" cy="1268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13766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960703"/>
            <a:ext cx="3923928" cy="3852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68432" y="0"/>
            <a:ext cx="2250862" cy="184482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Content Placeholder 2"/>
          <p:cNvSpPr>
            <a:spLocks noGrp="1"/>
          </p:cNvSpPr>
          <p:nvPr>
            <p:ph idx="1"/>
          </p:nvPr>
        </p:nvSpPr>
        <p:spPr>
          <a:xfrm>
            <a:off x="457200" y="332656"/>
            <a:ext cx="8229600" cy="6264696"/>
          </a:xfrm>
        </p:spPr>
        <p:txBody>
          <a:bodyPr>
            <a:normAutofit/>
          </a:bodyPr>
          <a:lstStyle/>
          <a:p>
            <a:pPr marL="0" indent="0">
              <a:buNone/>
            </a:pPr>
            <a:r>
              <a:rPr lang="da-DK" sz="2400" dirty="0" smtClean="0"/>
              <a:t>Ozone </a:t>
            </a:r>
            <a:r>
              <a:rPr lang="da-DK" sz="2400" dirty="0"/>
              <a:t>and UV </a:t>
            </a:r>
            <a:r>
              <a:rPr lang="da-DK" sz="2400" dirty="0" smtClean="0"/>
              <a:t>activities in Finland</a:t>
            </a:r>
            <a:endParaRPr lang="da-DK" sz="2400" dirty="0"/>
          </a:p>
          <a:p>
            <a:r>
              <a:rPr lang="en-GB" dirty="0" smtClean="0"/>
              <a:t>Long-term monitoring</a:t>
            </a:r>
          </a:p>
          <a:p>
            <a:pPr lvl="1"/>
            <a:r>
              <a:rPr lang="en-GB" dirty="0" smtClean="0"/>
              <a:t>UV &amp; TOZ (Sodankylä &amp; </a:t>
            </a:r>
            <a:r>
              <a:rPr lang="en-GB" dirty="0" err="1" smtClean="0"/>
              <a:t>Jokioinen</a:t>
            </a:r>
            <a:r>
              <a:rPr lang="en-GB" dirty="0" smtClean="0"/>
              <a:t>)</a:t>
            </a:r>
          </a:p>
          <a:p>
            <a:pPr lvl="1"/>
            <a:r>
              <a:rPr lang="fi-FI" dirty="0" err="1" smtClean="0"/>
              <a:t>Soundings</a:t>
            </a:r>
            <a:endParaRPr lang="en-GB" dirty="0" smtClean="0"/>
          </a:p>
          <a:p>
            <a:pPr lvl="2"/>
            <a:r>
              <a:rPr lang="en-GB" dirty="0" smtClean="0"/>
              <a:t>Sodankylä (GRUAN) soundings O3 (+ water vapour + PSCs)</a:t>
            </a:r>
          </a:p>
          <a:p>
            <a:pPr lvl="2"/>
            <a:r>
              <a:rPr lang="en-GB" dirty="0" smtClean="0"/>
              <a:t>Marambio soundings in cooperation with Argentina</a:t>
            </a:r>
          </a:p>
          <a:p>
            <a:pPr lvl="2"/>
            <a:r>
              <a:rPr lang="en-GB" dirty="0" smtClean="0"/>
              <a:t>Recent activity, participation on the development of the Air core instrument, GHG profile measurements (DB circulation)</a:t>
            </a:r>
          </a:p>
          <a:p>
            <a:pPr lvl="1"/>
            <a:r>
              <a:rPr lang="fi-FI" dirty="0" err="1" smtClean="0"/>
              <a:t>Satellites</a:t>
            </a:r>
            <a:endParaRPr lang="fi-FI" dirty="0" smtClean="0"/>
          </a:p>
          <a:p>
            <a:pPr lvl="1"/>
            <a:r>
              <a:rPr lang="en-GB" dirty="0" smtClean="0"/>
              <a:t>Networks</a:t>
            </a:r>
          </a:p>
          <a:p>
            <a:pPr lvl="2"/>
            <a:r>
              <a:rPr lang="en-GB" dirty="0" smtClean="0"/>
              <a:t>IGACO</a:t>
            </a:r>
          </a:p>
          <a:p>
            <a:pPr lvl="2"/>
            <a:r>
              <a:rPr lang="en-GB" dirty="0" smtClean="0"/>
              <a:t>EUMETSAT O3SAF</a:t>
            </a:r>
            <a:endParaRPr lang="fi-FI" dirty="0" smtClean="0"/>
          </a:p>
          <a:p>
            <a:pPr lvl="2"/>
            <a:endParaRPr lang="en-GB" dirty="0" smtClean="0"/>
          </a:p>
          <a:p>
            <a:r>
              <a:rPr lang="en-GB" dirty="0" smtClean="0"/>
              <a:t>Services &amp; data dissemination to the public</a:t>
            </a:r>
          </a:p>
          <a:p>
            <a:pPr lvl="1"/>
            <a:r>
              <a:rPr lang="en-GB" dirty="0" smtClean="0"/>
              <a:t>UVI forecast</a:t>
            </a:r>
          </a:p>
          <a:p>
            <a:pPr lvl="1"/>
            <a:r>
              <a:rPr lang="en-GB" dirty="0" smtClean="0"/>
              <a:t>OMI VFD</a:t>
            </a:r>
          </a:p>
          <a:p>
            <a:endParaRPr lang="en-GB" dirty="0" smtClean="0"/>
          </a:p>
          <a:p>
            <a:r>
              <a:rPr lang="en-GB" dirty="0" smtClean="0"/>
              <a:t>Examples of analysis &amp; combining data</a:t>
            </a:r>
          </a:p>
          <a:p>
            <a:pPr lvl="1"/>
            <a:r>
              <a:rPr lang="en-GB" dirty="0" smtClean="0"/>
              <a:t>2011 ozone loss and effect on summer UV</a:t>
            </a:r>
          </a:p>
          <a:p>
            <a:pPr lvl="1"/>
            <a:r>
              <a:rPr lang="en-GB" dirty="0" smtClean="0"/>
              <a:t>Ozone trends from satellite data</a:t>
            </a:r>
          </a:p>
        </p:txBody>
      </p:sp>
    </p:spTree>
    <p:extLst>
      <p:ext uri="{BB962C8B-B14F-4D97-AF65-F5344CB8AC3E}">
        <p14:creationId xmlns:p14="http://schemas.microsoft.com/office/powerpoint/2010/main" val="2450930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9337" y="2354982"/>
            <a:ext cx="5664663" cy="4503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57200" y="476672"/>
            <a:ext cx="8229600" cy="6192688"/>
          </a:xfrm>
        </p:spPr>
        <p:txBody>
          <a:bodyPr>
            <a:normAutofit/>
          </a:bodyPr>
          <a:lstStyle/>
          <a:p>
            <a:pPr marL="0" indent="0">
              <a:buNone/>
            </a:pPr>
            <a:r>
              <a:rPr lang="en-GB" sz="2400" b="1" dirty="0"/>
              <a:t>Combined SAGE II–GOMOS ozone profile data set for </a:t>
            </a:r>
            <a:r>
              <a:rPr lang="en-GB" sz="2400" b="1" dirty="0" smtClean="0"/>
              <a:t>1984–2011 </a:t>
            </a:r>
            <a:r>
              <a:rPr lang="en-US" sz="2400" b="1" dirty="0" smtClean="0"/>
              <a:t>and </a:t>
            </a:r>
            <a:r>
              <a:rPr lang="en-US" sz="2400" b="1" dirty="0"/>
              <a:t>trend analysis of the vertical distribution of </a:t>
            </a:r>
            <a:r>
              <a:rPr lang="en-US" sz="2400" b="1" dirty="0" smtClean="0"/>
              <a:t>ozone</a:t>
            </a:r>
          </a:p>
          <a:p>
            <a:r>
              <a:rPr lang="en-GB" sz="2400" dirty="0" smtClean="0"/>
              <a:t>Data from two satellite occultation instruments were combined to generate a homogeneous ozone time series for 1984-2011 (60S-60N)</a:t>
            </a:r>
          </a:p>
        </p:txBody>
      </p:sp>
      <p:sp>
        <p:nvSpPr>
          <p:cNvPr id="4" name="Content Placeholder 2"/>
          <p:cNvSpPr txBox="1">
            <a:spLocks/>
          </p:cNvSpPr>
          <p:nvPr/>
        </p:nvSpPr>
        <p:spPr>
          <a:xfrm>
            <a:off x="107504" y="2564904"/>
            <a:ext cx="3456384" cy="4293096"/>
          </a:xfrm>
          <a:prstGeom prst="rect">
            <a:avLst/>
          </a:prstGeom>
        </p:spPr>
        <p:txBody>
          <a:bodyPr vert="horz" lIns="91440" tIns="45720" rIns="91440" bIns="45720" rtlCol="0">
            <a:normAutofit fontScale="55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1"/>
            <a:r>
              <a:rPr lang="en-GB" sz="3600" dirty="0" smtClean="0"/>
              <a:t>SAGE II solar occultation instrument,1984-2005</a:t>
            </a:r>
          </a:p>
          <a:p>
            <a:pPr lvl="1"/>
            <a:r>
              <a:rPr lang="en-GB" sz="3600" dirty="0" smtClean="0"/>
              <a:t>GOMOS star occultation instrument, 2002-2012.</a:t>
            </a:r>
          </a:p>
          <a:p>
            <a:endParaRPr lang="en-US" sz="3600" dirty="0" smtClean="0"/>
          </a:p>
          <a:p>
            <a:r>
              <a:rPr lang="en-US" sz="3600" dirty="0" smtClean="0"/>
              <a:t>At altitudes from  35 km  to 50 km a small positive trend of 0-2% per decade was found</a:t>
            </a:r>
            <a:endParaRPr lang="en-GB" sz="3600" dirty="0" smtClean="0"/>
          </a:p>
          <a:p>
            <a:pPr marL="0" indent="0">
              <a:buNone/>
            </a:pPr>
            <a:endParaRPr lang="fi-FI" dirty="0" smtClean="0"/>
          </a:p>
          <a:p>
            <a:endParaRPr lang="fi-FI" dirty="0" smtClean="0"/>
          </a:p>
          <a:p>
            <a:endParaRPr lang="en-GB" dirty="0" smtClean="0"/>
          </a:p>
          <a:p>
            <a:r>
              <a:rPr lang="en-GB" dirty="0" err="1" smtClean="0"/>
              <a:t>Kyrölä</a:t>
            </a:r>
            <a:r>
              <a:rPr lang="en-GB" dirty="0" smtClean="0"/>
              <a:t> et al., ACP, 2013.</a:t>
            </a:r>
            <a:endParaRPr lang="en-GB" dirty="0"/>
          </a:p>
        </p:txBody>
      </p:sp>
    </p:spTree>
    <p:extLst>
      <p:ext uri="{BB962C8B-B14F-4D97-AF65-F5344CB8AC3E}">
        <p14:creationId xmlns:p14="http://schemas.microsoft.com/office/powerpoint/2010/main" val="997490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trang.smhi.se/data/116_00d_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4430" y="-27384"/>
            <a:ext cx="3109570" cy="3456384"/>
          </a:xfrm>
          <a:prstGeom prst="rect">
            <a:avLst/>
          </a:prstGeom>
          <a:noFill/>
          <a:extLst>
            <a:ext uri="{909E8E84-426E-40DD-AFC4-6F175D3DCCD1}">
              <a14:hiddenFill xmlns:a14="http://schemas.microsoft.com/office/drawing/2010/main">
                <a:solidFill>
                  <a:srgbClr val="FFFFFF"/>
                </a:solidFill>
              </a14:hiddenFill>
            </a:ext>
          </a:extLst>
        </p:spPr>
      </p:pic>
      <p:sp>
        <p:nvSpPr>
          <p:cNvPr id="4" name="Rektangel 3"/>
          <p:cNvSpPr/>
          <p:nvPr/>
        </p:nvSpPr>
        <p:spPr>
          <a:xfrm>
            <a:off x="395536" y="91653"/>
            <a:ext cx="6462464" cy="4339650"/>
          </a:xfrm>
          <a:prstGeom prst="rect">
            <a:avLst/>
          </a:prstGeom>
        </p:spPr>
        <p:txBody>
          <a:bodyPr wrap="square">
            <a:spAutoFit/>
          </a:bodyPr>
          <a:lstStyle/>
          <a:p>
            <a:r>
              <a:rPr lang="da-DK" sz="2400" dirty="0"/>
              <a:t>Ozone and UV activities in </a:t>
            </a:r>
            <a:r>
              <a:rPr lang="da-DK" sz="2400" dirty="0" smtClean="0"/>
              <a:t>Sweden</a:t>
            </a:r>
            <a:endParaRPr lang="da-DK" sz="2400" dirty="0"/>
          </a:p>
          <a:p>
            <a:r>
              <a:rPr lang="en-GB" dirty="0"/>
              <a:t>Long-term </a:t>
            </a:r>
            <a:r>
              <a:rPr lang="en-GB" dirty="0" smtClean="0"/>
              <a:t>monitoring</a:t>
            </a:r>
          </a:p>
          <a:p>
            <a:r>
              <a:rPr lang="en-GB" dirty="0" smtClean="0"/>
              <a:t>	Norrköping and Vindeln (</a:t>
            </a:r>
            <a:r>
              <a:rPr lang="en-GB" dirty="0"/>
              <a:t>Total ozone and </a:t>
            </a:r>
            <a:r>
              <a:rPr lang="en-GB" dirty="0" smtClean="0"/>
              <a:t>UV)</a:t>
            </a:r>
            <a:endParaRPr lang="en-GB" dirty="0"/>
          </a:p>
          <a:p>
            <a:pPr lvl="2"/>
            <a:r>
              <a:rPr lang="en-GB" dirty="0" err="1" smtClean="0"/>
              <a:t>Kiruna</a:t>
            </a:r>
            <a:r>
              <a:rPr lang="en-GB" dirty="0" smtClean="0"/>
              <a:t> (</a:t>
            </a:r>
            <a:r>
              <a:rPr lang="en-GB" dirty="0" err="1" smtClean="0"/>
              <a:t>Lidar</a:t>
            </a:r>
            <a:r>
              <a:rPr lang="en-GB" dirty="0" smtClean="0"/>
              <a:t>, FTIR, DOAS)</a:t>
            </a:r>
            <a:endParaRPr lang="en-GB" dirty="0"/>
          </a:p>
          <a:p>
            <a:pPr lvl="2"/>
            <a:r>
              <a:rPr lang="en-GB" dirty="0" err="1" smtClean="0"/>
              <a:t>Harestua</a:t>
            </a:r>
            <a:r>
              <a:rPr lang="en-GB" dirty="0" smtClean="0"/>
              <a:t> (NDACC, FTIR) </a:t>
            </a:r>
            <a:r>
              <a:rPr lang="en-GB" dirty="0" smtClean="0">
                <a:solidFill>
                  <a:schemeClr val="accent1"/>
                </a:solidFill>
              </a:rPr>
              <a:t>in Norway</a:t>
            </a:r>
          </a:p>
          <a:p>
            <a:pPr lvl="2"/>
            <a:endParaRPr lang="en-GB" dirty="0"/>
          </a:p>
          <a:p>
            <a:pPr lvl="1"/>
            <a:r>
              <a:rPr lang="fi-FI" dirty="0" err="1" smtClean="0"/>
              <a:t>Satellites</a:t>
            </a:r>
            <a:r>
              <a:rPr lang="fi-FI" dirty="0" smtClean="0"/>
              <a:t> (</a:t>
            </a:r>
            <a:r>
              <a:rPr lang="fi-FI" dirty="0" err="1" smtClean="0"/>
              <a:t>mainly</a:t>
            </a:r>
            <a:r>
              <a:rPr lang="fi-FI" dirty="0" smtClean="0"/>
              <a:t> SMR and OSIRIS on ODIN)</a:t>
            </a:r>
            <a:endParaRPr lang="fi-FI" dirty="0"/>
          </a:p>
          <a:p>
            <a:pPr lvl="2"/>
            <a:endParaRPr lang="en-GB" dirty="0"/>
          </a:p>
          <a:p>
            <a:r>
              <a:rPr lang="en-GB" dirty="0" smtClean="0"/>
              <a:t>Dissemination </a:t>
            </a:r>
            <a:r>
              <a:rPr lang="en-GB" dirty="0"/>
              <a:t>to the public</a:t>
            </a:r>
          </a:p>
          <a:p>
            <a:pPr lvl="1"/>
            <a:r>
              <a:rPr lang="en-GB" dirty="0"/>
              <a:t>UVI forecast</a:t>
            </a:r>
          </a:p>
          <a:p>
            <a:pPr lvl="1"/>
            <a:r>
              <a:rPr lang="en-GB" dirty="0" smtClean="0"/>
              <a:t>Near real time UV (STRÅNG-system)</a:t>
            </a:r>
          </a:p>
          <a:p>
            <a:pPr lvl="1"/>
            <a:r>
              <a:rPr lang="en-GB" dirty="0" smtClean="0"/>
              <a:t>SMHI, </a:t>
            </a:r>
            <a:r>
              <a:rPr lang="en-US" dirty="0"/>
              <a:t>Swedish Environmental Protection </a:t>
            </a:r>
            <a:r>
              <a:rPr lang="en-US" dirty="0" smtClean="0"/>
              <a:t>Agency and </a:t>
            </a:r>
            <a:r>
              <a:rPr lang="en-US" dirty="0"/>
              <a:t>Swedish Radiation Safety </a:t>
            </a:r>
            <a:r>
              <a:rPr lang="en-US" dirty="0" smtClean="0"/>
              <a:t>Authority have info on ozone and UV on their web sites.</a:t>
            </a:r>
            <a:endParaRPr lang="en-GB" dirty="0"/>
          </a:p>
          <a:p>
            <a:endParaRPr lang="en-GB"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9952" y="3789040"/>
            <a:ext cx="4824536" cy="3052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ruta 4"/>
          <p:cNvSpPr txBox="1"/>
          <p:nvPr/>
        </p:nvSpPr>
        <p:spPr>
          <a:xfrm>
            <a:off x="4139952" y="3851756"/>
            <a:ext cx="3449263" cy="369332"/>
          </a:xfrm>
          <a:prstGeom prst="rect">
            <a:avLst/>
          </a:prstGeom>
          <a:solidFill>
            <a:schemeClr val="bg1"/>
          </a:solidFill>
        </p:spPr>
        <p:txBody>
          <a:bodyPr wrap="square" rtlCol="0">
            <a:spAutoFit/>
          </a:bodyPr>
          <a:lstStyle/>
          <a:p>
            <a:endParaRPr lang="sv-SE" dirty="0"/>
          </a:p>
        </p:txBody>
      </p:sp>
      <p:sp>
        <p:nvSpPr>
          <p:cNvPr id="6"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v-SE"/>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12" y="4365104"/>
            <a:ext cx="4320480" cy="1874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42958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827583" y="341134"/>
            <a:ext cx="7848873"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sz="4400" kern="1200">
                <a:solidFill>
                  <a:srgbClr val="0099FF"/>
                </a:solidFill>
                <a:latin typeface="+mj-lt"/>
                <a:ea typeface="Geneva" pitchFamily="-65" charset="-128"/>
                <a:cs typeface="Geneva" pitchFamily="-65" charset="-128"/>
              </a:defRPr>
            </a:lvl1pPr>
            <a:lvl2pPr algn="l" defTabSz="457200" rtl="0" eaLnBrk="1" fontAlgn="base" hangingPunct="1">
              <a:spcBef>
                <a:spcPct val="0"/>
              </a:spcBef>
              <a:spcAft>
                <a:spcPct val="0"/>
              </a:spcAft>
              <a:defRPr sz="4400">
                <a:solidFill>
                  <a:srgbClr val="0099FF"/>
                </a:solidFill>
                <a:latin typeface="Calibri" pitchFamily="-65" charset="0"/>
                <a:ea typeface="Geneva" pitchFamily="-65" charset="-128"/>
                <a:cs typeface="Geneva" pitchFamily="-65" charset="-128"/>
              </a:defRPr>
            </a:lvl2pPr>
            <a:lvl3pPr algn="l" defTabSz="457200" rtl="0" eaLnBrk="1" fontAlgn="base" hangingPunct="1">
              <a:spcBef>
                <a:spcPct val="0"/>
              </a:spcBef>
              <a:spcAft>
                <a:spcPct val="0"/>
              </a:spcAft>
              <a:defRPr sz="4400">
                <a:solidFill>
                  <a:srgbClr val="0099FF"/>
                </a:solidFill>
                <a:latin typeface="Calibri" pitchFamily="-65" charset="0"/>
                <a:ea typeface="Geneva" pitchFamily="-65" charset="-128"/>
                <a:cs typeface="Geneva" pitchFamily="-65" charset="-128"/>
              </a:defRPr>
            </a:lvl3pPr>
            <a:lvl4pPr algn="l" defTabSz="457200" rtl="0" eaLnBrk="1" fontAlgn="base" hangingPunct="1">
              <a:spcBef>
                <a:spcPct val="0"/>
              </a:spcBef>
              <a:spcAft>
                <a:spcPct val="0"/>
              </a:spcAft>
              <a:defRPr sz="4400">
                <a:solidFill>
                  <a:srgbClr val="0099FF"/>
                </a:solidFill>
                <a:latin typeface="Calibri" pitchFamily="-65" charset="0"/>
                <a:ea typeface="Geneva" pitchFamily="-65" charset="-128"/>
                <a:cs typeface="Geneva" pitchFamily="-65" charset="-128"/>
              </a:defRPr>
            </a:lvl4pPr>
            <a:lvl5pPr algn="l" defTabSz="457200" rtl="0" eaLnBrk="1" fontAlgn="base" hangingPunct="1">
              <a:spcBef>
                <a:spcPct val="0"/>
              </a:spcBef>
              <a:spcAft>
                <a:spcPct val="0"/>
              </a:spcAft>
              <a:defRPr sz="4400">
                <a:solidFill>
                  <a:srgbClr val="0099FF"/>
                </a:solidFill>
                <a:latin typeface="Calibri" pitchFamily="-65" charset="0"/>
                <a:ea typeface="Geneva" pitchFamily="-65" charset="-128"/>
                <a:cs typeface="Geneva" pitchFamily="-65" charset="-128"/>
              </a:defRPr>
            </a:lvl5pPr>
            <a:lvl6pPr marL="457200" algn="l" defTabSz="457200" rtl="0" eaLnBrk="1" fontAlgn="base" hangingPunct="1">
              <a:spcBef>
                <a:spcPct val="0"/>
              </a:spcBef>
              <a:spcAft>
                <a:spcPct val="0"/>
              </a:spcAft>
              <a:defRPr sz="4400">
                <a:solidFill>
                  <a:srgbClr val="558ED5"/>
                </a:solidFill>
                <a:latin typeface="Calibri" pitchFamily="-65" charset="0"/>
                <a:ea typeface="Geneva" pitchFamily="-65" charset="-128"/>
                <a:cs typeface="Geneva" pitchFamily="-65" charset="-128"/>
              </a:defRPr>
            </a:lvl6pPr>
            <a:lvl7pPr marL="914400" algn="l" defTabSz="457200" rtl="0" eaLnBrk="1" fontAlgn="base" hangingPunct="1">
              <a:spcBef>
                <a:spcPct val="0"/>
              </a:spcBef>
              <a:spcAft>
                <a:spcPct val="0"/>
              </a:spcAft>
              <a:defRPr sz="4400">
                <a:solidFill>
                  <a:srgbClr val="558ED5"/>
                </a:solidFill>
                <a:latin typeface="Calibri" pitchFamily="-65" charset="0"/>
                <a:ea typeface="Geneva" pitchFamily="-65" charset="-128"/>
                <a:cs typeface="Geneva" pitchFamily="-65" charset="-128"/>
              </a:defRPr>
            </a:lvl7pPr>
            <a:lvl8pPr marL="1371600" algn="l" defTabSz="457200" rtl="0" eaLnBrk="1" fontAlgn="base" hangingPunct="1">
              <a:spcBef>
                <a:spcPct val="0"/>
              </a:spcBef>
              <a:spcAft>
                <a:spcPct val="0"/>
              </a:spcAft>
              <a:defRPr sz="4400">
                <a:solidFill>
                  <a:srgbClr val="558ED5"/>
                </a:solidFill>
                <a:latin typeface="Calibri" pitchFamily="-65" charset="0"/>
                <a:ea typeface="Geneva" pitchFamily="-65" charset="-128"/>
                <a:cs typeface="Geneva" pitchFamily="-65" charset="-128"/>
              </a:defRPr>
            </a:lvl8pPr>
            <a:lvl9pPr marL="1828800" algn="l" defTabSz="457200" rtl="0" eaLnBrk="1" fontAlgn="base" hangingPunct="1">
              <a:spcBef>
                <a:spcPct val="0"/>
              </a:spcBef>
              <a:spcAft>
                <a:spcPct val="0"/>
              </a:spcAft>
              <a:defRPr sz="4400">
                <a:solidFill>
                  <a:srgbClr val="558ED5"/>
                </a:solidFill>
                <a:latin typeface="Calibri" pitchFamily="-65" charset="0"/>
                <a:ea typeface="Geneva" pitchFamily="-65" charset="-128"/>
                <a:cs typeface="Geneva" pitchFamily="-65" charset="-128"/>
              </a:defRPr>
            </a:lvl9pPr>
          </a:lstStyle>
          <a:p>
            <a:r>
              <a:rPr lang="en-GB" sz="3200" dirty="0" smtClean="0"/>
              <a:t>Main institutions involved in the Norwegian UV and ozone monitoring activities</a:t>
            </a:r>
          </a:p>
        </p:txBody>
      </p:sp>
      <p:grpSp>
        <p:nvGrpSpPr>
          <p:cNvPr id="5" name="Group 30"/>
          <p:cNvGrpSpPr>
            <a:grpSpLocks/>
          </p:cNvGrpSpPr>
          <p:nvPr/>
        </p:nvGrpSpPr>
        <p:grpSpPr bwMode="auto">
          <a:xfrm>
            <a:off x="2915816" y="1484134"/>
            <a:ext cx="1657351" cy="2057400"/>
            <a:chOff x="2297" y="1440"/>
            <a:chExt cx="1044" cy="1296"/>
          </a:xfrm>
        </p:grpSpPr>
        <p:pic>
          <p:nvPicPr>
            <p:cNvPr id="6" name="Picture 5"/>
            <p:cNvPicPr>
              <a:picLocks noChangeAspect="1" noChangeArrowheads="1"/>
            </p:cNvPicPr>
            <p:nvPr/>
          </p:nvPicPr>
          <p:blipFill>
            <a:blip r:embed="rId4" cstate="print"/>
            <a:srcRect/>
            <a:stretch>
              <a:fillRect/>
            </a:stretch>
          </p:blipFill>
          <p:spPr bwMode="auto">
            <a:xfrm>
              <a:off x="2506" y="1968"/>
              <a:ext cx="609" cy="768"/>
            </a:xfrm>
            <a:prstGeom prst="rect">
              <a:avLst/>
            </a:prstGeom>
            <a:noFill/>
            <a:ln w="9525">
              <a:noFill/>
              <a:miter lim="800000"/>
              <a:headEnd/>
              <a:tailEnd/>
            </a:ln>
          </p:spPr>
        </p:pic>
        <p:sp>
          <p:nvSpPr>
            <p:cNvPr id="7" name="Rectangle 6"/>
            <p:cNvSpPr>
              <a:spLocks noChangeArrowheads="1"/>
            </p:cNvSpPr>
            <p:nvPr/>
          </p:nvSpPr>
          <p:spPr bwMode="auto">
            <a:xfrm>
              <a:off x="2297" y="1440"/>
              <a:ext cx="1044" cy="480"/>
            </a:xfrm>
            <a:prstGeom prst="rect">
              <a:avLst/>
            </a:prstGeom>
            <a:noFill/>
            <a:ln w="9525">
              <a:noFill/>
              <a:miter lim="800000"/>
              <a:headEnd/>
              <a:tailEnd/>
            </a:ln>
          </p:spPr>
          <p:txBody>
            <a:bodyPr/>
            <a:lstStyle/>
            <a:p>
              <a:pPr algn="ctr">
                <a:spcBef>
                  <a:spcPct val="20000"/>
                </a:spcBef>
              </a:pPr>
              <a:r>
                <a:rPr lang="en-GB" sz="1600" b="0" dirty="0" smtClean="0"/>
                <a:t>NILU - Norwegian </a:t>
              </a:r>
              <a:r>
                <a:rPr lang="en-GB" sz="1600" b="0" dirty="0"/>
                <a:t>Institute for Air Research</a:t>
              </a:r>
              <a:endParaRPr lang="en-GB" sz="1800" b="0" dirty="0"/>
            </a:p>
          </p:txBody>
        </p:sp>
      </p:grpSp>
      <p:grpSp>
        <p:nvGrpSpPr>
          <p:cNvPr id="8" name="Group 28"/>
          <p:cNvGrpSpPr>
            <a:grpSpLocks/>
          </p:cNvGrpSpPr>
          <p:nvPr/>
        </p:nvGrpSpPr>
        <p:grpSpPr bwMode="auto">
          <a:xfrm>
            <a:off x="4630545" y="1484134"/>
            <a:ext cx="1887538" cy="2057400"/>
            <a:chOff x="2254" y="923"/>
            <a:chExt cx="1189" cy="1296"/>
          </a:xfrm>
        </p:grpSpPr>
        <p:sp>
          <p:nvSpPr>
            <p:cNvPr id="9" name="Rectangle 7"/>
            <p:cNvSpPr>
              <a:spLocks noChangeArrowheads="1"/>
            </p:cNvSpPr>
            <p:nvPr/>
          </p:nvSpPr>
          <p:spPr bwMode="auto">
            <a:xfrm>
              <a:off x="2254" y="923"/>
              <a:ext cx="1189" cy="1296"/>
            </a:xfrm>
            <a:prstGeom prst="rect">
              <a:avLst/>
            </a:prstGeom>
            <a:noFill/>
            <a:ln w="9525">
              <a:noFill/>
              <a:miter lim="800000"/>
              <a:headEnd/>
              <a:tailEnd/>
            </a:ln>
          </p:spPr>
          <p:txBody>
            <a:bodyPr/>
            <a:lstStyle/>
            <a:p>
              <a:pPr algn="ctr"/>
              <a:r>
                <a:rPr lang="en-GB" sz="1600" b="0" dirty="0"/>
                <a:t>The Norwegian Radiation Protection Authority</a:t>
              </a:r>
            </a:p>
            <a:p>
              <a:pPr lvl="1" algn="ctr">
                <a:spcBef>
                  <a:spcPct val="20000"/>
                </a:spcBef>
                <a:buClr>
                  <a:schemeClr val="tx1"/>
                </a:buClr>
                <a:buFontTx/>
                <a:buChar char="•"/>
              </a:pPr>
              <a:endParaRPr lang="en-GB" sz="1600" b="0" dirty="0"/>
            </a:p>
          </p:txBody>
        </p:sp>
        <p:pic>
          <p:nvPicPr>
            <p:cNvPr id="10" name="Picture 8"/>
            <p:cNvPicPr>
              <a:picLocks noChangeAspect="1" noChangeArrowheads="1"/>
            </p:cNvPicPr>
            <p:nvPr/>
          </p:nvPicPr>
          <p:blipFill>
            <a:blip r:embed="rId5" cstate="print"/>
            <a:srcRect/>
            <a:stretch>
              <a:fillRect/>
            </a:stretch>
          </p:blipFill>
          <p:spPr bwMode="auto">
            <a:xfrm>
              <a:off x="2401" y="1544"/>
              <a:ext cx="879" cy="669"/>
            </a:xfrm>
            <a:prstGeom prst="rect">
              <a:avLst/>
            </a:prstGeom>
            <a:noFill/>
            <a:ln w="9525">
              <a:noFill/>
              <a:miter lim="800000"/>
              <a:headEnd/>
              <a:tailEnd/>
            </a:ln>
          </p:spPr>
        </p:pic>
      </p:grpSp>
      <p:grpSp>
        <p:nvGrpSpPr>
          <p:cNvPr id="11" name="Group 21"/>
          <p:cNvGrpSpPr>
            <a:grpSpLocks/>
          </p:cNvGrpSpPr>
          <p:nvPr/>
        </p:nvGrpSpPr>
        <p:grpSpPr bwMode="auto">
          <a:xfrm>
            <a:off x="1187624" y="1986847"/>
            <a:ext cx="1758950" cy="1524000"/>
            <a:chOff x="4265" y="1920"/>
            <a:chExt cx="1218" cy="1116"/>
          </a:xfrm>
        </p:grpSpPr>
        <p:pic>
          <p:nvPicPr>
            <p:cNvPr id="12" name="Picture 10" descr="45mm-minus"/>
            <p:cNvPicPr>
              <a:picLocks noChangeAspect="1" noChangeArrowheads="1"/>
            </p:cNvPicPr>
            <p:nvPr/>
          </p:nvPicPr>
          <p:blipFill>
            <a:blip r:embed="rId6" cstate="print"/>
            <a:srcRect/>
            <a:stretch>
              <a:fillRect/>
            </a:stretch>
          </p:blipFill>
          <p:spPr bwMode="auto">
            <a:xfrm>
              <a:off x="4464" y="2160"/>
              <a:ext cx="852" cy="876"/>
            </a:xfrm>
            <a:prstGeom prst="rect">
              <a:avLst/>
            </a:prstGeom>
            <a:noFill/>
            <a:ln w="9525">
              <a:noFill/>
              <a:miter lim="800000"/>
              <a:headEnd/>
              <a:tailEnd/>
            </a:ln>
          </p:spPr>
        </p:pic>
        <p:sp>
          <p:nvSpPr>
            <p:cNvPr id="13" name="Rectangle 12"/>
            <p:cNvSpPr>
              <a:spLocks noChangeArrowheads="1"/>
            </p:cNvSpPr>
            <p:nvPr/>
          </p:nvSpPr>
          <p:spPr bwMode="auto">
            <a:xfrm>
              <a:off x="4265" y="1920"/>
              <a:ext cx="1218" cy="246"/>
            </a:xfrm>
            <a:prstGeom prst="rect">
              <a:avLst/>
            </a:prstGeom>
            <a:noFill/>
            <a:ln w="9525">
              <a:noFill/>
              <a:miter lim="800000"/>
              <a:headEnd/>
              <a:tailEnd/>
            </a:ln>
          </p:spPr>
          <p:txBody>
            <a:bodyPr wrap="none">
              <a:spAutoFit/>
            </a:bodyPr>
            <a:lstStyle/>
            <a:p>
              <a:pPr algn="ctr"/>
              <a:r>
                <a:rPr lang="en-GB" sz="1600" b="0" dirty="0"/>
                <a:t>University of Oslo</a:t>
              </a:r>
            </a:p>
          </p:txBody>
        </p:sp>
      </p:grpSp>
      <p:grpSp>
        <p:nvGrpSpPr>
          <p:cNvPr id="17" name="Group 29"/>
          <p:cNvGrpSpPr>
            <a:grpSpLocks/>
          </p:cNvGrpSpPr>
          <p:nvPr/>
        </p:nvGrpSpPr>
        <p:grpSpPr bwMode="auto">
          <a:xfrm>
            <a:off x="6486606" y="1725849"/>
            <a:ext cx="1417638" cy="1793875"/>
            <a:chOff x="1152" y="2880"/>
            <a:chExt cx="893" cy="1130"/>
          </a:xfrm>
        </p:grpSpPr>
        <p:pic>
          <p:nvPicPr>
            <p:cNvPr id="18" name="Picture 17"/>
            <p:cNvPicPr>
              <a:picLocks noChangeAspect="1" noChangeArrowheads="1"/>
            </p:cNvPicPr>
            <p:nvPr/>
          </p:nvPicPr>
          <p:blipFill>
            <a:blip r:embed="rId7" cstate="print"/>
            <a:srcRect b="22366"/>
            <a:stretch>
              <a:fillRect/>
            </a:stretch>
          </p:blipFill>
          <p:spPr bwMode="auto">
            <a:xfrm>
              <a:off x="1310" y="3223"/>
              <a:ext cx="504" cy="787"/>
            </a:xfrm>
            <a:prstGeom prst="rect">
              <a:avLst/>
            </a:prstGeom>
            <a:noFill/>
            <a:ln w="9525">
              <a:noFill/>
              <a:miter lim="800000"/>
              <a:headEnd/>
              <a:tailEnd/>
            </a:ln>
          </p:spPr>
        </p:pic>
        <p:sp>
          <p:nvSpPr>
            <p:cNvPr id="19" name="Rectangle 18"/>
            <p:cNvSpPr>
              <a:spLocks noChangeArrowheads="1"/>
            </p:cNvSpPr>
            <p:nvPr/>
          </p:nvSpPr>
          <p:spPr bwMode="auto">
            <a:xfrm>
              <a:off x="1152" y="2880"/>
              <a:ext cx="893" cy="366"/>
            </a:xfrm>
            <a:prstGeom prst="rect">
              <a:avLst/>
            </a:prstGeom>
            <a:noFill/>
            <a:ln w="9525">
              <a:noFill/>
              <a:miter lim="800000"/>
              <a:headEnd/>
              <a:tailEnd/>
            </a:ln>
          </p:spPr>
          <p:txBody>
            <a:bodyPr wrap="none">
              <a:spAutoFit/>
            </a:bodyPr>
            <a:lstStyle/>
            <a:p>
              <a:pPr algn="ctr"/>
              <a:r>
                <a:rPr lang="en-GB" sz="1600" b="0" dirty="0" err="1"/>
                <a:t>Andøya</a:t>
              </a:r>
              <a:r>
                <a:rPr lang="en-GB" sz="1600" b="0" dirty="0"/>
                <a:t> </a:t>
              </a:r>
            </a:p>
            <a:p>
              <a:pPr algn="ctr"/>
              <a:r>
                <a:rPr lang="en-GB" sz="1600" b="0" dirty="0"/>
                <a:t>Rocket Range</a:t>
              </a:r>
            </a:p>
          </p:txBody>
        </p:sp>
      </p:grpSp>
      <p:graphicFrame>
        <p:nvGraphicFramePr>
          <p:cNvPr id="24" name="Object 23"/>
          <p:cNvGraphicFramePr>
            <a:graphicFrameLocks noChangeAspect="1"/>
          </p:cNvGraphicFramePr>
          <p:nvPr>
            <p:extLst>
              <p:ext uri="{D42A27DB-BD31-4B8C-83A1-F6EECF244321}">
                <p14:modId xmlns:p14="http://schemas.microsoft.com/office/powerpoint/2010/main" val="885219059"/>
              </p:ext>
            </p:extLst>
          </p:nvPr>
        </p:nvGraphicFramePr>
        <p:xfrm>
          <a:off x="1187624" y="3717032"/>
          <a:ext cx="9339779" cy="2448000"/>
        </p:xfrm>
        <a:graphic>
          <a:graphicData uri="http://schemas.openxmlformats.org/presentationml/2006/ole">
            <mc:AlternateContent xmlns:mc="http://schemas.openxmlformats.org/markup-compatibility/2006">
              <mc:Choice xmlns:v="urn:schemas-microsoft-com:vml" Requires="v">
                <p:oleObj spid="_x0000_s3185" name="Dokument" r:id="rId8" imgW="8885110" imgH="2329544" progId="Word.Document.12">
                  <p:embed/>
                </p:oleObj>
              </mc:Choice>
              <mc:Fallback>
                <p:oleObj name="Dokument" r:id="rId8" imgW="8885110" imgH="2329544" progId="Word.Document.12">
                  <p:embed/>
                  <p:pic>
                    <p:nvPicPr>
                      <p:cNvPr id="0" name=""/>
                      <p:cNvPicPr/>
                      <p:nvPr/>
                    </p:nvPicPr>
                    <p:blipFill>
                      <a:blip r:embed="rId9"/>
                      <a:stretch>
                        <a:fillRect/>
                      </a:stretch>
                    </p:blipFill>
                    <p:spPr>
                      <a:xfrm>
                        <a:off x="1187624" y="3717032"/>
                        <a:ext cx="9339779" cy="2448000"/>
                      </a:xfrm>
                      <a:prstGeom prst="rect">
                        <a:avLst/>
                      </a:prstGeom>
                    </p:spPr>
                  </p:pic>
                </p:oleObj>
              </mc:Fallback>
            </mc:AlternateContent>
          </a:graphicData>
        </a:graphic>
      </p:graphicFrame>
      <p:sp>
        <p:nvSpPr>
          <p:cNvPr id="3" name="TextBox 2"/>
          <p:cNvSpPr txBox="1"/>
          <p:nvPr/>
        </p:nvSpPr>
        <p:spPr>
          <a:xfrm>
            <a:off x="764248" y="6017364"/>
            <a:ext cx="8199319" cy="646331"/>
          </a:xfrm>
          <a:prstGeom prst="rect">
            <a:avLst/>
          </a:prstGeom>
          <a:noFill/>
        </p:spPr>
        <p:txBody>
          <a:bodyPr wrap="square" rtlCol="0">
            <a:spAutoFit/>
          </a:bodyPr>
          <a:lstStyle/>
          <a:p>
            <a:r>
              <a:rPr lang="en-US" dirty="0" smtClean="0">
                <a:solidFill>
                  <a:srgbClr val="FF0000"/>
                </a:solidFill>
              </a:rPr>
              <a:t>Additional research activities at CICERO, NTNU, University of Bergen, The </a:t>
            </a:r>
            <a:r>
              <a:rPr lang="en-US" dirty="0" err="1" smtClean="0">
                <a:solidFill>
                  <a:srgbClr val="FF0000"/>
                </a:solidFill>
              </a:rPr>
              <a:t>Bjerknes</a:t>
            </a:r>
            <a:r>
              <a:rPr lang="en-US" dirty="0" smtClean="0">
                <a:solidFill>
                  <a:srgbClr val="FF0000"/>
                </a:solidFill>
              </a:rPr>
              <a:t> Centre and The Polar Institute</a:t>
            </a:r>
            <a:endParaRPr lang="en-US" dirty="0">
              <a:solidFill>
                <a:srgbClr val="FF0000"/>
              </a:solidFill>
            </a:endParaRPr>
          </a:p>
        </p:txBody>
      </p:sp>
    </p:spTree>
    <p:extLst>
      <p:ext uri="{BB962C8B-B14F-4D97-AF65-F5344CB8AC3E}">
        <p14:creationId xmlns:p14="http://schemas.microsoft.com/office/powerpoint/2010/main" val="44220380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C233B983B2EE4A93284E3EBD2C2B97" ma:contentTypeVersion="" ma:contentTypeDescription="Create a new document." ma:contentTypeScope="" ma:versionID="ec4442fa2502e68fa2547973b9265348">
  <xsd:schema xmlns:xsd="http://www.w3.org/2001/XMLSchema" xmlns:xs="http://www.w3.org/2001/XMLSchema" xmlns:p="http://schemas.microsoft.com/office/2006/metadata/properties" xmlns:ns2="E0431080-F408-4E9A-9A74-0BFDAADAAB79" targetNamespace="http://schemas.microsoft.com/office/2006/metadata/properties" ma:root="true" ma:fieldsID="1f008a9bb781e21eedf32ec8030b7618" ns2:_="">
    <xsd:import namespace="E0431080-F408-4E9A-9A74-0BFDAADAAB79"/>
    <xsd:element name="properties">
      <xsd:complexType>
        <xsd:sequence>
          <xsd:element name="documentManagement">
            <xsd:complexType>
              <xsd:all>
                <xsd:element ref="ns2:Document_x0020_Symbol"/>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431080-F408-4E9A-9A74-0BFDAADAAB79" elementFormDefault="qualified">
    <xsd:import namespace="http://schemas.microsoft.com/office/2006/documentManagement/types"/>
    <xsd:import namespace="http://schemas.microsoft.com/office/infopath/2007/PartnerControls"/>
    <xsd:element name="Document_x0020_Symbol" ma:index="8" ma:displayName="Document Symbol" ma:internalName="Document_x0020_Symbol">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ocument_x0020_Symbol xmlns="E0431080-F408-4E9A-9A74-0BFDAADAAB79">*</Document_x0020_Symbol>
  </documentManagement>
</p:properties>
</file>

<file path=customXml/itemProps1.xml><?xml version="1.0" encoding="utf-8"?>
<ds:datastoreItem xmlns:ds="http://schemas.openxmlformats.org/officeDocument/2006/customXml" ds:itemID="{0FEFF972-2FE1-4491-8EBB-434D5A175AF1}"/>
</file>

<file path=customXml/itemProps2.xml><?xml version="1.0" encoding="utf-8"?>
<ds:datastoreItem xmlns:ds="http://schemas.openxmlformats.org/officeDocument/2006/customXml" ds:itemID="{27E7A1F5-DA5E-4BF0-884A-60AD12C52E87}"/>
</file>

<file path=customXml/itemProps3.xml><?xml version="1.0" encoding="utf-8"?>
<ds:datastoreItem xmlns:ds="http://schemas.openxmlformats.org/officeDocument/2006/customXml" ds:itemID="{F5FEEE28-55A2-4B6D-9CE3-44508442CF2A}"/>
</file>

<file path=docProps/app.xml><?xml version="1.0" encoding="utf-8"?>
<Properties xmlns="http://schemas.openxmlformats.org/officeDocument/2006/extended-properties" xmlns:vt="http://schemas.openxmlformats.org/officeDocument/2006/docPropsVTypes">
  <Template/>
  <TotalTime>1354</TotalTime>
  <Words>1685</Words>
  <Application>Microsoft Office PowerPoint</Application>
  <PresentationFormat>Bildspel på skärmen (4:3)</PresentationFormat>
  <Paragraphs>297</Paragraphs>
  <Slides>25</Slides>
  <Notes>6</Notes>
  <HiddenSlides>0</HiddenSlides>
  <MMClips>0</MMClips>
  <ScaleCrop>false</ScaleCrop>
  <HeadingPairs>
    <vt:vector size="6" baseType="variant">
      <vt:variant>
        <vt:lpstr>Tema</vt:lpstr>
      </vt:variant>
      <vt:variant>
        <vt:i4>1</vt:i4>
      </vt:variant>
      <vt:variant>
        <vt:lpstr>Serverprogram för OLE-inbäddning</vt:lpstr>
      </vt:variant>
      <vt:variant>
        <vt:i4>2</vt:i4>
      </vt:variant>
      <vt:variant>
        <vt:lpstr>Bildrubriker</vt:lpstr>
      </vt:variant>
      <vt:variant>
        <vt:i4>25</vt:i4>
      </vt:variant>
    </vt:vector>
  </HeadingPairs>
  <TitlesOfParts>
    <vt:vector size="28" baseType="lpstr">
      <vt:lpstr>Office Theme</vt:lpstr>
      <vt:lpstr>Dokument</vt:lpstr>
      <vt:lpstr>Paint Shop Pro Image</vt:lpstr>
      <vt:lpstr>Regional report on ozone research and monitoring   Nordic countries  Leif Backman (FMI) Finland Weine Josefsson (SMHI) Sweden Niels Larsen (DMI) Denmark and Greenland Árni Sigurðsson (Vedurstofa) Iceland Tove Svendby (NILU) Norway </vt:lpstr>
      <vt:lpstr>Nordic sites of UV and total ozone</vt:lpstr>
      <vt:lpstr>The Reykjavik Total Ozone Dataset</vt:lpstr>
      <vt:lpstr>PowerPoint-presentation</vt:lpstr>
      <vt:lpstr>PowerPoint-presentation</vt:lpstr>
      <vt:lpstr>PowerPoint-presentation</vt:lpstr>
      <vt:lpstr>PowerPoint-presentation</vt:lpstr>
      <vt:lpstr>PowerPoint-presentation</vt:lpstr>
      <vt:lpstr>PowerPoint-presentation</vt:lpstr>
      <vt:lpstr>UV and ozone monitoring stations in Norway</vt:lpstr>
      <vt:lpstr>UV-trend</vt:lpstr>
      <vt:lpstr>CFC measurements at Zeppelin, Svalbard Performed by NILU</vt:lpstr>
      <vt:lpstr>Future plans, needs and recommendations  Please read the National reports  of each country    the end</vt:lpstr>
      <vt:lpstr>PowerPoint-presentation</vt:lpstr>
      <vt:lpstr>PowerPoint-presentation</vt:lpstr>
      <vt:lpstr>PowerPoint-presentation</vt:lpstr>
      <vt:lpstr>PowerPoint-presentation</vt:lpstr>
      <vt:lpstr>PowerPoint-presentation</vt:lpstr>
      <vt:lpstr>Ozone trends</vt:lpstr>
      <vt:lpstr>Atmospheric measurements cont.</vt:lpstr>
      <vt:lpstr>PowerPoint-presentation</vt:lpstr>
      <vt:lpstr>Satellite</vt:lpstr>
      <vt:lpstr>Activities associated with the 8th ORM recommendations</vt:lpstr>
      <vt:lpstr>National ozone and UV programme</vt:lpstr>
      <vt:lpstr>PowerPoint-presentation</vt:lpstr>
    </vt:vector>
  </TitlesOfParts>
  <Company>NILU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Activities associated with 8th ORM recommendations: Nordiv Countries </dc:title>
  <dc:creator>tms</dc:creator>
  <cp:lastModifiedBy>Josefsson Weine</cp:lastModifiedBy>
  <cp:revision>175</cp:revision>
  <dcterms:created xsi:type="dcterms:W3CDTF">2013-02-28T11:31:07Z</dcterms:created>
  <dcterms:modified xsi:type="dcterms:W3CDTF">2014-05-15T07:41:11Z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0x010100A1C233B983B2EE4A93284E3EBD2C2B97</vt:lpwstr>
  </property>
</Properties>
</file>