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customXml/itemProps1.xml" ContentType="application/vnd.openxmlformats-officedocument.customXmlProperties+xml"/>
  <Default Extension="wmf" ContentType="image/x-wmf"/>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1"/>
  </p:notesMasterIdLst>
  <p:handoutMasterIdLst>
    <p:handoutMasterId r:id="rId32"/>
  </p:handoutMasterIdLst>
  <p:sldIdLst>
    <p:sldId id="456" r:id="rId2"/>
    <p:sldId id="609" r:id="rId3"/>
    <p:sldId id="614" r:id="rId4"/>
    <p:sldId id="460" r:id="rId5"/>
    <p:sldId id="611" r:id="rId6"/>
    <p:sldId id="612" r:id="rId7"/>
    <p:sldId id="607" r:id="rId8"/>
    <p:sldId id="469" r:id="rId9"/>
    <p:sldId id="613" r:id="rId10"/>
    <p:sldId id="615" r:id="rId11"/>
    <p:sldId id="616" r:id="rId12"/>
    <p:sldId id="618" r:id="rId13"/>
    <p:sldId id="619" r:id="rId14"/>
    <p:sldId id="626" r:id="rId15"/>
    <p:sldId id="620" r:id="rId16"/>
    <p:sldId id="621" r:id="rId17"/>
    <p:sldId id="622" r:id="rId18"/>
    <p:sldId id="596" r:id="rId19"/>
    <p:sldId id="624" r:id="rId20"/>
    <p:sldId id="604" r:id="rId21"/>
    <p:sldId id="625" r:id="rId22"/>
    <p:sldId id="608" r:id="rId23"/>
    <p:sldId id="605" r:id="rId24"/>
    <p:sldId id="623" r:id="rId25"/>
    <p:sldId id="606" r:id="rId26"/>
    <p:sldId id="516" r:id="rId27"/>
    <p:sldId id="539" r:id="rId28"/>
    <p:sldId id="541" r:id="rId29"/>
    <p:sldId id="617" r:id="rId30"/>
  </p:sldIdLst>
  <p:sldSz cx="9144000" cy="6858000" type="screen4x3"/>
  <p:notesSz cx="6781800" cy="9918700"/>
  <p:custDataLst>
    <p:tags r:id="rId33"/>
  </p:custDataLst>
  <p:defaultTextStyle>
    <a:defPPr>
      <a:defRPr lang="en-US"/>
    </a:defPPr>
    <a:lvl1pPr algn="l" rtl="0" eaLnBrk="0" fontAlgn="base" hangingPunct="0">
      <a:spcBef>
        <a:spcPct val="0"/>
      </a:spcBef>
      <a:spcAft>
        <a:spcPct val="0"/>
      </a:spcAft>
      <a:defRPr kumimoji="1" sz="28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umimoji="1" sz="28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umimoji="1" sz="28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umimoji="1" sz="28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umimoji="1" sz="2800" kern="1200">
        <a:solidFill>
          <a:schemeClr val="tx1"/>
        </a:solidFill>
        <a:latin typeface="Times New Roman" pitchFamily="18" charset="0"/>
        <a:ea typeface="+mn-ea"/>
        <a:cs typeface="+mn-cs"/>
      </a:defRPr>
    </a:lvl5pPr>
    <a:lvl6pPr marL="2286000" algn="l" defTabSz="914400" rtl="0" eaLnBrk="1" latinLnBrk="0" hangingPunct="1">
      <a:defRPr kumimoji="1" sz="2800" kern="1200">
        <a:solidFill>
          <a:schemeClr val="tx1"/>
        </a:solidFill>
        <a:latin typeface="Times New Roman" pitchFamily="18" charset="0"/>
        <a:ea typeface="+mn-ea"/>
        <a:cs typeface="+mn-cs"/>
      </a:defRPr>
    </a:lvl6pPr>
    <a:lvl7pPr marL="2743200" algn="l" defTabSz="914400" rtl="0" eaLnBrk="1" latinLnBrk="0" hangingPunct="1">
      <a:defRPr kumimoji="1" sz="2800" kern="1200">
        <a:solidFill>
          <a:schemeClr val="tx1"/>
        </a:solidFill>
        <a:latin typeface="Times New Roman" pitchFamily="18" charset="0"/>
        <a:ea typeface="+mn-ea"/>
        <a:cs typeface="+mn-cs"/>
      </a:defRPr>
    </a:lvl7pPr>
    <a:lvl8pPr marL="3200400" algn="l" defTabSz="914400" rtl="0" eaLnBrk="1" latinLnBrk="0" hangingPunct="1">
      <a:defRPr kumimoji="1" sz="2800" kern="1200">
        <a:solidFill>
          <a:schemeClr val="tx1"/>
        </a:solidFill>
        <a:latin typeface="Times New Roman" pitchFamily="18" charset="0"/>
        <a:ea typeface="+mn-ea"/>
        <a:cs typeface="+mn-cs"/>
      </a:defRPr>
    </a:lvl8pPr>
    <a:lvl9pPr marL="3657600" algn="l" defTabSz="914400" rtl="0" eaLnBrk="1" latinLnBrk="0" hangingPunct="1">
      <a:defRPr kumimoji="1" sz="28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9933FF"/>
    <a:srgbClr val="0066FF"/>
    <a:srgbClr val="003399"/>
    <a:srgbClr val="00FF00"/>
    <a:srgbClr val="3366FF"/>
    <a:srgbClr val="66FF99"/>
    <a:srgbClr val="000002"/>
    <a:srgbClr val="336699"/>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1978" autoAdjust="0"/>
    <p:restoredTop sz="83751" autoAdjust="0"/>
  </p:normalViewPr>
  <p:slideViewPr>
    <p:cSldViewPr snapToGrid="0">
      <p:cViewPr>
        <p:scale>
          <a:sx n="90" d="100"/>
          <a:sy n="90" d="100"/>
        </p:scale>
        <p:origin x="-582" y="7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79" d="100"/>
          <a:sy n="79" d="100"/>
        </p:scale>
        <p:origin x="-3288" y="-78"/>
      </p:cViewPr>
      <p:guideLst>
        <p:guide orient="horz" pos="3124"/>
        <p:guide pos="2136"/>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38463"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kumimoji="0" sz="1200"/>
            </a:lvl1pPr>
          </a:lstStyle>
          <a:p>
            <a:endParaRPr lang="en-US"/>
          </a:p>
        </p:txBody>
      </p:sp>
      <p:sp>
        <p:nvSpPr>
          <p:cNvPr id="17411" name="Rectangle 3"/>
          <p:cNvSpPr>
            <a:spLocks noGrp="1" noChangeArrowheads="1"/>
          </p:cNvSpPr>
          <p:nvPr>
            <p:ph type="dt" sz="quarter" idx="1"/>
          </p:nvPr>
        </p:nvSpPr>
        <p:spPr bwMode="auto">
          <a:xfrm>
            <a:off x="3843338" y="0"/>
            <a:ext cx="2938462"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kumimoji="0" sz="1200"/>
            </a:lvl1pPr>
          </a:lstStyle>
          <a:p>
            <a:fld id="{EEEE6A28-465C-4073-9EBB-5DEEFF1CA6E3}" type="datetime1">
              <a:rPr lang="en-US"/>
              <a:pPr/>
              <a:t>5/15/2014</a:t>
            </a:fld>
            <a:endParaRPr lang="en-US"/>
          </a:p>
        </p:txBody>
      </p:sp>
      <p:sp>
        <p:nvSpPr>
          <p:cNvPr id="17412" name="Rectangle 4"/>
          <p:cNvSpPr>
            <a:spLocks noGrp="1" noChangeArrowheads="1"/>
          </p:cNvSpPr>
          <p:nvPr>
            <p:ph type="ftr" sz="quarter" idx="2"/>
          </p:nvPr>
        </p:nvSpPr>
        <p:spPr bwMode="auto">
          <a:xfrm>
            <a:off x="0" y="9421813"/>
            <a:ext cx="2938463" cy="496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kumimoji="0" sz="1200"/>
            </a:lvl1pPr>
          </a:lstStyle>
          <a:p>
            <a:endParaRPr lang="en-US"/>
          </a:p>
        </p:txBody>
      </p:sp>
      <p:sp>
        <p:nvSpPr>
          <p:cNvPr id="17413" name="Rectangle 5"/>
          <p:cNvSpPr>
            <a:spLocks noGrp="1" noChangeArrowheads="1"/>
          </p:cNvSpPr>
          <p:nvPr>
            <p:ph type="sldNum" sz="quarter" idx="3"/>
          </p:nvPr>
        </p:nvSpPr>
        <p:spPr bwMode="auto">
          <a:xfrm>
            <a:off x="3843338" y="9421813"/>
            <a:ext cx="2938462" cy="496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kumimoji="0" sz="1200"/>
            </a:lvl1pPr>
          </a:lstStyle>
          <a:p>
            <a:fld id="{BA8ED85A-6996-4F8D-BED7-0E59D17A7178}" type="slidenum">
              <a:rPr lang="en-US"/>
              <a:pPr/>
              <a:t>‹#›</a:t>
            </a:fld>
            <a:endParaRPr lang="en-US"/>
          </a:p>
        </p:txBody>
      </p:sp>
    </p:spTree>
    <p:extLst>
      <p:ext uri="{BB962C8B-B14F-4D97-AF65-F5344CB8AC3E}">
        <p14:creationId xmlns:p14="http://schemas.microsoft.com/office/powerpoint/2010/main" val="342516823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38463"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kumimoji="0" sz="1200"/>
            </a:lvl1pPr>
          </a:lstStyle>
          <a:p>
            <a:endParaRPr lang="fr-FR"/>
          </a:p>
        </p:txBody>
      </p:sp>
      <p:sp>
        <p:nvSpPr>
          <p:cNvPr id="16387" name="Rectangle 3"/>
          <p:cNvSpPr>
            <a:spLocks noGrp="1" noChangeArrowheads="1"/>
          </p:cNvSpPr>
          <p:nvPr>
            <p:ph type="dt" idx="1"/>
          </p:nvPr>
        </p:nvSpPr>
        <p:spPr bwMode="auto">
          <a:xfrm>
            <a:off x="3843338" y="0"/>
            <a:ext cx="2938462"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kumimoji="0" sz="1200"/>
            </a:lvl1pPr>
          </a:lstStyle>
          <a:p>
            <a:fld id="{8E03E764-E385-4C8F-B4CC-FAEDFA1E8E14}" type="datetime1">
              <a:rPr lang="fr-FR"/>
              <a:pPr/>
              <a:t>15/05/2014</a:t>
            </a:fld>
            <a:endParaRPr lang="fr-FR"/>
          </a:p>
        </p:txBody>
      </p:sp>
      <p:sp>
        <p:nvSpPr>
          <p:cNvPr id="16388" name="Rectangle 4"/>
          <p:cNvSpPr>
            <a:spLocks noGrp="1" noRot="1" noChangeAspect="1" noChangeArrowheads="1" noTextEdit="1"/>
          </p:cNvSpPr>
          <p:nvPr>
            <p:ph type="sldImg" idx="2"/>
          </p:nvPr>
        </p:nvSpPr>
        <p:spPr bwMode="auto">
          <a:xfrm>
            <a:off x="911225" y="742950"/>
            <a:ext cx="4959350" cy="3719513"/>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389" name="Rectangle 5"/>
          <p:cNvSpPr>
            <a:spLocks noGrp="1" noChangeArrowheads="1"/>
          </p:cNvSpPr>
          <p:nvPr>
            <p:ph type="body" sz="quarter" idx="3"/>
          </p:nvPr>
        </p:nvSpPr>
        <p:spPr bwMode="auto">
          <a:xfrm>
            <a:off x="904875" y="4711700"/>
            <a:ext cx="4972050" cy="4464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6390" name="Rectangle 6"/>
          <p:cNvSpPr>
            <a:spLocks noGrp="1" noChangeArrowheads="1"/>
          </p:cNvSpPr>
          <p:nvPr>
            <p:ph type="ftr" sz="quarter" idx="4"/>
          </p:nvPr>
        </p:nvSpPr>
        <p:spPr bwMode="auto">
          <a:xfrm>
            <a:off x="0" y="9421813"/>
            <a:ext cx="2938463" cy="496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kumimoji="0" sz="1200"/>
            </a:lvl1pPr>
          </a:lstStyle>
          <a:p>
            <a:endParaRPr lang="fr-FR"/>
          </a:p>
        </p:txBody>
      </p:sp>
      <p:sp>
        <p:nvSpPr>
          <p:cNvPr id="16391" name="Rectangle 7"/>
          <p:cNvSpPr>
            <a:spLocks noGrp="1" noChangeArrowheads="1"/>
          </p:cNvSpPr>
          <p:nvPr>
            <p:ph type="sldNum" sz="quarter" idx="5"/>
          </p:nvPr>
        </p:nvSpPr>
        <p:spPr bwMode="auto">
          <a:xfrm>
            <a:off x="3843338" y="9421813"/>
            <a:ext cx="2938462" cy="496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kumimoji="0" sz="1200"/>
            </a:lvl1pPr>
          </a:lstStyle>
          <a:p>
            <a:fld id="{518E7E9A-0132-46D4-ABBA-A696D02CBE77}" type="slidenum">
              <a:rPr lang="fr-FR"/>
              <a:pPr/>
              <a:t>‹#›</a:t>
            </a:fld>
            <a:endParaRPr lang="fr-FR"/>
          </a:p>
        </p:txBody>
      </p:sp>
    </p:spTree>
    <p:extLst>
      <p:ext uri="{BB962C8B-B14F-4D97-AF65-F5344CB8AC3E}">
        <p14:creationId xmlns:p14="http://schemas.microsoft.com/office/powerpoint/2010/main" val="393034894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102D540-95CF-47FC-8983-D48DD83A0B39}" type="slidenum">
              <a:rPr lang="fr-FR"/>
              <a:pPr/>
              <a:t>1</a:t>
            </a:fld>
            <a:endParaRPr lang="fr-FR"/>
          </a:p>
        </p:txBody>
      </p:sp>
      <p:sp>
        <p:nvSpPr>
          <p:cNvPr id="345090" name="Rectangle 2"/>
          <p:cNvSpPr>
            <a:spLocks noGrp="1" noRot="1" noChangeAspect="1" noChangeArrowheads="1" noTextEdit="1"/>
          </p:cNvSpPr>
          <p:nvPr>
            <p:ph type="sldImg"/>
          </p:nvPr>
        </p:nvSpPr>
        <p:spPr>
          <a:ln/>
        </p:spPr>
      </p:sp>
      <p:sp>
        <p:nvSpPr>
          <p:cNvPr id="345091" name="Rectangle 3"/>
          <p:cNvSpPr>
            <a:spLocks noGrp="1" noChangeArrowheads="1"/>
          </p:cNvSpPr>
          <p:nvPr>
            <p:ph type="body" idx="1"/>
          </p:nvPr>
        </p:nvSpPr>
        <p:spPr/>
        <p:txBody>
          <a:bodyPr/>
          <a:lstStyle/>
          <a:p>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GB" dirty="0"/>
          </a:p>
        </p:txBody>
      </p:sp>
      <p:sp>
        <p:nvSpPr>
          <p:cNvPr id="4" name="Espace réservé du numéro de diapositive 3"/>
          <p:cNvSpPr>
            <a:spLocks noGrp="1"/>
          </p:cNvSpPr>
          <p:nvPr>
            <p:ph type="sldNum" sz="quarter" idx="10"/>
          </p:nvPr>
        </p:nvSpPr>
        <p:spPr/>
        <p:txBody>
          <a:bodyPr/>
          <a:lstStyle/>
          <a:p>
            <a:fld id="{518E7E9A-0132-46D4-ABBA-A696D02CBE77}" type="slidenum">
              <a:rPr lang="fr-FR" smtClean="0"/>
              <a:pPr/>
              <a:t>13</a:t>
            </a:fld>
            <a:endParaRPr lang="fr-FR"/>
          </a:p>
        </p:txBody>
      </p:sp>
    </p:spTree>
    <p:extLst>
      <p:ext uri="{BB962C8B-B14F-4D97-AF65-F5344CB8AC3E}">
        <p14:creationId xmlns:p14="http://schemas.microsoft.com/office/powerpoint/2010/main" val="1119908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dirty="0" smtClean="0"/>
              <a:t>Example of a R&amp;D activity</a:t>
            </a:r>
            <a:r>
              <a:rPr lang="en-GB" baseline="0" dirty="0" smtClean="0"/>
              <a:t> in support to the monitoring within MeteoSwiss.</a:t>
            </a:r>
          </a:p>
          <a:p>
            <a:r>
              <a:rPr lang="en-GB" baseline="0" dirty="0" smtClean="0"/>
              <a:t>Development of an automated Dobson for:</a:t>
            </a:r>
          </a:p>
          <a:p>
            <a:pPr marL="171450" indent="-171450">
              <a:buFontTx/>
              <a:buChar char="-"/>
            </a:pPr>
            <a:r>
              <a:rPr lang="en-GB" baseline="0" dirty="0" smtClean="0"/>
              <a:t>Increased reproducibility (no “operator” effect)</a:t>
            </a:r>
          </a:p>
          <a:p>
            <a:pPr marL="171450" indent="-171450">
              <a:buFontTx/>
              <a:buChar char="-"/>
            </a:pPr>
            <a:r>
              <a:rPr lang="en-GB" baseline="0" dirty="0" smtClean="0"/>
              <a:t>Increase of the number of data (now sampling up to one complete CDA direct sun data in &lt; 2 min.)  to more than 100 / day</a:t>
            </a:r>
          </a:p>
          <a:p>
            <a:pPr marL="171450" indent="-171450">
              <a:buFontTx/>
              <a:buChar char="-"/>
            </a:pPr>
            <a:r>
              <a:rPr lang="en-GB" baseline="0" dirty="0" smtClean="0"/>
              <a:t>Reduced costs!!</a:t>
            </a:r>
            <a:endParaRPr lang="en-GB" dirty="0"/>
          </a:p>
        </p:txBody>
      </p:sp>
      <p:sp>
        <p:nvSpPr>
          <p:cNvPr id="4" name="Espace réservé du numéro de diapositive 3"/>
          <p:cNvSpPr>
            <a:spLocks noGrp="1"/>
          </p:cNvSpPr>
          <p:nvPr>
            <p:ph type="sldNum" sz="quarter" idx="10"/>
          </p:nvPr>
        </p:nvSpPr>
        <p:spPr/>
        <p:txBody>
          <a:bodyPr/>
          <a:lstStyle/>
          <a:p>
            <a:fld id="{518E7E9A-0132-46D4-ABBA-A696D02CBE77}" type="slidenum">
              <a:rPr lang="fr-FR" smtClean="0"/>
              <a:pPr/>
              <a:t>15</a:t>
            </a:fld>
            <a:endParaRPr lang="fr-FR"/>
          </a:p>
        </p:txBody>
      </p:sp>
    </p:spTree>
    <p:extLst>
      <p:ext uri="{BB962C8B-B14F-4D97-AF65-F5344CB8AC3E}">
        <p14:creationId xmlns:p14="http://schemas.microsoft.com/office/powerpoint/2010/main" val="4320776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40627311-98F1-41C1-8843-04D3E1C108CC}" type="slidenum">
              <a:rPr lang="fr-FR"/>
              <a:pPr/>
              <a:t>17</a:t>
            </a:fld>
            <a:endParaRPr lang="fr-FR"/>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p:txBody>
          <a:bodyPr/>
          <a:lstStyle/>
          <a:p>
            <a:r>
              <a:rPr lang="en-GB" dirty="0" smtClean="0"/>
              <a:t>Example of data for April 14 this year:</a:t>
            </a:r>
          </a:p>
          <a:p>
            <a:r>
              <a:rPr lang="en-GB" dirty="0" smtClean="0"/>
              <a:t>Upper curve Brewer</a:t>
            </a:r>
            <a:r>
              <a:rPr lang="en-GB" baseline="0" dirty="0" smtClean="0"/>
              <a:t> 40, lower curve Dobson 62 both in automatic mode</a:t>
            </a:r>
          </a:p>
          <a:p>
            <a:r>
              <a:rPr lang="en-GB" baseline="0" dirty="0" smtClean="0"/>
              <a:t>Typical 2% already mentioned difference</a:t>
            </a:r>
          </a:p>
          <a:p>
            <a:r>
              <a:rPr lang="en-GB" baseline="0" dirty="0" smtClean="0"/>
              <a:t>Very similar daily variation and “noise level” between Brewer and Dobson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dirty="0" smtClean="0"/>
              <a:t>Starting from sounding point within the UTLS region, +/-</a:t>
            </a:r>
            <a:r>
              <a:rPr lang="en-GB" baseline="0" dirty="0" smtClean="0"/>
              <a:t> 10 days forward / backward trajectories are calculated based on ECMWF wind field. The MOZAIC project (commercial aircrafts flying with air analysis instruments) data base is screened to look for aircrafts having measured the ozone of the same air parcel within defined “space/time” windows  =&gt; extend the possibilities of comparing different systems like sondes aircraft, satellites, etc.</a:t>
            </a:r>
            <a:endParaRPr lang="en-GB" dirty="0"/>
          </a:p>
        </p:txBody>
      </p:sp>
      <p:sp>
        <p:nvSpPr>
          <p:cNvPr id="4" name="Espace réservé du numéro de diapositive 3"/>
          <p:cNvSpPr>
            <a:spLocks noGrp="1"/>
          </p:cNvSpPr>
          <p:nvPr>
            <p:ph type="sldNum" sz="quarter" idx="10"/>
          </p:nvPr>
        </p:nvSpPr>
        <p:spPr/>
        <p:txBody>
          <a:bodyPr/>
          <a:lstStyle/>
          <a:p>
            <a:fld id="{518E7E9A-0132-46D4-ABBA-A696D02CBE77}" type="slidenum">
              <a:rPr lang="fr-FR" smtClean="0"/>
              <a:pPr/>
              <a:t>20</a:t>
            </a:fld>
            <a:endParaRPr lang="fr-FR"/>
          </a:p>
        </p:txBody>
      </p:sp>
    </p:spTree>
    <p:extLst>
      <p:ext uri="{BB962C8B-B14F-4D97-AF65-F5344CB8AC3E}">
        <p14:creationId xmlns:p14="http://schemas.microsoft.com/office/powerpoint/2010/main" val="24033616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40627311-98F1-41C1-8843-04D3E1C108CC}" type="slidenum">
              <a:rPr lang="fr-FR"/>
              <a:pPr/>
              <a:t>24</a:t>
            </a:fld>
            <a:endParaRPr lang="fr-FR"/>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40627311-98F1-41C1-8843-04D3E1C108CC}" type="slidenum">
              <a:rPr lang="fr-FR"/>
              <a:pPr/>
              <a:t>27</a:t>
            </a:fld>
            <a:endParaRPr lang="fr-FR"/>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p:txBody>
          <a:bodyPr/>
          <a:lstStyle/>
          <a:p>
            <a:endParaRPr lang="en-GB"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40627311-98F1-41C1-8843-04D3E1C108CC}" type="slidenum">
              <a:rPr lang="fr-FR"/>
              <a:pPr/>
              <a:t>28</a:t>
            </a:fld>
            <a:endParaRPr lang="fr-FR"/>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40627311-98F1-41C1-8843-04D3E1C108CC}" type="slidenum">
              <a:rPr lang="fr-FR"/>
              <a:pPr/>
              <a:t>29</a:t>
            </a:fld>
            <a:endParaRPr lang="fr-FR"/>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dirty="0" smtClean="0"/>
              <a:t>Two </a:t>
            </a:r>
            <a:r>
              <a:rPr lang="en-GB" dirty="0" err="1" smtClean="0"/>
              <a:t>triades</a:t>
            </a:r>
            <a:r>
              <a:rPr lang="en-GB" dirty="0" smtClean="0"/>
              <a:t> of instruments for strict quality control</a:t>
            </a:r>
          </a:p>
          <a:p>
            <a:r>
              <a:rPr lang="en-GB" dirty="0" smtClean="0"/>
              <a:t>Arosa</a:t>
            </a:r>
            <a:r>
              <a:rPr lang="en-GB" baseline="0" dirty="0" smtClean="0"/>
              <a:t> is part of the Dobson and Brewer GAW networks and they are not adjusted to each other.</a:t>
            </a:r>
          </a:p>
          <a:p>
            <a:r>
              <a:rPr lang="en-GB" baseline="0" dirty="0" smtClean="0"/>
              <a:t>The instruments follow the practices of their respective networks for calibration, lamp test, etc.</a:t>
            </a:r>
          </a:p>
          <a:p>
            <a:r>
              <a:rPr lang="en-GB" baseline="0" dirty="0" smtClean="0"/>
              <a:t>Dobson and Brewer still present an average difference ~2% with a seasonal cycle most probably due to the ozone cross-section data from laboratory.</a:t>
            </a:r>
            <a:endParaRPr lang="en-GB" dirty="0"/>
          </a:p>
        </p:txBody>
      </p:sp>
      <p:sp>
        <p:nvSpPr>
          <p:cNvPr id="4" name="Espace réservé du numéro de diapositive 3"/>
          <p:cNvSpPr>
            <a:spLocks noGrp="1"/>
          </p:cNvSpPr>
          <p:nvPr>
            <p:ph type="sldNum" sz="quarter" idx="10"/>
          </p:nvPr>
        </p:nvSpPr>
        <p:spPr/>
        <p:txBody>
          <a:bodyPr/>
          <a:lstStyle/>
          <a:p>
            <a:fld id="{518E7E9A-0132-46D4-ABBA-A696D02CBE77}" type="slidenum">
              <a:rPr lang="fr-FR" smtClean="0"/>
              <a:pPr/>
              <a:t>4</a:t>
            </a:fld>
            <a:endParaRPr lang="fr-FR"/>
          </a:p>
        </p:txBody>
      </p:sp>
    </p:spTree>
    <p:extLst>
      <p:ext uri="{BB962C8B-B14F-4D97-AF65-F5344CB8AC3E}">
        <p14:creationId xmlns:p14="http://schemas.microsoft.com/office/powerpoint/2010/main" val="1735719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GB" dirty="0"/>
          </a:p>
        </p:txBody>
      </p:sp>
      <p:sp>
        <p:nvSpPr>
          <p:cNvPr id="4" name="Espace réservé du numéro de diapositive 3"/>
          <p:cNvSpPr>
            <a:spLocks noGrp="1"/>
          </p:cNvSpPr>
          <p:nvPr>
            <p:ph type="sldNum" sz="quarter" idx="10"/>
          </p:nvPr>
        </p:nvSpPr>
        <p:spPr/>
        <p:txBody>
          <a:bodyPr/>
          <a:lstStyle/>
          <a:p>
            <a:fld id="{518E7E9A-0132-46D4-ABBA-A696D02CBE77}" type="slidenum">
              <a:rPr lang="fr-FR" smtClean="0"/>
              <a:pPr/>
              <a:t>5</a:t>
            </a:fld>
            <a:endParaRPr lang="fr-FR"/>
          </a:p>
        </p:txBody>
      </p:sp>
    </p:spTree>
    <p:extLst>
      <p:ext uri="{BB962C8B-B14F-4D97-AF65-F5344CB8AC3E}">
        <p14:creationId xmlns:p14="http://schemas.microsoft.com/office/powerpoint/2010/main" val="218793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GB" dirty="0"/>
          </a:p>
        </p:txBody>
      </p:sp>
      <p:sp>
        <p:nvSpPr>
          <p:cNvPr id="4" name="Espace réservé du numéro de diapositive 3"/>
          <p:cNvSpPr>
            <a:spLocks noGrp="1"/>
          </p:cNvSpPr>
          <p:nvPr>
            <p:ph type="sldNum" sz="quarter" idx="10"/>
          </p:nvPr>
        </p:nvSpPr>
        <p:spPr/>
        <p:txBody>
          <a:bodyPr/>
          <a:lstStyle/>
          <a:p>
            <a:fld id="{518E7E9A-0132-46D4-ABBA-A696D02CBE77}" type="slidenum">
              <a:rPr lang="fr-FR" smtClean="0"/>
              <a:pPr/>
              <a:t>6</a:t>
            </a:fld>
            <a:endParaRPr lang="fr-FR"/>
          </a:p>
        </p:txBody>
      </p:sp>
    </p:spTree>
    <p:extLst>
      <p:ext uri="{BB962C8B-B14F-4D97-AF65-F5344CB8AC3E}">
        <p14:creationId xmlns:p14="http://schemas.microsoft.com/office/powerpoint/2010/main" val="1735719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40627311-98F1-41C1-8843-04D3E1C108CC}" type="slidenum">
              <a:rPr lang="fr-FR"/>
              <a:pPr/>
              <a:t>7</a:t>
            </a:fld>
            <a:endParaRPr lang="fr-FR"/>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p:txBody>
          <a:bodyPr/>
          <a:lstStyle/>
          <a:p>
            <a:r>
              <a:rPr lang="en-GB" dirty="0" smtClean="0"/>
              <a:t>Change of ozone sonde type in September 2002: from earlier BM (Brewer-Mast) sonde to ECC (Electrochemical</a:t>
            </a:r>
            <a:r>
              <a:rPr lang="en-GB" baseline="0" dirty="0" smtClean="0"/>
              <a:t> Concentration Cell).</a:t>
            </a:r>
          </a:p>
          <a:p>
            <a:r>
              <a:rPr lang="en-GB" baseline="0" dirty="0" smtClean="0"/>
              <a:t>Presently, no positive trend is seen at the 3 presented level (3, 22, and 27 km levels) over the last 10 years (line on the figure) as expected for the recovery of the ozone layer</a:t>
            </a:r>
          </a:p>
          <a:p>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40627311-98F1-41C1-8843-04D3E1C108CC}" type="slidenum">
              <a:rPr lang="fr-FR"/>
              <a:pPr/>
              <a:t>8</a:t>
            </a:fld>
            <a:endParaRPr lang="fr-FR"/>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dirty="0" smtClean="0"/>
              <a:t>The first</a:t>
            </a:r>
            <a:r>
              <a:rPr lang="en-GB" baseline="0" dirty="0" smtClean="0"/>
              <a:t> years 1996 – 1997 of sounding are not very good ! Since 1998 it is ok</a:t>
            </a:r>
            <a:endParaRPr lang="en-GB" dirty="0"/>
          </a:p>
        </p:txBody>
      </p:sp>
      <p:sp>
        <p:nvSpPr>
          <p:cNvPr id="4" name="Espace réservé du numéro de diapositive 3"/>
          <p:cNvSpPr>
            <a:spLocks noGrp="1"/>
          </p:cNvSpPr>
          <p:nvPr>
            <p:ph type="sldNum" sz="quarter" idx="10"/>
          </p:nvPr>
        </p:nvSpPr>
        <p:spPr/>
        <p:txBody>
          <a:bodyPr/>
          <a:lstStyle/>
          <a:p>
            <a:fld id="{518E7E9A-0132-46D4-ABBA-A696D02CBE77}" type="slidenum">
              <a:rPr lang="fr-FR" smtClean="0"/>
              <a:pPr/>
              <a:t>9</a:t>
            </a:fld>
            <a:endParaRPr lang="fr-FR"/>
          </a:p>
        </p:txBody>
      </p:sp>
    </p:spTree>
    <p:extLst>
      <p:ext uri="{BB962C8B-B14F-4D97-AF65-F5344CB8AC3E}">
        <p14:creationId xmlns:p14="http://schemas.microsoft.com/office/powerpoint/2010/main" val="2158608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dirty="0" smtClean="0"/>
              <a:t>Last 12 years of data</a:t>
            </a:r>
            <a:r>
              <a:rPr lang="en-GB" baseline="0" dirty="0" smtClean="0"/>
              <a:t> :</a:t>
            </a:r>
          </a:p>
          <a:p>
            <a:r>
              <a:rPr lang="en-GB" baseline="0" dirty="0" smtClean="0"/>
              <a:t>- Large variability typical for mid-latitude stations ( from &lt; 250 Du up to &gt; 450DU )</a:t>
            </a:r>
          </a:p>
          <a:p>
            <a:pPr marL="171450" indent="-171450">
              <a:buFontTx/>
              <a:buChar char="-"/>
            </a:pPr>
            <a:r>
              <a:rPr lang="en-GB" baseline="0" dirty="0" smtClean="0"/>
              <a:t>No trend visible by eyes</a:t>
            </a:r>
          </a:p>
          <a:p>
            <a:endParaRPr lang="en-GB" dirty="0"/>
          </a:p>
        </p:txBody>
      </p:sp>
      <p:sp>
        <p:nvSpPr>
          <p:cNvPr id="4" name="Espace réservé du numéro de diapositive 3"/>
          <p:cNvSpPr>
            <a:spLocks noGrp="1"/>
          </p:cNvSpPr>
          <p:nvPr>
            <p:ph type="sldNum" sz="quarter" idx="10"/>
          </p:nvPr>
        </p:nvSpPr>
        <p:spPr/>
        <p:txBody>
          <a:bodyPr/>
          <a:lstStyle/>
          <a:p>
            <a:fld id="{518E7E9A-0132-46D4-ABBA-A696D02CBE77}" type="slidenum">
              <a:rPr lang="fr-FR" smtClean="0"/>
              <a:pPr/>
              <a:t>11</a:t>
            </a:fld>
            <a:endParaRPr lang="fr-FR"/>
          </a:p>
        </p:txBody>
      </p:sp>
    </p:spTree>
    <p:extLst>
      <p:ext uri="{BB962C8B-B14F-4D97-AF65-F5344CB8AC3E}">
        <p14:creationId xmlns:p14="http://schemas.microsoft.com/office/powerpoint/2010/main" val="4125672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40627311-98F1-41C1-8843-04D3E1C108CC}" type="slidenum">
              <a:rPr lang="fr-FR"/>
              <a:pPr/>
              <a:t>12</a:t>
            </a:fld>
            <a:endParaRPr lang="fr-FR"/>
          </a:p>
        </p:txBody>
      </p:sp>
      <p:sp>
        <p:nvSpPr>
          <p:cNvPr id="447490" name="Rectangle 2"/>
          <p:cNvSpPr>
            <a:spLocks noGrp="1" noRot="1" noChangeAspect="1" noChangeArrowheads="1" noTextEdit="1"/>
          </p:cNvSpPr>
          <p:nvPr>
            <p:ph type="sldImg"/>
          </p:nvPr>
        </p:nvSpPr>
        <p:spPr>
          <a:ln/>
        </p:spPr>
      </p:sp>
      <p:sp>
        <p:nvSpPr>
          <p:cNvPr id="447491" name="Rectangle 3"/>
          <p:cNvSpPr>
            <a:spLocks noGrp="1" noChangeArrowheads="1"/>
          </p:cNvSpPr>
          <p:nvPr>
            <p:ph type="body" idx="1"/>
          </p:nvPr>
        </p:nvSpPr>
        <p:spPr/>
        <p:txBody>
          <a:bodyPr/>
          <a:lstStyle/>
          <a:p>
            <a:r>
              <a:rPr lang="en-US" dirty="0" smtClean="0"/>
              <a:t>Single measurements meet following requirements:</a:t>
            </a:r>
            <a:br>
              <a:rPr lang="en-US" dirty="0" smtClean="0"/>
            </a:br>
            <a:r>
              <a:rPr lang="en-US" dirty="0" smtClean="0"/>
              <a:t>-</a:t>
            </a:r>
            <a:r>
              <a:rPr lang="en-US" baseline="0" dirty="0" smtClean="0"/>
              <a:t> </a:t>
            </a:r>
            <a:r>
              <a:rPr lang="en-US" dirty="0" err="1" smtClean="0"/>
              <a:t>StaDev</a:t>
            </a:r>
            <a:r>
              <a:rPr lang="en-US" dirty="0" smtClean="0"/>
              <a:t> ≤ 2.5 % and μ ≤ 5.0 </a:t>
            </a:r>
          </a:p>
          <a:p>
            <a:pPr marL="171450" indent="-171450">
              <a:buFontTx/>
              <a:buChar char="-"/>
            </a:pPr>
            <a:r>
              <a:rPr lang="en-US" dirty="0" smtClean="0"/>
              <a:t>Outliers are removed: automatic + visual checks</a:t>
            </a:r>
          </a:p>
          <a:p>
            <a:pPr marL="171450" indent="-171450">
              <a:buFontTx/>
              <a:buChar char="-"/>
            </a:pPr>
            <a:r>
              <a:rPr lang="en-US" dirty="0" smtClean="0"/>
              <a:t>Quasi simultaneous measurements:</a:t>
            </a:r>
            <a:r>
              <a:rPr lang="en-US" baseline="0" dirty="0" smtClean="0"/>
              <a:t> </a:t>
            </a:r>
            <a:r>
              <a:rPr lang="en-US" dirty="0" smtClean="0"/>
              <a:t>ΔT ≤ 5 minutes, </a:t>
            </a:r>
            <a:r>
              <a:rPr lang="en-US" dirty="0" err="1" smtClean="0"/>
              <a:t>Δμ</a:t>
            </a:r>
            <a:r>
              <a:rPr lang="en-US" dirty="0" smtClean="0"/>
              <a:t> ≤ 0.05, (outliers removed)</a:t>
            </a:r>
            <a:r>
              <a:rPr lang="en-US" baseline="0" dirty="0" smtClean="0"/>
              <a:t> </a:t>
            </a:r>
            <a:r>
              <a:rPr lang="en-US" dirty="0" smtClean="0"/>
              <a:t>(90% within +/- 100 sec.)</a:t>
            </a:r>
          </a:p>
          <a:p>
            <a:endParaRPr lang="en-US" dirty="0" smtClean="0"/>
          </a:p>
          <a:p>
            <a:r>
              <a:rPr lang="en-US" dirty="0" smtClean="0"/>
              <a:t>Comparing pairs of instruments (more than 100’000 data)</a:t>
            </a:r>
          </a:p>
          <a:p>
            <a:endParaRPr lang="en-GB" dirty="0" smtClean="0"/>
          </a:p>
          <a:p>
            <a:r>
              <a:rPr lang="en-GB" dirty="0" smtClean="0"/>
              <a:t>All</a:t>
            </a:r>
            <a:r>
              <a:rPr lang="en-GB" baseline="0" dirty="0" smtClean="0"/>
              <a:t> brewer data for a specific day are used to calculate a daily mean “representative” value for the </a:t>
            </a:r>
            <a:r>
              <a:rPr lang="en-GB" baseline="0" dirty="0" err="1" smtClean="0"/>
              <a:t>triade</a:t>
            </a:r>
            <a:r>
              <a:rPr lang="en-GB" baseline="0" dirty="0" smtClean="0"/>
              <a:t>. </a:t>
            </a:r>
          </a:p>
          <a:p>
            <a:r>
              <a:rPr lang="en-GB" baseline="0" dirty="0" smtClean="0"/>
              <a:t>The difference of each individual brewer to this </a:t>
            </a:r>
            <a:r>
              <a:rPr lang="en-GB" baseline="0" dirty="0" err="1" smtClean="0"/>
              <a:t>triade</a:t>
            </a:r>
            <a:r>
              <a:rPr lang="en-GB" baseline="0" dirty="0" smtClean="0"/>
              <a:t> mean is calculated for each day.</a:t>
            </a:r>
          </a:p>
          <a:p>
            <a:r>
              <a:rPr lang="en-GB" baseline="0" dirty="0" smtClean="0"/>
              <a:t>On the daily basis, we have an agreement well within +/- 0.5% over the last 10 years.</a:t>
            </a:r>
          </a:p>
          <a:p>
            <a:endParaRPr lang="en-GB" baseline="0" dirty="0" smtClean="0"/>
          </a:p>
          <a:p>
            <a:r>
              <a:rPr lang="en-GB" baseline="0" dirty="0" smtClean="0"/>
              <a:t>In the figure, the daily values are aggregate to monthly mean value with the associated statistics median, 5% and 95% percentiles used for this figure</a:t>
            </a:r>
            <a:endParaRPr lang="en-GB" dirty="0" smtClean="0"/>
          </a:p>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3086" name="Rectangle 14"/>
          <p:cNvSpPr>
            <a:spLocks noGrp="1" noChangeArrowheads="1"/>
          </p:cNvSpPr>
          <p:nvPr>
            <p:ph type="ctrTitle"/>
          </p:nvPr>
        </p:nvSpPr>
        <p:spPr>
          <a:xfrm>
            <a:off x="855028" y="1368425"/>
            <a:ext cx="7429500" cy="2773363"/>
          </a:xfrm>
        </p:spPr>
        <p:txBody>
          <a:bodyPr/>
          <a:lstStyle>
            <a:lvl1pPr>
              <a:defRPr sz="4300">
                <a:latin typeface="Arial" charset="0"/>
              </a:defRPr>
            </a:lvl1pPr>
          </a:lstStyle>
          <a:p>
            <a:pPr lvl="0"/>
            <a:r>
              <a:rPr lang="en-US" noProof="0" smtClean="0"/>
              <a:t>Hier steht der Name der Präsentation geschrieben</a:t>
            </a:r>
          </a:p>
        </p:txBody>
      </p:sp>
      <p:sp>
        <p:nvSpPr>
          <p:cNvPr id="3087" name="Rectangle 15"/>
          <p:cNvSpPr>
            <a:spLocks noGrp="1" noChangeArrowheads="1"/>
          </p:cNvSpPr>
          <p:nvPr>
            <p:ph type="subTitle" idx="1"/>
          </p:nvPr>
        </p:nvSpPr>
        <p:spPr>
          <a:xfrm>
            <a:off x="857250" y="5085715"/>
            <a:ext cx="7429500" cy="1055688"/>
          </a:xfrm>
        </p:spPr>
        <p:txBody>
          <a:bodyPr/>
          <a:lstStyle>
            <a:lvl1pPr marL="0" indent="0">
              <a:buFont typeface="Monotype Sorts" pitchFamily="2" charset="2"/>
              <a:buNone/>
              <a:defRPr sz="2000"/>
            </a:lvl1pPr>
          </a:lstStyle>
          <a:p>
            <a:pPr lvl="0"/>
            <a:r>
              <a:rPr lang="en-US" noProof="0" smtClean="0"/>
              <a:t>Datum der Präsentation</a:t>
            </a:r>
          </a:p>
        </p:txBody>
      </p:sp>
      <p:sp>
        <p:nvSpPr>
          <p:cNvPr id="3088" name="Text Box 16"/>
          <p:cNvSpPr txBox="1">
            <a:spLocks noChangeArrowheads="1"/>
          </p:cNvSpPr>
          <p:nvPr userDrawn="1"/>
        </p:nvSpPr>
        <p:spPr bwMode="auto">
          <a:xfrm>
            <a:off x="4572000" y="387350"/>
            <a:ext cx="358140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105000"/>
              </a:lnSpc>
              <a:spcBef>
                <a:spcPct val="50000"/>
              </a:spcBef>
            </a:pPr>
            <a:r>
              <a:rPr kumimoji="0" lang="en-US" sz="800">
                <a:solidFill>
                  <a:schemeClr val="bg2"/>
                </a:solidFill>
                <a:latin typeface="Arial" charset="0"/>
              </a:rPr>
              <a:t>Federal Department of Home Affairs FDHA</a:t>
            </a:r>
            <a:br>
              <a:rPr kumimoji="0" lang="en-US" sz="800">
                <a:solidFill>
                  <a:schemeClr val="bg2"/>
                </a:solidFill>
                <a:latin typeface="Arial" charset="0"/>
              </a:rPr>
            </a:br>
            <a:r>
              <a:rPr kumimoji="0" lang="en-US" sz="800" b="1">
                <a:solidFill>
                  <a:schemeClr val="bg2"/>
                </a:solidFill>
                <a:latin typeface="Arial" charset="0"/>
              </a:rPr>
              <a:t>Federal Office of Meteorology and Climatology  MeteoSwiss</a:t>
            </a:r>
            <a:endParaRPr kumimoji="0" lang="en-US" sz="800">
              <a:solidFill>
                <a:schemeClr val="bg2"/>
              </a:solidFill>
              <a:latin typeface="Arial" charset="0"/>
            </a:endParaRPr>
          </a:p>
        </p:txBody>
      </p:sp>
      <p:pic>
        <p:nvPicPr>
          <p:cNvPr id="3089" name="Picture 17" descr="Bund_e_10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17575" y="387350"/>
            <a:ext cx="1993900" cy="76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828477" y="224790"/>
            <a:ext cx="8056179" cy="655638"/>
          </a:xfrm>
        </p:spPr>
        <p:txBody>
          <a:bodyPr/>
          <a:lstStyle>
            <a:lvl1pPr>
              <a:lnSpc>
                <a:spcPct val="100000"/>
              </a:lnSpc>
              <a:defRPr sz="3200"/>
            </a:lvl1pPr>
          </a:lstStyle>
          <a:p>
            <a:r>
              <a:rPr lang="fr-FR" dirty="0" smtClean="0"/>
              <a:t>Modifiez le style du titre</a:t>
            </a:r>
            <a:endParaRPr lang="fr-CH" dirty="0"/>
          </a:p>
        </p:txBody>
      </p:sp>
      <p:sp>
        <p:nvSpPr>
          <p:cNvPr id="3" name="Espace réservé du contenu 2"/>
          <p:cNvSpPr>
            <a:spLocks noGrp="1"/>
          </p:cNvSpPr>
          <p:nvPr>
            <p:ph idx="1"/>
          </p:nvPr>
        </p:nvSpPr>
        <p:spPr>
          <a:xfrm>
            <a:off x="552450" y="883423"/>
            <a:ext cx="8039100" cy="5091153"/>
          </a:xfrm>
        </p:spPr>
        <p:txBody>
          <a:bodyPr/>
          <a:lstStyle>
            <a:lvl1pPr>
              <a:buClr>
                <a:srgbClr val="0066FF"/>
              </a:buClr>
              <a:buSzPct val="70000"/>
              <a:defRPr/>
            </a:lvl1pPr>
            <a:lvl2pPr marL="742950" indent="-285750">
              <a:buClr>
                <a:srgbClr val="FF0000"/>
              </a:buClr>
              <a:buSzPct val="70000"/>
              <a:buFont typeface="Wingdings" pitchFamily="2" charset="2"/>
              <a:buChar char="Ø"/>
              <a:defRPr sz="2000"/>
            </a:lvl2pPr>
            <a:lvl3pPr marL="1143000" indent="-228600">
              <a:buClr>
                <a:srgbClr val="00B050"/>
              </a:buClr>
              <a:buFont typeface="Wingdings" pitchFamily="2" charset="2"/>
              <a:buChar char="Ø"/>
              <a:defRPr sz="2000"/>
            </a:lvl3pPr>
            <a:lvl4pPr>
              <a:defRPr sz="1800"/>
            </a:lvl4pPr>
            <a:lvl5pPr>
              <a:defRPr sz="16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CH" dirty="0"/>
          </a:p>
        </p:txBody>
      </p:sp>
    </p:spTree>
    <p:extLst>
      <p:ext uri="{BB962C8B-B14F-4D97-AF65-F5344CB8AC3E}">
        <p14:creationId xmlns:p14="http://schemas.microsoft.com/office/powerpoint/2010/main" val="137295745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en-GB"/>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p>
            <a:fld id="{6C7AEBD4-4211-427D-A841-8F7DD2B02F44}" type="datetimeFigureOut">
              <a:rPr lang="en-GB" smtClean="0"/>
              <a:t>15/05/2014</a:t>
            </a:fld>
            <a:endParaRPr lang="en-GB"/>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Espace réservé du numéro de diapositive 6"/>
          <p:cNvSpPr>
            <a:spLocks noGrp="1"/>
          </p:cNvSpPr>
          <p:nvPr>
            <p:ph type="sldNum" sz="quarter" idx="12"/>
          </p:nvPr>
        </p:nvSpPr>
        <p:spPr>
          <a:xfrm>
            <a:off x="6553200" y="6356350"/>
            <a:ext cx="2133600" cy="365125"/>
          </a:xfrm>
          <a:prstGeom prst="rect">
            <a:avLst/>
          </a:prstGeom>
        </p:spPr>
        <p:txBody>
          <a:bodyPr/>
          <a:lstStyle/>
          <a:p>
            <a:fld id="{1856CE22-C8EB-4E22-A378-CC798CE17970}" type="slidenum">
              <a:rPr lang="en-GB" smtClean="0"/>
              <a:t>‹#›</a:t>
            </a:fld>
            <a:endParaRPr lang="en-GB"/>
          </a:p>
        </p:txBody>
      </p:sp>
    </p:spTree>
    <p:extLst>
      <p:ext uri="{BB962C8B-B14F-4D97-AF65-F5344CB8AC3E}">
        <p14:creationId xmlns:p14="http://schemas.microsoft.com/office/powerpoint/2010/main" val="2766941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GB"/>
          </a:p>
        </p:txBody>
      </p:sp>
      <p:sp>
        <p:nvSpPr>
          <p:cNvPr id="3" name="Espace réservé de la date 2"/>
          <p:cNvSpPr>
            <a:spLocks noGrp="1"/>
          </p:cNvSpPr>
          <p:nvPr>
            <p:ph type="dt" sz="half" idx="10"/>
          </p:nvPr>
        </p:nvSpPr>
        <p:spPr>
          <a:xfrm>
            <a:off x="457200" y="6356350"/>
            <a:ext cx="2133600" cy="365125"/>
          </a:xfrm>
          <a:prstGeom prst="rect">
            <a:avLst/>
          </a:prstGeom>
        </p:spPr>
        <p:txBody>
          <a:bodyPr/>
          <a:lstStyle/>
          <a:p>
            <a:fld id="{6C7AEBD4-4211-427D-A841-8F7DD2B02F44}" type="datetimeFigureOut">
              <a:rPr lang="en-GB" smtClean="0"/>
              <a:t>15/05/2014</a:t>
            </a:fld>
            <a:endParaRPr lang="en-GB"/>
          </a:p>
        </p:txBody>
      </p:sp>
      <p:sp>
        <p:nvSpPr>
          <p:cNvPr id="4" name="Espace réservé du pied de page 3"/>
          <p:cNvSpPr>
            <a:spLocks noGrp="1"/>
          </p:cNvSpPr>
          <p:nvPr>
            <p:ph type="ftr" sz="quarter" idx="11"/>
          </p:nvPr>
        </p:nvSpPr>
        <p:spPr>
          <a:xfrm>
            <a:off x="3124200" y="6356350"/>
            <a:ext cx="2895600" cy="365125"/>
          </a:xfrm>
          <a:prstGeom prst="rect">
            <a:avLst/>
          </a:prstGeom>
        </p:spPr>
        <p:txBody>
          <a:bodyPr/>
          <a:lstStyle/>
          <a:p>
            <a:endParaRPr lang="en-GB"/>
          </a:p>
        </p:txBody>
      </p:sp>
      <p:sp>
        <p:nvSpPr>
          <p:cNvPr id="5" name="Espace réservé du numéro de diapositive 4"/>
          <p:cNvSpPr>
            <a:spLocks noGrp="1"/>
          </p:cNvSpPr>
          <p:nvPr>
            <p:ph type="sldNum" sz="quarter" idx="12"/>
          </p:nvPr>
        </p:nvSpPr>
        <p:spPr>
          <a:xfrm>
            <a:off x="6553200" y="6356350"/>
            <a:ext cx="2133600" cy="365125"/>
          </a:xfrm>
          <a:prstGeom prst="rect">
            <a:avLst/>
          </a:prstGeom>
        </p:spPr>
        <p:txBody>
          <a:bodyPr/>
          <a:lstStyle/>
          <a:p>
            <a:fld id="{1856CE22-C8EB-4E22-A378-CC798CE17970}" type="slidenum">
              <a:rPr lang="en-GB" smtClean="0"/>
              <a:t>‹#›</a:t>
            </a:fld>
            <a:endParaRPr lang="en-GB"/>
          </a:p>
        </p:txBody>
      </p:sp>
    </p:spTree>
    <p:extLst>
      <p:ext uri="{BB962C8B-B14F-4D97-AF65-F5344CB8AC3E}">
        <p14:creationId xmlns:p14="http://schemas.microsoft.com/office/powerpoint/2010/main" val="30763802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w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9" name="Rectangle 35"/>
          <p:cNvSpPr>
            <a:spLocks noGrp="1" noChangeArrowheads="1"/>
          </p:cNvSpPr>
          <p:nvPr>
            <p:ph type="title"/>
          </p:nvPr>
        </p:nvSpPr>
        <p:spPr bwMode="auto">
          <a:xfrm>
            <a:off x="1296988" y="323850"/>
            <a:ext cx="7461250" cy="65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smtClean="0"/>
              <a:t>Der </a:t>
            </a:r>
            <a:r>
              <a:rPr lang="en-US" dirty="0" err="1" smtClean="0"/>
              <a:t>Titel</a:t>
            </a:r>
            <a:r>
              <a:rPr lang="en-US" dirty="0" smtClean="0"/>
              <a:t> </a:t>
            </a:r>
            <a:r>
              <a:rPr lang="en-US" dirty="0" err="1" smtClean="0"/>
              <a:t>kann</a:t>
            </a:r>
            <a:r>
              <a:rPr lang="en-US" dirty="0" smtClean="0"/>
              <a:t> </a:t>
            </a:r>
            <a:r>
              <a:rPr lang="en-US" dirty="0" err="1" smtClean="0"/>
              <a:t>einzeilig</a:t>
            </a:r>
            <a:r>
              <a:rPr lang="en-US" dirty="0" smtClean="0"/>
              <a:t> </a:t>
            </a:r>
            <a:r>
              <a:rPr lang="en-US" dirty="0" err="1" smtClean="0"/>
              <a:t>sein</a:t>
            </a:r>
            <a:endParaRPr lang="en-US" dirty="0" smtClean="0"/>
          </a:p>
        </p:txBody>
      </p:sp>
      <p:sp>
        <p:nvSpPr>
          <p:cNvPr id="1060" name="Rectangle 36"/>
          <p:cNvSpPr>
            <a:spLocks noGrp="1" noChangeArrowheads="1"/>
          </p:cNvSpPr>
          <p:nvPr>
            <p:ph type="body" idx="1"/>
          </p:nvPr>
        </p:nvSpPr>
        <p:spPr bwMode="auto">
          <a:xfrm>
            <a:off x="1295400" y="1330325"/>
            <a:ext cx="7472363"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dirty="0" smtClean="0"/>
              <a:t>Um den </a:t>
            </a:r>
            <a:r>
              <a:rPr lang="en-US" dirty="0" err="1" smtClean="0"/>
              <a:t>Fliesstext</a:t>
            </a:r>
            <a:r>
              <a:rPr lang="en-US" dirty="0" smtClean="0"/>
              <a:t> </a:t>
            </a:r>
            <a:r>
              <a:rPr lang="en-US" dirty="0" err="1" smtClean="0"/>
              <a:t>übersichtlich</a:t>
            </a:r>
            <a:r>
              <a:rPr lang="en-US" dirty="0" smtClean="0"/>
              <a:t> </a:t>
            </a:r>
            <a:r>
              <a:rPr lang="en-US" dirty="0" err="1" smtClean="0"/>
              <a:t>zu</a:t>
            </a:r>
            <a:r>
              <a:rPr lang="en-US" dirty="0" smtClean="0"/>
              <a:t> </a:t>
            </a:r>
            <a:r>
              <a:rPr lang="en-US" dirty="0" err="1" smtClean="0"/>
              <a:t>halten</a:t>
            </a:r>
            <a:r>
              <a:rPr lang="en-US" dirty="0" smtClean="0"/>
              <a:t>, </a:t>
            </a:r>
            <a:r>
              <a:rPr lang="en-US" dirty="0" err="1" smtClean="0"/>
              <a:t>sollten</a:t>
            </a:r>
            <a:r>
              <a:rPr lang="en-US" dirty="0" smtClean="0"/>
              <a:t> </a:t>
            </a:r>
            <a:r>
              <a:rPr lang="en-US" dirty="0" err="1" smtClean="0"/>
              <a:t>Abschnitte</a:t>
            </a:r>
            <a:endParaRPr lang="en-US" dirty="0" smtClean="0"/>
          </a:p>
          <a:p>
            <a:pPr lvl="0"/>
            <a:r>
              <a:rPr lang="en-US" dirty="0" smtClean="0"/>
              <a:t/>
            </a:r>
            <a:br>
              <a:rPr lang="en-US" dirty="0" smtClean="0"/>
            </a:br>
            <a:endParaRPr lang="en-US" dirty="0" smtClean="0"/>
          </a:p>
          <a:p>
            <a:pPr lvl="0"/>
            <a:r>
              <a:rPr lang="en-US" dirty="0" err="1" smtClean="0"/>
              <a:t>Klicken</a:t>
            </a:r>
            <a:r>
              <a:rPr lang="en-US" dirty="0" smtClean="0"/>
              <a:t> </a:t>
            </a:r>
            <a:r>
              <a:rPr lang="en-US" dirty="0" err="1" smtClean="0"/>
              <a:t>Sie</a:t>
            </a:r>
            <a:r>
              <a:rPr lang="en-US" dirty="0" smtClean="0"/>
              <a:t>, um die </a:t>
            </a:r>
            <a:r>
              <a:rPr lang="en-US" dirty="0" err="1" smtClean="0"/>
              <a:t>Formate</a:t>
            </a:r>
            <a:r>
              <a:rPr lang="en-US" dirty="0" smtClean="0"/>
              <a:t> des </a:t>
            </a:r>
            <a:r>
              <a:rPr lang="en-US" dirty="0" err="1" smtClean="0"/>
              <a:t>Vorlagentextes</a:t>
            </a:r>
            <a:r>
              <a:rPr lang="en-US" dirty="0" smtClean="0"/>
              <a:t> </a:t>
            </a:r>
            <a:r>
              <a:rPr lang="en-US" dirty="0" err="1" smtClean="0"/>
              <a:t>zu</a:t>
            </a:r>
            <a:r>
              <a:rPr lang="en-US" dirty="0" smtClean="0"/>
              <a:t> </a:t>
            </a:r>
            <a:r>
              <a:rPr lang="en-US" dirty="0" err="1" smtClean="0"/>
              <a:t>bearbeiten</a:t>
            </a:r>
            <a:endParaRPr lang="en-US" dirty="0" smtClean="0"/>
          </a:p>
          <a:p>
            <a:pPr lvl="1"/>
            <a:r>
              <a:rPr lang="en-US" dirty="0" err="1" smtClean="0"/>
              <a:t>Zweite</a:t>
            </a:r>
            <a:r>
              <a:rPr lang="en-US" dirty="0" smtClean="0"/>
              <a:t> </a:t>
            </a:r>
            <a:r>
              <a:rPr lang="en-US" dirty="0" err="1" smtClean="0"/>
              <a:t>Ebene</a:t>
            </a:r>
            <a:endParaRPr lang="en-US" dirty="0" smtClean="0"/>
          </a:p>
          <a:p>
            <a:pPr lvl="2"/>
            <a:r>
              <a:rPr lang="en-US" dirty="0" err="1" smtClean="0"/>
              <a:t>Dritte</a:t>
            </a:r>
            <a:r>
              <a:rPr lang="en-US" dirty="0" smtClean="0"/>
              <a:t> </a:t>
            </a:r>
            <a:r>
              <a:rPr lang="en-US" dirty="0" err="1" smtClean="0"/>
              <a:t>Ebene</a:t>
            </a:r>
            <a:endParaRPr lang="en-US" dirty="0" smtClean="0"/>
          </a:p>
          <a:p>
            <a:pPr lvl="3"/>
            <a:r>
              <a:rPr lang="en-US" dirty="0" err="1" smtClean="0"/>
              <a:t>Vierte</a:t>
            </a:r>
            <a:r>
              <a:rPr lang="en-US" dirty="0" smtClean="0"/>
              <a:t> </a:t>
            </a:r>
            <a:r>
              <a:rPr lang="en-US" dirty="0" err="1" smtClean="0"/>
              <a:t>Ebene</a:t>
            </a:r>
            <a:endParaRPr lang="en-US" dirty="0" smtClean="0"/>
          </a:p>
          <a:p>
            <a:pPr lvl="4"/>
            <a:r>
              <a:rPr lang="en-US" dirty="0" err="1" smtClean="0"/>
              <a:t>Fünfte</a:t>
            </a:r>
            <a:r>
              <a:rPr lang="en-US" dirty="0" smtClean="0"/>
              <a:t> </a:t>
            </a:r>
            <a:r>
              <a:rPr lang="en-US" dirty="0" err="1" smtClean="0"/>
              <a:t>Ebene</a:t>
            </a:r>
            <a:endParaRPr lang="en-US" dirty="0" smtClean="0"/>
          </a:p>
        </p:txBody>
      </p:sp>
      <p:sp>
        <p:nvSpPr>
          <p:cNvPr id="1061" name="Text Box 37"/>
          <p:cNvSpPr txBox="1">
            <a:spLocks noChangeArrowheads="1"/>
          </p:cNvSpPr>
          <p:nvPr userDrawn="1"/>
        </p:nvSpPr>
        <p:spPr bwMode="auto">
          <a:xfrm>
            <a:off x="6457950" y="6260784"/>
            <a:ext cx="2266950" cy="14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r">
              <a:lnSpc>
                <a:spcPct val="105000"/>
              </a:lnSpc>
              <a:spcBef>
                <a:spcPct val="50000"/>
              </a:spcBef>
            </a:pPr>
            <a:fld id="{FCD4DC1F-8519-456D-A2E2-5D113D30ABF9}" type="slidenum">
              <a:rPr kumimoji="0" lang="en-US" sz="900">
                <a:solidFill>
                  <a:schemeClr val="bg2"/>
                </a:solidFill>
                <a:latin typeface="Arial" charset="0"/>
              </a:rPr>
              <a:pPr algn="r">
                <a:lnSpc>
                  <a:spcPct val="105000"/>
                </a:lnSpc>
                <a:spcBef>
                  <a:spcPct val="50000"/>
                </a:spcBef>
              </a:pPr>
              <a:t>‹#›</a:t>
            </a:fld>
            <a:r>
              <a:rPr kumimoji="0" lang="en-US" sz="900" dirty="0">
                <a:latin typeface="Arial" charset="0"/>
              </a:rPr>
              <a:t> </a:t>
            </a:r>
          </a:p>
        </p:txBody>
      </p:sp>
      <p:sp>
        <p:nvSpPr>
          <p:cNvPr id="1063" name="Line 39"/>
          <p:cNvSpPr>
            <a:spLocks noChangeShapeType="1"/>
          </p:cNvSpPr>
          <p:nvPr userDrawn="1"/>
        </p:nvSpPr>
        <p:spPr bwMode="auto">
          <a:xfrm flipH="1">
            <a:off x="504825" y="6144578"/>
            <a:ext cx="8091489"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CH"/>
          </a:p>
        </p:txBody>
      </p:sp>
      <p:pic>
        <p:nvPicPr>
          <p:cNvPr id="1064" name="Picture 40" descr="Wappen"/>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58775" y="387350"/>
            <a:ext cx="292100" cy="3302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Lst>
  <p:timing>
    <p:tnLst>
      <p:par>
        <p:cTn id="1" dur="indefinite" restart="never" nodeType="tmRoot"/>
      </p:par>
    </p:tnLst>
  </p:timing>
  <p:hf hdr="0"/>
  <p:txStyles>
    <p:titleStyle>
      <a:lvl1pPr algn="l" rtl="0" eaLnBrk="0" fontAlgn="base" hangingPunct="0">
        <a:lnSpc>
          <a:spcPct val="100000"/>
        </a:lnSpc>
        <a:spcBef>
          <a:spcPct val="0"/>
        </a:spcBef>
        <a:spcAft>
          <a:spcPct val="0"/>
        </a:spcAft>
        <a:defRPr kumimoji="1" sz="4000" b="1">
          <a:solidFill>
            <a:schemeClr val="bg2"/>
          </a:solidFill>
          <a:latin typeface="+mj-lt"/>
          <a:ea typeface="+mj-ea"/>
          <a:cs typeface="+mj-cs"/>
        </a:defRPr>
      </a:lvl1pPr>
      <a:lvl2pPr algn="l" rtl="0" eaLnBrk="0" fontAlgn="base" hangingPunct="0">
        <a:lnSpc>
          <a:spcPct val="70000"/>
        </a:lnSpc>
        <a:spcBef>
          <a:spcPct val="0"/>
        </a:spcBef>
        <a:spcAft>
          <a:spcPct val="0"/>
        </a:spcAft>
        <a:defRPr kumimoji="1" sz="4000" b="1">
          <a:solidFill>
            <a:schemeClr val="bg2"/>
          </a:solidFill>
          <a:latin typeface="Arial Narrow" pitchFamily="34" charset="0"/>
        </a:defRPr>
      </a:lvl2pPr>
      <a:lvl3pPr algn="l" rtl="0" eaLnBrk="0" fontAlgn="base" hangingPunct="0">
        <a:lnSpc>
          <a:spcPct val="70000"/>
        </a:lnSpc>
        <a:spcBef>
          <a:spcPct val="0"/>
        </a:spcBef>
        <a:spcAft>
          <a:spcPct val="0"/>
        </a:spcAft>
        <a:defRPr kumimoji="1" sz="4000" b="1">
          <a:solidFill>
            <a:schemeClr val="bg2"/>
          </a:solidFill>
          <a:latin typeface="Arial Narrow" pitchFamily="34" charset="0"/>
        </a:defRPr>
      </a:lvl3pPr>
      <a:lvl4pPr algn="l" rtl="0" eaLnBrk="0" fontAlgn="base" hangingPunct="0">
        <a:lnSpc>
          <a:spcPct val="70000"/>
        </a:lnSpc>
        <a:spcBef>
          <a:spcPct val="0"/>
        </a:spcBef>
        <a:spcAft>
          <a:spcPct val="0"/>
        </a:spcAft>
        <a:defRPr kumimoji="1" sz="4000" b="1">
          <a:solidFill>
            <a:schemeClr val="bg2"/>
          </a:solidFill>
          <a:latin typeface="Arial Narrow" pitchFamily="34" charset="0"/>
        </a:defRPr>
      </a:lvl4pPr>
      <a:lvl5pPr algn="l" rtl="0" eaLnBrk="0" fontAlgn="base" hangingPunct="0">
        <a:lnSpc>
          <a:spcPct val="70000"/>
        </a:lnSpc>
        <a:spcBef>
          <a:spcPct val="0"/>
        </a:spcBef>
        <a:spcAft>
          <a:spcPct val="0"/>
        </a:spcAft>
        <a:defRPr kumimoji="1" sz="4000" b="1">
          <a:solidFill>
            <a:schemeClr val="bg2"/>
          </a:solidFill>
          <a:latin typeface="Arial Narrow" pitchFamily="34" charset="0"/>
        </a:defRPr>
      </a:lvl5pPr>
      <a:lvl6pPr marL="457200" algn="l" rtl="0" eaLnBrk="0" fontAlgn="base" hangingPunct="0">
        <a:lnSpc>
          <a:spcPct val="70000"/>
        </a:lnSpc>
        <a:spcBef>
          <a:spcPct val="0"/>
        </a:spcBef>
        <a:spcAft>
          <a:spcPct val="0"/>
        </a:spcAft>
        <a:defRPr kumimoji="1" sz="4000" b="1">
          <a:solidFill>
            <a:schemeClr val="bg2"/>
          </a:solidFill>
          <a:latin typeface="Arial Narrow" pitchFamily="34" charset="0"/>
        </a:defRPr>
      </a:lvl6pPr>
      <a:lvl7pPr marL="914400" algn="l" rtl="0" eaLnBrk="0" fontAlgn="base" hangingPunct="0">
        <a:lnSpc>
          <a:spcPct val="70000"/>
        </a:lnSpc>
        <a:spcBef>
          <a:spcPct val="0"/>
        </a:spcBef>
        <a:spcAft>
          <a:spcPct val="0"/>
        </a:spcAft>
        <a:defRPr kumimoji="1" sz="4000" b="1">
          <a:solidFill>
            <a:schemeClr val="bg2"/>
          </a:solidFill>
          <a:latin typeface="Arial Narrow" pitchFamily="34" charset="0"/>
        </a:defRPr>
      </a:lvl7pPr>
      <a:lvl8pPr marL="1371600" algn="l" rtl="0" eaLnBrk="0" fontAlgn="base" hangingPunct="0">
        <a:lnSpc>
          <a:spcPct val="70000"/>
        </a:lnSpc>
        <a:spcBef>
          <a:spcPct val="0"/>
        </a:spcBef>
        <a:spcAft>
          <a:spcPct val="0"/>
        </a:spcAft>
        <a:defRPr kumimoji="1" sz="4000" b="1">
          <a:solidFill>
            <a:schemeClr val="bg2"/>
          </a:solidFill>
          <a:latin typeface="Arial Narrow" pitchFamily="34" charset="0"/>
        </a:defRPr>
      </a:lvl8pPr>
      <a:lvl9pPr marL="1828800" algn="l" rtl="0" eaLnBrk="0" fontAlgn="base" hangingPunct="0">
        <a:lnSpc>
          <a:spcPct val="70000"/>
        </a:lnSpc>
        <a:spcBef>
          <a:spcPct val="0"/>
        </a:spcBef>
        <a:spcAft>
          <a:spcPct val="0"/>
        </a:spcAft>
        <a:defRPr kumimoji="1" sz="4000" b="1">
          <a:solidFill>
            <a:schemeClr val="bg2"/>
          </a:solidFill>
          <a:latin typeface="Arial Narrow" pitchFamily="34" charset="0"/>
        </a:defRPr>
      </a:lvl9pPr>
    </p:titleStyle>
    <p:bodyStyle>
      <a:lvl1pPr marL="342900" indent="-342900" algn="l" rtl="0" eaLnBrk="0" fontAlgn="base" hangingPunct="0">
        <a:spcBef>
          <a:spcPct val="20000"/>
        </a:spcBef>
        <a:spcAft>
          <a:spcPct val="0"/>
        </a:spcAft>
        <a:buClr>
          <a:schemeClr val="hlink"/>
        </a:buClr>
        <a:buSzPct val="50000"/>
        <a:buFont typeface="Monotype Sorts" pitchFamily="2" charset="2"/>
        <a:buChar char="n"/>
        <a:defRPr kumimoji="1" sz="2400">
          <a:solidFill>
            <a:schemeClr val="bg2"/>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Monotype Sorts" pitchFamily="2" charset="2"/>
        <a:buChar char="u"/>
        <a:defRPr kumimoji="1" sz="2000">
          <a:solidFill>
            <a:schemeClr val="bg2"/>
          </a:solidFill>
          <a:latin typeface="+mn-lt"/>
        </a:defRPr>
      </a:lvl2pPr>
      <a:lvl3pPr marL="1143000" indent="-228600" algn="l" rtl="0" eaLnBrk="0" fontAlgn="base" hangingPunct="0">
        <a:spcBef>
          <a:spcPct val="20000"/>
        </a:spcBef>
        <a:spcAft>
          <a:spcPct val="0"/>
        </a:spcAft>
        <a:buClr>
          <a:schemeClr val="hlink"/>
        </a:buClr>
        <a:buSzPct val="65000"/>
        <a:buFont typeface="Monotype Sorts" pitchFamily="2" charset="2"/>
        <a:buChar char="F"/>
        <a:defRPr kumimoji="1" sz="1800">
          <a:solidFill>
            <a:schemeClr val="bg2"/>
          </a:solidFill>
          <a:latin typeface="+mn-lt"/>
        </a:defRPr>
      </a:lvl3pPr>
      <a:lvl4pPr marL="1600200" indent="-228600" algn="l" rtl="0" eaLnBrk="0" fontAlgn="base" hangingPunct="0">
        <a:spcBef>
          <a:spcPct val="20000"/>
        </a:spcBef>
        <a:spcAft>
          <a:spcPct val="0"/>
        </a:spcAft>
        <a:buClr>
          <a:schemeClr val="tx2"/>
        </a:buClr>
        <a:buSzPct val="100000"/>
        <a:buChar char="•"/>
        <a:defRPr kumimoji="1" sz="1600">
          <a:solidFill>
            <a:schemeClr val="bg2"/>
          </a:solidFill>
          <a:latin typeface="+mn-lt"/>
        </a:defRPr>
      </a:lvl4pPr>
      <a:lvl5pPr marL="2057400" indent="-228600" algn="l" rtl="0" eaLnBrk="0" fontAlgn="base" hangingPunct="0">
        <a:spcBef>
          <a:spcPct val="20000"/>
        </a:spcBef>
        <a:spcAft>
          <a:spcPct val="0"/>
        </a:spcAft>
        <a:buClr>
          <a:schemeClr val="hlink"/>
        </a:buClr>
        <a:buSzPct val="100000"/>
        <a:buChar char="–"/>
        <a:defRPr kumimoji="1" sz="1400">
          <a:solidFill>
            <a:schemeClr val="bg2"/>
          </a:solidFill>
          <a:latin typeface="+mn-lt"/>
        </a:defRPr>
      </a:lvl5pPr>
      <a:lvl6pPr marL="2514600" indent="-228600" algn="l" rtl="0" eaLnBrk="0" fontAlgn="base" hangingPunct="0">
        <a:spcBef>
          <a:spcPct val="20000"/>
        </a:spcBef>
        <a:spcAft>
          <a:spcPct val="0"/>
        </a:spcAft>
        <a:buClr>
          <a:schemeClr val="hlink"/>
        </a:buClr>
        <a:buSzPct val="100000"/>
        <a:buChar char="–"/>
        <a:defRPr kumimoji="1" sz="2000">
          <a:solidFill>
            <a:schemeClr val="bg2"/>
          </a:solidFill>
          <a:latin typeface="+mn-lt"/>
        </a:defRPr>
      </a:lvl6pPr>
      <a:lvl7pPr marL="2971800" indent="-228600" algn="l" rtl="0" eaLnBrk="0" fontAlgn="base" hangingPunct="0">
        <a:spcBef>
          <a:spcPct val="20000"/>
        </a:spcBef>
        <a:spcAft>
          <a:spcPct val="0"/>
        </a:spcAft>
        <a:buClr>
          <a:schemeClr val="hlink"/>
        </a:buClr>
        <a:buSzPct val="100000"/>
        <a:buChar char="–"/>
        <a:defRPr kumimoji="1" sz="2000">
          <a:solidFill>
            <a:schemeClr val="bg2"/>
          </a:solidFill>
          <a:latin typeface="+mn-lt"/>
        </a:defRPr>
      </a:lvl7pPr>
      <a:lvl8pPr marL="3429000" indent="-228600" algn="l" rtl="0" eaLnBrk="0" fontAlgn="base" hangingPunct="0">
        <a:spcBef>
          <a:spcPct val="20000"/>
        </a:spcBef>
        <a:spcAft>
          <a:spcPct val="0"/>
        </a:spcAft>
        <a:buClr>
          <a:schemeClr val="hlink"/>
        </a:buClr>
        <a:buSzPct val="100000"/>
        <a:buChar char="–"/>
        <a:defRPr kumimoji="1" sz="2000">
          <a:solidFill>
            <a:schemeClr val="bg2"/>
          </a:solidFill>
          <a:latin typeface="+mn-lt"/>
        </a:defRPr>
      </a:lvl8pPr>
      <a:lvl9pPr marL="3886200" indent="-228600" algn="l" rtl="0" eaLnBrk="0" fontAlgn="base" hangingPunct="0">
        <a:spcBef>
          <a:spcPct val="20000"/>
        </a:spcBef>
        <a:spcAft>
          <a:spcPct val="0"/>
        </a:spcAft>
        <a:buClr>
          <a:schemeClr val="hlink"/>
        </a:buClr>
        <a:buSzPct val="100000"/>
        <a:buChar char="–"/>
        <a:defRPr kumimoji="1" sz="2000">
          <a:solidFill>
            <a:schemeClr val="bg2"/>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subTitle" idx="1"/>
          </p:nvPr>
        </p:nvSpPr>
        <p:spPr>
          <a:xfrm>
            <a:off x="204952" y="1403132"/>
            <a:ext cx="8749862" cy="4937344"/>
          </a:xfrm>
          <a:ln>
            <a:solidFill>
              <a:schemeClr val="bg1"/>
            </a:solidFill>
            <a:miter lim="800000"/>
            <a:headEnd/>
            <a:tailEnd/>
          </a:ln>
        </p:spPr>
        <p:txBody>
          <a:bodyPr/>
          <a:lstStyle/>
          <a:p>
            <a:pPr algn="ctr"/>
            <a:r>
              <a:rPr lang="en-GB" sz="3200" b="1" i="1" dirty="0" smtClean="0"/>
              <a:t>Overview of Swiss activities</a:t>
            </a:r>
          </a:p>
          <a:p>
            <a:pPr algn="ctr"/>
            <a:endParaRPr lang="en-GB" sz="2400" dirty="0" smtClean="0"/>
          </a:p>
          <a:p>
            <a:pPr algn="ctr"/>
            <a:r>
              <a:rPr lang="en-GB" sz="2400" dirty="0"/>
              <a:t>R. </a:t>
            </a:r>
            <a:r>
              <a:rPr lang="en-GB" sz="2400" dirty="0" smtClean="0"/>
              <a:t>Stübi, </a:t>
            </a:r>
            <a:r>
              <a:rPr lang="en-GB" sz="2400" u="sng" dirty="0" smtClean="0"/>
              <a:t>D. </a:t>
            </a:r>
            <a:r>
              <a:rPr lang="en-GB" sz="2400" u="sng" dirty="0" err="1" smtClean="0"/>
              <a:t>Ruffieux</a:t>
            </a:r>
            <a:r>
              <a:rPr lang="en-GB" sz="2400" dirty="0" smtClean="0"/>
              <a:t>, B. Calpini</a:t>
            </a:r>
          </a:p>
          <a:p>
            <a:pPr algn="ctr"/>
            <a:r>
              <a:rPr lang="en-GB" sz="2400" dirty="0" smtClean="0"/>
              <a:t> </a:t>
            </a:r>
            <a:r>
              <a:rPr lang="en-GB" dirty="0" smtClean="0"/>
              <a:t>Federal Office of Meteorology and Climatology, </a:t>
            </a:r>
            <a:br>
              <a:rPr lang="en-GB" dirty="0" smtClean="0"/>
            </a:br>
            <a:r>
              <a:rPr lang="en-GB" i="1" dirty="0" smtClean="0"/>
              <a:t>MeteoSwiss, Switzerland</a:t>
            </a:r>
          </a:p>
          <a:p>
            <a:pPr algn="ctr"/>
            <a:endParaRPr lang="en-GB" i="1" dirty="0"/>
          </a:p>
          <a:p>
            <a:pPr algn="ctr"/>
            <a:r>
              <a:rPr lang="en-GB" i="1" dirty="0" smtClean="0"/>
              <a:t>Acknowledgements for the different “teams” behind these activities:</a:t>
            </a:r>
          </a:p>
          <a:p>
            <a:pPr algn="ctr"/>
            <a:r>
              <a:rPr lang="en-GB" i="1" dirty="0" smtClean="0"/>
              <a:t>Payerne team</a:t>
            </a:r>
            <a:br>
              <a:rPr lang="en-GB" i="1" dirty="0" smtClean="0"/>
            </a:br>
            <a:r>
              <a:rPr lang="en-GB" i="1" dirty="0" err="1" smtClean="0"/>
              <a:t>Arosa</a:t>
            </a:r>
            <a:r>
              <a:rPr lang="en-GB" i="1" dirty="0" smtClean="0"/>
              <a:t> team</a:t>
            </a:r>
          </a:p>
          <a:p>
            <a:pPr algn="ctr"/>
            <a:r>
              <a:rPr lang="en-GB" i="1" dirty="0" smtClean="0"/>
              <a:t>Collaborating laboratories</a:t>
            </a:r>
          </a:p>
          <a:p>
            <a:pPr algn="ctr"/>
            <a:endParaRPr lang="en-GB" i="1" dirty="0" smtClean="0"/>
          </a:p>
          <a:p>
            <a:pPr algn="ctr"/>
            <a:r>
              <a:rPr lang="en-GB" i="1" dirty="0" smtClean="0"/>
              <a:t> </a:t>
            </a:r>
            <a:endParaRPr lang="en-GB" dirty="0" smtClean="0"/>
          </a:p>
        </p:txBody>
      </p:sp>
    </p:spTree>
    <p:extLst>
      <p:ext uri="{BB962C8B-B14F-4D97-AF65-F5344CB8AC3E}">
        <p14:creationId xmlns:p14="http://schemas.microsoft.com/office/powerpoint/2010/main" val="38103661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8290">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8290">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829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0" indent="0"/>
            <a:endParaRPr lang="en-GB" dirty="0"/>
          </a:p>
        </p:txBody>
      </p:sp>
      <p:sp>
        <p:nvSpPr>
          <p:cNvPr id="3" name="Espace réservé du contenu 2"/>
          <p:cNvSpPr>
            <a:spLocks noGrp="1"/>
          </p:cNvSpPr>
          <p:nvPr>
            <p:ph idx="1"/>
          </p:nvPr>
        </p:nvSpPr>
        <p:spPr/>
        <p:txBody>
          <a:bodyPr/>
          <a:lstStyle/>
          <a:p>
            <a:pPr marL="0" indent="0">
              <a:buNone/>
            </a:pPr>
            <a:endParaRPr lang="en-GB" dirty="0" smtClean="0"/>
          </a:p>
          <a:p>
            <a:pPr marL="0" indent="0">
              <a:buNone/>
            </a:pPr>
            <a:r>
              <a:rPr lang="en-GB" b="1" dirty="0" smtClean="0"/>
              <a:t>Outline of the presentation</a:t>
            </a:r>
          </a:p>
          <a:p>
            <a:r>
              <a:rPr lang="en-GB" dirty="0" smtClean="0"/>
              <a:t>Examples of ozone </a:t>
            </a:r>
            <a:r>
              <a:rPr lang="en-GB" b="1" dirty="0" smtClean="0"/>
              <a:t>time series </a:t>
            </a:r>
            <a:r>
              <a:rPr lang="en-GB" dirty="0" smtClean="0"/>
              <a:t>measured in Switzerland : </a:t>
            </a:r>
            <a:r>
              <a:rPr lang="en-GB" dirty="0" err="1" smtClean="0"/>
              <a:t>Arosa</a:t>
            </a:r>
            <a:r>
              <a:rPr lang="en-GB" dirty="0" smtClean="0"/>
              <a:t>, Payerne, and Nairobi</a:t>
            </a:r>
          </a:p>
          <a:p>
            <a:r>
              <a:rPr lang="en-GB" b="1" dirty="0" smtClean="0">
                <a:solidFill>
                  <a:srgbClr val="FF0000"/>
                </a:solidFill>
              </a:rPr>
              <a:t>Data quality control</a:t>
            </a:r>
            <a:r>
              <a:rPr lang="en-GB" dirty="0" smtClean="0">
                <a:solidFill>
                  <a:srgbClr val="FF0000"/>
                </a:solidFill>
              </a:rPr>
              <a:t>: Brewer </a:t>
            </a:r>
            <a:r>
              <a:rPr lang="en-GB" dirty="0" err="1" smtClean="0">
                <a:solidFill>
                  <a:srgbClr val="FF0000"/>
                </a:solidFill>
              </a:rPr>
              <a:t>triade</a:t>
            </a:r>
            <a:r>
              <a:rPr lang="en-GB" dirty="0" smtClean="0">
                <a:solidFill>
                  <a:srgbClr val="FF0000"/>
                </a:solidFill>
              </a:rPr>
              <a:t> stability</a:t>
            </a:r>
          </a:p>
          <a:p>
            <a:r>
              <a:rPr lang="en-GB" b="1" dirty="0" smtClean="0"/>
              <a:t>Applied research </a:t>
            </a:r>
            <a:r>
              <a:rPr lang="en-GB" dirty="0" smtClean="0"/>
              <a:t>: Automated Dobson</a:t>
            </a:r>
          </a:p>
          <a:p>
            <a:pPr marL="0" indent="0">
              <a:buNone/>
            </a:pPr>
            <a:endParaRPr lang="en-GB" dirty="0"/>
          </a:p>
        </p:txBody>
      </p:sp>
    </p:spTree>
    <p:extLst>
      <p:ext uri="{BB962C8B-B14F-4D97-AF65-F5344CB8AC3E}">
        <p14:creationId xmlns:p14="http://schemas.microsoft.com/office/powerpoint/2010/main" val="1824545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Times series of Brewer B040 total ozone</a:t>
            </a:r>
            <a:endParaRPr lang="en-GB" dirty="0"/>
          </a:p>
        </p:txBody>
      </p:sp>
      <p:pic>
        <p:nvPicPr>
          <p:cNvPr id="1031" name="Picture 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38335" y="1010246"/>
            <a:ext cx="7860979" cy="5091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nvSpPr>
        <p:spPr>
          <a:xfrm>
            <a:off x="1064020" y="829333"/>
            <a:ext cx="7500771" cy="523220"/>
          </a:xfrm>
          <a:prstGeom prst="rect">
            <a:avLst/>
          </a:prstGeom>
          <a:noFill/>
        </p:spPr>
        <p:txBody>
          <a:bodyPr wrap="none" rtlCol="0">
            <a:spAutoFit/>
          </a:bodyPr>
          <a:lstStyle/>
          <a:p>
            <a:r>
              <a:rPr lang="en-GB" dirty="0" smtClean="0">
                <a:solidFill>
                  <a:srgbClr val="FF0000"/>
                </a:solidFill>
                <a:latin typeface="+mn-lt"/>
              </a:rPr>
              <a:t>Single Brewer values total ozone column [DU]</a:t>
            </a:r>
            <a:endParaRPr lang="en-GB" dirty="0">
              <a:solidFill>
                <a:srgbClr val="FF0000"/>
              </a:solidFill>
              <a:latin typeface="+mn-lt"/>
            </a:endParaRPr>
          </a:p>
        </p:txBody>
      </p:sp>
    </p:spTree>
    <p:extLst>
      <p:ext uri="{BB962C8B-B14F-4D97-AF65-F5344CB8AC3E}">
        <p14:creationId xmlns:p14="http://schemas.microsoft.com/office/powerpoint/2010/main" val="16815159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ChangeArrowheads="1"/>
          </p:cNvSpPr>
          <p:nvPr>
            <p:ph type="title"/>
          </p:nvPr>
        </p:nvSpPr>
        <p:spPr/>
        <p:txBody>
          <a:bodyPr/>
          <a:lstStyle/>
          <a:p>
            <a:r>
              <a:rPr lang="en-US" dirty="0"/>
              <a:t>Monthly </a:t>
            </a:r>
            <a:r>
              <a:rPr lang="en-US" dirty="0" smtClean="0"/>
              <a:t>difference toward Brewer </a:t>
            </a:r>
            <a:r>
              <a:rPr lang="en-US" dirty="0" err="1" smtClean="0"/>
              <a:t>triade</a:t>
            </a:r>
            <a:r>
              <a:rPr lang="en-US" dirty="0" smtClean="0"/>
              <a:t> mean [%]</a:t>
            </a:r>
            <a:endParaRPr lang="en-US" dirty="0"/>
          </a:p>
        </p:txBody>
      </p:sp>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67030" y="882650"/>
            <a:ext cx="8003589" cy="5091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nvSpPr>
        <p:spPr>
          <a:xfrm>
            <a:off x="5348172" y="1297165"/>
            <a:ext cx="2808782" cy="523220"/>
          </a:xfrm>
          <a:prstGeom prst="rect">
            <a:avLst/>
          </a:prstGeom>
          <a:noFill/>
        </p:spPr>
        <p:txBody>
          <a:bodyPr wrap="none" rtlCol="0">
            <a:spAutoFit/>
          </a:bodyPr>
          <a:lstStyle/>
          <a:p>
            <a:r>
              <a:rPr lang="en-GB" dirty="0" smtClean="0">
                <a:solidFill>
                  <a:srgbClr val="0066FF"/>
                </a:solidFill>
              </a:rPr>
              <a:t>B040</a:t>
            </a:r>
            <a:r>
              <a:rPr lang="en-GB" dirty="0" smtClean="0"/>
              <a:t>	</a:t>
            </a:r>
            <a:r>
              <a:rPr lang="en-GB" dirty="0" smtClean="0">
                <a:solidFill>
                  <a:srgbClr val="FF0000"/>
                </a:solidFill>
              </a:rPr>
              <a:t>B072</a:t>
            </a:r>
            <a:r>
              <a:rPr lang="en-GB" dirty="0" smtClean="0"/>
              <a:t> 	</a:t>
            </a:r>
            <a:r>
              <a:rPr lang="en-GB" dirty="0" smtClean="0">
                <a:solidFill>
                  <a:srgbClr val="00FF00"/>
                </a:solidFill>
              </a:rPr>
              <a:t>B156</a:t>
            </a:r>
            <a:endParaRPr lang="en-GB" dirty="0">
              <a:solidFill>
                <a:srgbClr val="00FF00"/>
              </a:solidFill>
            </a:endParaRPr>
          </a:p>
        </p:txBody>
      </p:sp>
    </p:spTree>
    <p:extLst>
      <p:ext uri="{BB962C8B-B14F-4D97-AF65-F5344CB8AC3E}">
        <p14:creationId xmlns:p14="http://schemas.microsoft.com/office/powerpoint/2010/main" val="22750113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0" indent="0"/>
            <a:endParaRPr lang="en-GB" dirty="0"/>
          </a:p>
        </p:txBody>
      </p:sp>
      <p:sp>
        <p:nvSpPr>
          <p:cNvPr id="3" name="Espace réservé du contenu 2"/>
          <p:cNvSpPr>
            <a:spLocks noGrp="1"/>
          </p:cNvSpPr>
          <p:nvPr>
            <p:ph idx="1"/>
          </p:nvPr>
        </p:nvSpPr>
        <p:spPr/>
        <p:txBody>
          <a:bodyPr/>
          <a:lstStyle/>
          <a:p>
            <a:pPr marL="0" indent="0">
              <a:buNone/>
            </a:pPr>
            <a:endParaRPr lang="en-GB" dirty="0" smtClean="0"/>
          </a:p>
          <a:p>
            <a:pPr marL="0" indent="0">
              <a:buNone/>
            </a:pPr>
            <a:r>
              <a:rPr lang="en-GB" b="1" dirty="0" smtClean="0"/>
              <a:t>Outline of the presentation</a:t>
            </a:r>
          </a:p>
          <a:p>
            <a:r>
              <a:rPr lang="en-GB" dirty="0" smtClean="0"/>
              <a:t>Examples of ozone </a:t>
            </a:r>
            <a:r>
              <a:rPr lang="en-GB" b="1" dirty="0" smtClean="0"/>
              <a:t>time series </a:t>
            </a:r>
            <a:r>
              <a:rPr lang="en-GB" dirty="0" smtClean="0"/>
              <a:t>measured in Switzerland : </a:t>
            </a:r>
            <a:r>
              <a:rPr lang="en-GB" dirty="0" err="1" smtClean="0"/>
              <a:t>Arosa</a:t>
            </a:r>
            <a:r>
              <a:rPr lang="en-GB" dirty="0" smtClean="0"/>
              <a:t>, Payerne, and Nairobi</a:t>
            </a:r>
          </a:p>
          <a:p>
            <a:r>
              <a:rPr lang="en-GB" b="1" dirty="0" smtClean="0"/>
              <a:t>Data quality control</a:t>
            </a:r>
            <a:r>
              <a:rPr lang="en-GB" dirty="0" smtClean="0"/>
              <a:t>: Brewer </a:t>
            </a:r>
            <a:r>
              <a:rPr lang="en-GB" dirty="0" err="1" smtClean="0"/>
              <a:t>triade</a:t>
            </a:r>
            <a:r>
              <a:rPr lang="en-GB" dirty="0" smtClean="0"/>
              <a:t> stability</a:t>
            </a:r>
          </a:p>
          <a:p>
            <a:r>
              <a:rPr lang="en-GB" b="1" dirty="0" smtClean="0">
                <a:solidFill>
                  <a:srgbClr val="FF0000"/>
                </a:solidFill>
              </a:rPr>
              <a:t>Applied research </a:t>
            </a:r>
            <a:r>
              <a:rPr lang="en-GB" dirty="0" smtClean="0">
                <a:solidFill>
                  <a:srgbClr val="FF0000"/>
                </a:solidFill>
              </a:rPr>
              <a:t>: Automated Dobson</a:t>
            </a:r>
          </a:p>
          <a:p>
            <a:pPr marL="0" indent="0">
              <a:buNone/>
            </a:pPr>
            <a:endParaRPr lang="en-GB" dirty="0"/>
          </a:p>
        </p:txBody>
      </p:sp>
    </p:spTree>
    <p:extLst>
      <p:ext uri="{BB962C8B-B14F-4D97-AF65-F5344CB8AC3E}">
        <p14:creationId xmlns:p14="http://schemas.microsoft.com/office/powerpoint/2010/main" val="2424803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de-CH"/>
          </a:p>
        </p:txBody>
      </p:sp>
      <p:sp>
        <p:nvSpPr>
          <p:cNvPr id="3" name="Content Placeholder 2"/>
          <p:cNvSpPr>
            <a:spLocks noGrp="1"/>
          </p:cNvSpPr>
          <p:nvPr>
            <p:ph idx="1"/>
          </p:nvPr>
        </p:nvSpPr>
        <p:spPr/>
        <p:txBody>
          <a:bodyPr/>
          <a:lstStyle/>
          <a:p>
            <a:endParaRPr lang="de-CH"/>
          </a:p>
        </p:txBody>
      </p:sp>
      <p:pic>
        <p:nvPicPr>
          <p:cNvPr id="4" name="Image 4"/>
          <p:cNvPicPr>
            <a:picLocks noChangeAspect="1"/>
          </p:cNvPicPr>
          <p:nvPr/>
        </p:nvPicPr>
        <p:blipFill rotWithShape="1">
          <a:blip r:embed="rId2" cstate="print">
            <a:extLst>
              <a:ext uri="{28A0092B-C50C-407E-A947-70E740481C1C}">
                <a14:useLocalDpi xmlns:a14="http://schemas.microsoft.com/office/drawing/2010/main" val="0"/>
              </a:ext>
            </a:extLst>
          </a:blip>
          <a:srcRect l="6615" t="2774" b="9318"/>
          <a:stretch/>
        </p:blipFill>
        <p:spPr>
          <a:xfrm>
            <a:off x="1052643" y="168164"/>
            <a:ext cx="7261709" cy="5126821"/>
          </a:xfrm>
          <a:prstGeom prst="rect">
            <a:avLst/>
          </a:prstGeom>
        </p:spPr>
      </p:pic>
      <p:sp>
        <p:nvSpPr>
          <p:cNvPr id="5" name="TextBox 4"/>
          <p:cNvSpPr txBox="1"/>
          <p:nvPr/>
        </p:nvSpPr>
        <p:spPr>
          <a:xfrm>
            <a:off x="500300" y="5507664"/>
            <a:ext cx="8494633" cy="646331"/>
          </a:xfrm>
          <a:prstGeom prst="rect">
            <a:avLst/>
          </a:prstGeom>
          <a:noFill/>
        </p:spPr>
        <p:txBody>
          <a:bodyPr wrap="none" rtlCol="0">
            <a:spAutoFit/>
          </a:bodyPr>
          <a:lstStyle/>
          <a:p>
            <a:r>
              <a:rPr lang="fr-CH" sz="3600" dirty="0" err="1" smtClean="0">
                <a:solidFill>
                  <a:schemeClr val="bg2"/>
                </a:solidFill>
                <a:latin typeface="+mn-lt"/>
              </a:rPr>
              <a:t>From</a:t>
            </a:r>
            <a:r>
              <a:rPr lang="fr-CH" sz="3600" dirty="0" smtClean="0">
                <a:solidFill>
                  <a:schemeClr val="bg2"/>
                </a:solidFill>
                <a:latin typeface="+mn-lt"/>
              </a:rPr>
              <a:t> a «</a:t>
            </a:r>
            <a:r>
              <a:rPr lang="fr-CH" sz="3600" dirty="0" err="1" smtClean="0">
                <a:solidFill>
                  <a:schemeClr val="bg2"/>
                </a:solidFill>
                <a:latin typeface="+mn-lt"/>
              </a:rPr>
              <a:t>classical</a:t>
            </a:r>
            <a:r>
              <a:rPr lang="fr-CH" sz="3600" dirty="0" smtClean="0">
                <a:solidFill>
                  <a:schemeClr val="bg2"/>
                </a:solidFill>
                <a:latin typeface="+mn-lt"/>
              </a:rPr>
              <a:t>» </a:t>
            </a:r>
            <a:r>
              <a:rPr lang="fr-CH" sz="3600" dirty="0" err="1" smtClean="0">
                <a:solidFill>
                  <a:schemeClr val="bg2"/>
                </a:solidFill>
                <a:latin typeface="+mn-lt"/>
              </a:rPr>
              <a:t>manual</a:t>
            </a:r>
            <a:r>
              <a:rPr lang="fr-CH" sz="3600" dirty="0" smtClean="0">
                <a:solidFill>
                  <a:schemeClr val="bg2"/>
                </a:solidFill>
                <a:latin typeface="+mn-lt"/>
              </a:rPr>
              <a:t> </a:t>
            </a:r>
            <a:r>
              <a:rPr lang="fr-CH" sz="3600" dirty="0" err="1" smtClean="0">
                <a:solidFill>
                  <a:schemeClr val="bg2"/>
                </a:solidFill>
                <a:latin typeface="+mn-lt"/>
              </a:rPr>
              <a:t>Dobson</a:t>
            </a:r>
            <a:r>
              <a:rPr lang="fr-CH" sz="3600" dirty="0" smtClean="0">
                <a:solidFill>
                  <a:schemeClr val="bg2"/>
                </a:solidFill>
                <a:latin typeface="+mn-lt"/>
              </a:rPr>
              <a:t> to …</a:t>
            </a:r>
            <a:endParaRPr lang="de-CH" sz="3600" dirty="0">
              <a:solidFill>
                <a:schemeClr val="bg2"/>
              </a:solidFill>
              <a:latin typeface="+mn-lt"/>
            </a:endParaRPr>
          </a:p>
        </p:txBody>
      </p:sp>
    </p:spTree>
    <p:extLst>
      <p:ext uri="{BB962C8B-B14F-4D97-AF65-F5344CB8AC3E}">
        <p14:creationId xmlns:p14="http://schemas.microsoft.com/office/powerpoint/2010/main" val="35377408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873125" y="319088"/>
            <a:ext cx="7461250" cy="493712"/>
          </a:xfrm>
        </p:spPr>
        <p:txBody>
          <a:bodyPr>
            <a:normAutofit fontScale="90000"/>
          </a:bodyPr>
          <a:lstStyle/>
          <a:p>
            <a:r>
              <a:rPr lang="en-GB" dirty="0" smtClean="0"/>
              <a:t>.. an automated Dobson system</a:t>
            </a:r>
            <a:endParaRPr lang="de-CH" dirty="0" smtClean="0"/>
          </a:p>
        </p:txBody>
      </p:sp>
      <p:pic>
        <p:nvPicPr>
          <p:cNvPr id="6147" name="Image 2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3588" y="1052513"/>
            <a:ext cx="7480300"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3"/>
          <p:cNvSpPr txBox="1"/>
          <p:nvPr/>
        </p:nvSpPr>
        <p:spPr bwMode="auto">
          <a:xfrm>
            <a:off x="2071688" y="5214938"/>
            <a:ext cx="4046537" cy="646112"/>
          </a:xfrm>
          <a:prstGeom prst="rect">
            <a:avLst/>
          </a:prstGeom>
          <a:solidFill>
            <a:schemeClr val="accent2">
              <a:lumMod val="40000"/>
              <a:lumOff val="60000"/>
            </a:schemeClr>
          </a:solidFill>
        </p:spPr>
        <p:txBody>
          <a:bodyPr wrap="none">
            <a:spAutoFit/>
          </a:bodyPr>
          <a:lstStyle/>
          <a:p>
            <a:pPr>
              <a:defRPr/>
            </a:pPr>
            <a:r>
              <a:rPr lang="en-GB" sz="3600" dirty="0">
                <a:solidFill>
                  <a:schemeClr val="bg2"/>
                </a:solidFill>
              </a:rPr>
              <a:t>Wavelength selector</a:t>
            </a:r>
          </a:p>
        </p:txBody>
      </p:sp>
      <p:sp>
        <p:nvSpPr>
          <p:cNvPr id="5" name="ZoneTexte 4"/>
          <p:cNvSpPr txBox="1"/>
          <p:nvPr/>
        </p:nvSpPr>
        <p:spPr bwMode="auto">
          <a:xfrm>
            <a:off x="5848350" y="1276350"/>
            <a:ext cx="2159000" cy="647700"/>
          </a:xfrm>
          <a:prstGeom prst="rect">
            <a:avLst/>
          </a:prstGeom>
          <a:solidFill>
            <a:schemeClr val="accent2">
              <a:lumMod val="40000"/>
              <a:lumOff val="60000"/>
            </a:schemeClr>
          </a:solidFill>
        </p:spPr>
        <p:txBody>
          <a:bodyPr wrap="none">
            <a:spAutoFit/>
          </a:bodyPr>
          <a:lstStyle/>
          <a:p>
            <a:pPr>
              <a:defRPr/>
            </a:pPr>
            <a:r>
              <a:rPr lang="en-GB" sz="3600" dirty="0">
                <a:solidFill>
                  <a:schemeClr val="bg2"/>
                </a:solidFill>
              </a:rPr>
              <a:t>Attenuator</a:t>
            </a:r>
          </a:p>
        </p:txBody>
      </p:sp>
      <p:cxnSp>
        <p:nvCxnSpPr>
          <p:cNvPr id="3" name="Connecteur droit avec flèche 2"/>
          <p:cNvCxnSpPr>
            <a:stCxn id="4" idx="0"/>
          </p:cNvCxnSpPr>
          <p:nvPr/>
        </p:nvCxnSpPr>
        <p:spPr bwMode="auto">
          <a:xfrm flipH="1" flipV="1">
            <a:off x="2923953" y="4093535"/>
            <a:ext cx="1171004" cy="1121403"/>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Connecteur droit avec flèche 7"/>
          <p:cNvCxnSpPr/>
          <p:nvPr/>
        </p:nvCxnSpPr>
        <p:spPr bwMode="auto">
          <a:xfrm flipV="1">
            <a:off x="4109128" y="4199860"/>
            <a:ext cx="1611188" cy="1018617"/>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Connecteur droit avec flèche 9"/>
          <p:cNvCxnSpPr/>
          <p:nvPr/>
        </p:nvCxnSpPr>
        <p:spPr bwMode="auto">
          <a:xfrm flipH="1">
            <a:off x="4742121" y="1924051"/>
            <a:ext cx="1106229" cy="765986"/>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3596507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873125" y="319088"/>
            <a:ext cx="7461250" cy="493712"/>
          </a:xfrm>
        </p:spPr>
        <p:txBody>
          <a:bodyPr>
            <a:normAutofit fontScale="90000"/>
          </a:bodyPr>
          <a:lstStyle/>
          <a:p>
            <a:r>
              <a:rPr lang="en-GB" dirty="0"/>
              <a:t>S</a:t>
            </a:r>
            <a:r>
              <a:rPr lang="en-GB" dirty="0" smtClean="0"/>
              <a:t>un tracking mechanisms</a:t>
            </a:r>
          </a:p>
        </p:txBody>
      </p:sp>
      <p:grpSp>
        <p:nvGrpSpPr>
          <p:cNvPr id="7171" name="Groupe 21"/>
          <p:cNvGrpSpPr>
            <a:grpSpLocks/>
          </p:cNvGrpSpPr>
          <p:nvPr/>
        </p:nvGrpSpPr>
        <p:grpSpPr bwMode="auto">
          <a:xfrm>
            <a:off x="187325" y="1020763"/>
            <a:ext cx="5226050" cy="3470275"/>
            <a:chOff x="1470775" y="14650448"/>
            <a:chExt cx="5226051" cy="3471034"/>
          </a:xfrm>
        </p:grpSpPr>
        <p:pic>
          <p:nvPicPr>
            <p:cNvPr id="7175" name="Image 2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70775" y="14650448"/>
              <a:ext cx="5226051" cy="347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ZoneTexte 23"/>
            <p:cNvSpPr txBox="1"/>
            <p:nvPr/>
          </p:nvSpPr>
          <p:spPr>
            <a:xfrm>
              <a:off x="1502525" y="14712374"/>
              <a:ext cx="2711451" cy="646254"/>
            </a:xfrm>
            <a:prstGeom prst="rect">
              <a:avLst/>
            </a:prstGeom>
            <a:solidFill>
              <a:schemeClr val="accent2">
                <a:lumMod val="40000"/>
                <a:lumOff val="60000"/>
              </a:schemeClr>
            </a:solidFill>
          </p:spPr>
          <p:txBody>
            <a:bodyPr wrap="none">
              <a:spAutoFit/>
            </a:bodyPr>
            <a:lstStyle/>
            <a:p>
              <a:pPr>
                <a:defRPr/>
              </a:pPr>
              <a:r>
                <a:rPr lang="en-GB" sz="3600" dirty="0">
                  <a:solidFill>
                    <a:schemeClr val="bg2"/>
                  </a:solidFill>
                </a:rPr>
                <a:t>Sun elevation</a:t>
              </a:r>
            </a:p>
          </p:txBody>
        </p:sp>
      </p:grpSp>
      <p:grpSp>
        <p:nvGrpSpPr>
          <p:cNvPr id="7172" name="Groupe 24"/>
          <p:cNvGrpSpPr>
            <a:grpSpLocks/>
          </p:cNvGrpSpPr>
          <p:nvPr/>
        </p:nvGrpSpPr>
        <p:grpSpPr bwMode="auto">
          <a:xfrm>
            <a:off x="5603875" y="1011238"/>
            <a:ext cx="3421063" cy="5154612"/>
            <a:chOff x="2376849" y="19878157"/>
            <a:chExt cx="3421141" cy="5154390"/>
          </a:xfrm>
        </p:grpSpPr>
        <p:pic>
          <p:nvPicPr>
            <p:cNvPr id="7173" name="Image 2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80162" y="19878157"/>
              <a:ext cx="3417828" cy="5145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ZoneTexte 26"/>
            <p:cNvSpPr txBox="1"/>
            <p:nvPr/>
          </p:nvSpPr>
          <p:spPr>
            <a:xfrm>
              <a:off x="2376849" y="24386463"/>
              <a:ext cx="2505132" cy="646084"/>
            </a:xfrm>
            <a:prstGeom prst="rect">
              <a:avLst/>
            </a:prstGeom>
            <a:solidFill>
              <a:schemeClr val="accent2">
                <a:lumMod val="40000"/>
                <a:lumOff val="60000"/>
              </a:schemeClr>
            </a:solidFill>
          </p:spPr>
          <p:txBody>
            <a:bodyPr wrap="none">
              <a:spAutoFit/>
            </a:bodyPr>
            <a:lstStyle/>
            <a:p>
              <a:pPr>
                <a:defRPr/>
              </a:pPr>
              <a:r>
                <a:rPr lang="en-GB" sz="3600" dirty="0">
                  <a:solidFill>
                    <a:schemeClr val="bg2"/>
                  </a:solidFill>
                </a:rPr>
                <a:t>Sun azimuth</a:t>
              </a:r>
            </a:p>
          </p:txBody>
        </p:sp>
      </p:grpSp>
      <p:cxnSp>
        <p:nvCxnSpPr>
          <p:cNvPr id="9" name="Connecteur droit avec flèche 8"/>
          <p:cNvCxnSpPr/>
          <p:nvPr/>
        </p:nvCxnSpPr>
        <p:spPr bwMode="auto">
          <a:xfrm>
            <a:off x="1574800" y="1728788"/>
            <a:ext cx="509181" cy="621007"/>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Connecteur droit avec flèche 11"/>
          <p:cNvCxnSpPr/>
          <p:nvPr/>
        </p:nvCxnSpPr>
        <p:spPr bwMode="auto">
          <a:xfrm flipV="1">
            <a:off x="6969286" y="4625159"/>
            <a:ext cx="250221" cy="891027"/>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 name="Groupe 6"/>
          <p:cNvGrpSpPr/>
          <p:nvPr/>
        </p:nvGrpSpPr>
        <p:grpSpPr>
          <a:xfrm>
            <a:off x="6120100" y="4300034"/>
            <a:ext cx="2181799" cy="1216152"/>
            <a:chOff x="6120100" y="4300034"/>
            <a:chExt cx="2181799" cy="1216152"/>
          </a:xfrm>
        </p:grpSpPr>
        <p:sp>
          <p:nvSpPr>
            <p:cNvPr id="5" name="Flèche courbée vers la droite 4"/>
            <p:cNvSpPr/>
            <p:nvPr/>
          </p:nvSpPr>
          <p:spPr bwMode="auto">
            <a:xfrm>
              <a:off x="6120100" y="4300034"/>
              <a:ext cx="731520" cy="1216152"/>
            </a:xfrm>
            <a:prstGeom prst="curved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GB" sz="2800" b="0" i="0" u="none" strike="noStrike" cap="none" normalizeH="0" baseline="0" smtClean="0">
                <a:ln>
                  <a:noFill/>
                </a:ln>
                <a:solidFill>
                  <a:schemeClr val="tx1"/>
                </a:solidFill>
                <a:effectLst/>
                <a:latin typeface="Times New Roman" pitchFamily="18" charset="0"/>
              </a:endParaRPr>
            </a:p>
          </p:txBody>
        </p:sp>
        <p:sp>
          <p:nvSpPr>
            <p:cNvPr id="6" name="Flèche courbée vers la gauche 5"/>
            <p:cNvSpPr/>
            <p:nvPr/>
          </p:nvSpPr>
          <p:spPr bwMode="auto">
            <a:xfrm>
              <a:off x="7570379" y="4300034"/>
              <a:ext cx="731520" cy="1216152"/>
            </a:xfrm>
            <a:prstGeom prst="curvedLef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GB" sz="2800" b="0" i="0" u="none" strike="noStrike" cap="none" normalizeH="0" baseline="0" smtClean="0">
                <a:ln>
                  <a:noFill/>
                </a:ln>
                <a:solidFill>
                  <a:schemeClr val="tx1"/>
                </a:solidFill>
                <a:effectLst/>
                <a:latin typeface="Times New Roman" pitchFamily="18" charset="0"/>
              </a:endParaRPr>
            </a:p>
          </p:txBody>
        </p:sp>
      </p:grpSp>
      <p:grpSp>
        <p:nvGrpSpPr>
          <p:cNvPr id="17" name="Groupe 16"/>
          <p:cNvGrpSpPr/>
          <p:nvPr/>
        </p:nvGrpSpPr>
        <p:grpSpPr>
          <a:xfrm rot="16436685" flipV="1">
            <a:off x="2269323" y="2169594"/>
            <a:ext cx="2181799" cy="1009704"/>
            <a:chOff x="6120100" y="4300034"/>
            <a:chExt cx="2181799" cy="1216152"/>
          </a:xfrm>
        </p:grpSpPr>
        <p:sp>
          <p:nvSpPr>
            <p:cNvPr id="18" name="Flèche courbée vers la droite 17"/>
            <p:cNvSpPr/>
            <p:nvPr/>
          </p:nvSpPr>
          <p:spPr bwMode="auto">
            <a:xfrm>
              <a:off x="6120100" y="4300034"/>
              <a:ext cx="731520" cy="1216152"/>
            </a:xfrm>
            <a:prstGeom prst="curved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GB" sz="2800" b="0" i="0" u="none" strike="noStrike" cap="none" normalizeH="0" baseline="0" smtClean="0">
                <a:ln>
                  <a:noFill/>
                </a:ln>
                <a:solidFill>
                  <a:schemeClr val="tx1"/>
                </a:solidFill>
                <a:effectLst/>
                <a:latin typeface="Times New Roman" pitchFamily="18" charset="0"/>
              </a:endParaRPr>
            </a:p>
          </p:txBody>
        </p:sp>
        <p:sp>
          <p:nvSpPr>
            <p:cNvPr id="19" name="Flèche courbée vers la gauche 18"/>
            <p:cNvSpPr/>
            <p:nvPr/>
          </p:nvSpPr>
          <p:spPr bwMode="auto">
            <a:xfrm>
              <a:off x="7570379" y="4300034"/>
              <a:ext cx="731520" cy="1216152"/>
            </a:xfrm>
            <a:prstGeom prst="curvedLef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1" lang="en-GB" sz="2800" b="0" i="0" u="none" strike="noStrike" cap="none" normalizeH="0" baseline="0" smtClean="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38140144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ChangeArrowheads="1"/>
          </p:cNvSpPr>
          <p:nvPr>
            <p:ph type="title"/>
          </p:nvPr>
        </p:nvSpPr>
        <p:spPr/>
        <p:txBody>
          <a:bodyPr>
            <a:normAutofit fontScale="90000"/>
          </a:bodyPr>
          <a:lstStyle/>
          <a:p>
            <a:r>
              <a:rPr lang="en-US" sz="3200" dirty="0" smtClean="0"/>
              <a:t>Dobson: from manual to automated measurements</a:t>
            </a:r>
            <a:endParaRPr lang="en-US" sz="3200" dirty="0"/>
          </a:p>
        </p:txBody>
      </p:sp>
      <p:sp>
        <p:nvSpPr>
          <p:cNvPr id="2" name="Espace réservé du texte 1"/>
          <p:cNvSpPr>
            <a:spLocks noGrp="1"/>
          </p:cNvSpPr>
          <p:nvPr>
            <p:ph idx="1"/>
          </p:nvPr>
        </p:nvSpPr>
        <p:spPr>
          <a:xfrm>
            <a:off x="548640" y="882134"/>
            <a:ext cx="8039100" cy="890681"/>
          </a:xfrm>
          <a:ln>
            <a:solidFill>
              <a:schemeClr val="accent1"/>
            </a:solidFill>
          </a:ln>
        </p:spPr>
        <p:txBody>
          <a:bodyPr>
            <a:noAutofit/>
          </a:bodyPr>
          <a:lstStyle/>
          <a:p>
            <a:pPr marL="0" indent="0" algn="ctr">
              <a:buNone/>
            </a:pPr>
            <a:r>
              <a:rPr lang="en-US" sz="1800" dirty="0" smtClean="0"/>
              <a:t>Manual operation impacts the reproducibility, the measurement frequency and the costs.</a:t>
            </a:r>
            <a:br>
              <a:rPr lang="en-US" sz="1800" dirty="0" smtClean="0"/>
            </a:br>
            <a:r>
              <a:rPr lang="en-US" sz="1800" dirty="0" smtClean="0"/>
              <a:t>Time series for </a:t>
            </a:r>
            <a:r>
              <a:rPr lang="en-US" sz="1800" dirty="0" smtClean="0">
                <a:solidFill>
                  <a:srgbClr val="7030A0"/>
                </a:solidFill>
              </a:rPr>
              <a:t>Brewer 040 </a:t>
            </a:r>
            <a:r>
              <a:rPr lang="en-US" sz="1800" dirty="0" smtClean="0"/>
              <a:t>and </a:t>
            </a:r>
            <a:r>
              <a:rPr lang="en-US" sz="1800" dirty="0" smtClean="0">
                <a:solidFill>
                  <a:schemeClr val="tx2">
                    <a:lumMod val="60000"/>
                    <a:lumOff val="40000"/>
                  </a:schemeClr>
                </a:solidFill>
              </a:rPr>
              <a:t>automated</a:t>
            </a:r>
            <a:r>
              <a:rPr lang="en-US" sz="1800" dirty="0" smtClean="0"/>
              <a:t> </a:t>
            </a:r>
            <a:r>
              <a:rPr lang="en-US" sz="1800" dirty="0" smtClean="0">
                <a:solidFill>
                  <a:schemeClr val="tx2">
                    <a:lumMod val="60000"/>
                    <a:lumOff val="40000"/>
                  </a:schemeClr>
                </a:solidFill>
              </a:rPr>
              <a:t>Dobson 062   </a:t>
            </a:r>
          </a:p>
        </p:txBody>
      </p:sp>
      <p:grpSp>
        <p:nvGrpSpPr>
          <p:cNvPr id="24" name="Groupe 23"/>
          <p:cNvGrpSpPr/>
          <p:nvPr/>
        </p:nvGrpSpPr>
        <p:grpSpPr>
          <a:xfrm>
            <a:off x="521804" y="1964210"/>
            <a:ext cx="8082644" cy="4082970"/>
            <a:chOff x="467544" y="1772816"/>
            <a:chExt cx="8082644" cy="4082970"/>
          </a:xfrm>
        </p:grpSpPr>
        <p:pic>
          <p:nvPicPr>
            <p:cNvPr id="3" name="Image 2"/>
            <p:cNvPicPr>
              <a:picLocks noChangeAspect="1"/>
            </p:cNvPicPr>
            <p:nvPr/>
          </p:nvPicPr>
          <p:blipFill rotWithShape="1">
            <a:blip r:embed="rId3">
              <a:extLst>
                <a:ext uri="{28A0092B-C50C-407E-A947-70E740481C1C}">
                  <a14:useLocalDpi xmlns:a14="http://schemas.microsoft.com/office/drawing/2010/main" val="0"/>
                </a:ext>
              </a:extLst>
            </a:blip>
            <a:srcRect l="3225" t="17102" b="6032"/>
            <a:stretch/>
          </p:blipFill>
          <p:spPr>
            <a:xfrm>
              <a:off x="850392" y="1772816"/>
              <a:ext cx="7699796" cy="3631288"/>
            </a:xfrm>
            <a:prstGeom prst="rect">
              <a:avLst/>
            </a:prstGeom>
          </p:spPr>
        </p:pic>
        <p:grpSp>
          <p:nvGrpSpPr>
            <p:cNvPr id="23" name="Groupe 22"/>
            <p:cNvGrpSpPr/>
            <p:nvPr/>
          </p:nvGrpSpPr>
          <p:grpSpPr>
            <a:xfrm>
              <a:off x="1361385" y="5517232"/>
              <a:ext cx="6955031" cy="338554"/>
              <a:chOff x="1361385" y="5661248"/>
              <a:chExt cx="6955031" cy="338554"/>
            </a:xfrm>
          </p:grpSpPr>
          <p:sp>
            <p:nvSpPr>
              <p:cNvPr id="5" name="ZoneTexte 4"/>
              <p:cNvSpPr txBox="1"/>
              <p:nvPr/>
            </p:nvSpPr>
            <p:spPr>
              <a:xfrm>
                <a:off x="1361385" y="5661248"/>
                <a:ext cx="655949" cy="338554"/>
              </a:xfrm>
              <a:prstGeom prst="rect">
                <a:avLst/>
              </a:prstGeom>
              <a:noFill/>
            </p:spPr>
            <p:txBody>
              <a:bodyPr wrap="none" rtlCol="0">
                <a:spAutoFit/>
              </a:bodyPr>
              <a:lstStyle/>
              <a:p>
                <a:r>
                  <a:rPr lang="en-GB" sz="1600" dirty="0" smtClean="0"/>
                  <a:t>07:00</a:t>
                </a:r>
                <a:endParaRPr lang="en-GB" sz="1600" dirty="0"/>
              </a:p>
            </p:txBody>
          </p:sp>
          <p:sp>
            <p:nvSpPr>
              <p:cNvPr id="7" name="ZoneTexte 6"/>
              <p:cNvSpPr txBox="1"/>
              <p:nvPr/>
            </p:nvSpPr>
            <p:spPr>
              <a:xfrm>
                <a:off x="2261254" y="5661248"/>
                <a:ext cx="655949" cy="338554"/>
              </a:xfrm>
              <a:prstGeom prst="rect">
                <a:avLst/>
              </a:prstGeom>
              <a:noFill/>
            </p:spPr>
            <p:txBody>
              <a:bodyPr wrap="none" rtlCol="0">
                <a:spAutoFit/>
              </a:bodyPr>
              <a:lstStyle/>
              <a:p>
                <a:r>
                  <a:rPr lang="en-GB" sz="1600" dirty="0" smtClean="0"/>
                  <a:t>08:00</a:t>
                </a:r>
                <a:endParaRPr lang="en-GB" sz="1600" dirty="0"/>
              </a:p>
            </p:txBody>
          </p:sp>
          <p:sp>
            <p:nvSpPr>
              <p:cNvPr id="8" name="ZoneTexte 7"/>
              <p:cNvSpPr txBox="1"/>
              <p:nvPr/>
            </p:nvSpPr>
            <p:spPr>
              <a:xfrm>
                <a:off x="3161123" y="5661248"/>
                <a:ext cx="655949" cy="338554"/>
              </a:xfrm>
              <a:prstGeom prst="rect">
                <a:avLst/>
              </a:prstGeom>
              <a:noFill/>
            </p:spPr>
            <p:txBody>
              <a:bodyPr wrap="none" rtlCol="0">
                <a:spAutoFit/>
              </a:bodyPr>
              <a:lstStyle/>
              <a:p>
                <a:r>
                  <a:rPr lang="en-GB" sz="1600" dirty="0" smtClean="0"/>
                  <a:t>09:00</a:t>
                </a:r>
                <a:endParaRPr lang="en-GB" sz="1600" dirty="0"/>
              </a:p>
            </p:txBody>
          </p:sp>
          <p:sp>
            <p:nvSpPr>
              <p:cNvPr id="9" name="ZoneTexte 8"/>
              <p:cNvSpPr txBox="1"/>
              <p:nvPr/>
            </p:nvSpPr>
            <p:spPr>
              <a:xfrm>
                <a:off x="4060992" y="5661248"/>
                <a:ext cx="655949" cy="338554"/>
              </a:xfrm>
              <a:prstGeom prst="rect">
                <a:avLst/>
              </a:prstGeom>
              <a:noFill/>
            </p:spPr>
            <p:txBody>
              <a:bodyPr wrap="none" rtlCol="0">
                <a:spAutoFit/>
              </a:bodyPr>
              <a:lstStyle/>
              <a:p>
                <a:r>
                  <a:rPr lang="en-GB" sz="1600" dirty="0" smtClean="0"/>
                  <a:t>10:00</a:t>
                </a:r>
                <a:endParaRPr lang="en-GB" sz="1600" dirty="0"/>
              </a:p>
            </p:txBody>
          </p:sp>
          <p:sp>
            <p:nvSpPr>
              <p:cNvPr id="10" name="ZoneTexte 9"/>
              <p:cNvSpPr txBox="1"/>
              <p:nvPr/>
            </p:nvSpPr>
            <p:spPr>
              <a:xfrm>
                <a:off x="4960861" y="5661248"/>
                <a:ext cx="655949" cy="338554"/>
              </a:xfrm>
              <a:prstGeom prst="rect">
                <a:avLst/>
              </a:prstGeom>
              <a:noFill/>
            </p:spPr>
            <p:txBody>
              <a:bodyPr wrap="none" rtlCol="0">
                <a:spAutoFit/>
              </a:bodyPr>
              <a:lstStyle/>
              <a:p>
                <a:r>
                  <a:rPr lang="en-GB" sz="1600" dirty="0" smtClean="0"/>
                  <a:t>11:00</a:t>
                </a:r>
                <a:endParaRPr lang="en-GB" sz="1600" dirty="0"/>
              </a:p>
            </p:txBody>
          </p:sp>
          <p:sp>
            <p:nvSpPr>
              <p:cNvPr id="11" name="ZoneTexte 10"/>
              <p:cNvSpPr txBox="1"/>
              <p:nvPr/>
            </p:nvSpPr>
            <p:spPr>
              <a:xfrm>
                <a:off x="5860730" y="5661248"/>
                <a:ext cx="655949" cy="338554"/>
              </a:xfrm>
              <a:prstGeom prst="rect">
                <a:avLst/>
              </a:prstGeom>
              <a:noFill/>
            </p:spPr>
            <p:txBody>
              <a:bodyPr wrap="none" rtlCol="0">
                <a:spAutoFit/>
              </a:bodyPr>
              <a:lstStyle/>
              <a:p>
                <a:r>
                  <a:rPr lang="en-GB" sz="1600" dirty="0" smtClean="0"/>
                  <a:t>12:00</a:t>
                </a:r>
                <a:endParaRPr lang="en-GB" sz="1600" dirty="0"/>
              </a:p>
            </p:txBody>
          </p:sp>
          <p:sp>
            <p:nvSpPr>
              <p:cNvPr id="12" name="ZoneTexte 11"/>
              <p:cNvSpPr txBox="1"/>
              <p:nvPr/>
            </p:nvSpPr>
            <p:spPr>
              <a:xfrm>
                <a:off x="6760599" y="5661248"/>
                <a:ext cx="655949" cy="338554"/>
              </a:xfrm>
              <a:prstGeom prst="rect">
                <a:avLst/>
              </a:prstGeom>
              <a:noFill/>
            </p:spPr>
            <p:txBody>
              <a:bodyPr wrap="none" rtlCol="0">
                <a:spAutoFit/>
              </a:bodyPr>
              <a:lstStyle/>
              <a:p>
                <a:r>
                  <a:rPr lang="en-GB" sz="1600" dirty="0" smtClean="0"/>
                  <a:t>13:00</a:t>
                </a:r>
                <a:endParaRPr lang="en-GB" sz="1600" dirty="0"/>
              </a:p>
            </p:txBody>
          </p:sp>
          <p:sp>
            <p:nvSpPr>
              <p:cNvPr id="13" name="ZoneTexte 12"/>
              <p:cNvSpPr txBox="1"/>
              <p:nvPr/>
            </p:nvSpPr>
            <p:spPr>
              <a:xfrm>
                <a:off x="7660467" y="5661248"/>
                <a:ext cx="655949" cy="338554"/>
              </a:xfrm>
              <a:prstGeom prst="rect">
                <a:avLst/>
              </a:prstGeom>
              <a:noFill/>
            </p:spPr>
            <p:txBody>
              <a:bodyPr wrap="none" rtlCol="0">
                <a:spAutoFit/>
              </a:bodyPr>
              <a:lstStyle/>
              <a:p>
                <a:r>
                  <a:rPr lang="en-GB" sz="1600" dirty="0" smtClean="0"/>
                  <a:t>14:00</a:t>
                </a:r>
                <a:endParaRPr lang="en-GB" sz="1600" dirty="0"/>
              </a:p>
            </p:txBody>
          </p:sp>
        </p:grpSp>
        <p:grpSp>
          <p:nvGrpSpPr>
            <p:cNvPr id="6" name="Groupe 5"/>
            <p:cNvGrpSpPr/>
            <p:nvPr/>
          </p:nvGrpSpPr>
          <p:grpSpPr>
            <a:xfrm>
              <a:off x="467544" y="1837483"/>
              <a:ext cx="338554" cy="3305564"/>
              <a:chOff x="121649" y="1837483"/>
              <a:chExt cx="338554" cy="3305564"/>
            </a:xfrm>
          </p:grpSpPr>
          <p:sp>
            <p:nvSpPr>
              <p:cNvPr id="18" name="ZoneTexte 17"/>
              <p:cNvSpPr txBox="1"/>
              <p:nvPr/>
            </p:nvSpPr>
            <p:spPr>
              <a:xfrm rot="16200000">
                <a:off x="42300" y="4725144"/>
                <a:ext cx="497252" cy="338554"/>
              </a:xfrm>
              <a:prstGeom prst="rect">
                <a:avLst/>
              </a:prstGeom>
              <a:noFill/>
            </p:spPr>
            <p:txBody>
              <a:bodyPr wrap="none" rtlCol="0">
                <a:spAutoFit/>
              </a:bodyPr>
              <a:lstStyle/>
              <a:p>
                <a:r>
                  <a:rPr lang="en-GB" sz="1600" dirty="0" smtClean="0"/>
                  <a:t>340</a:t>
                </a:r>
                <a:endParaRPr lang="en-GB" sz="1600" dirty="0"/>
              </a:p>
            </p:txBody>
          </p:sp>
          <p:sp>
            <p:nvSpPr>
              <p:cNvPr id="19" name="ZoneTexte 18"/>
              <p:cNvSpPr txBox="1"/>
              <p:nvPr/>
            </p:nvSpPr>
            <p:spPr>
              <a:xfrm rot="16200000">
                <a:off x="42300" y="4023066"/>
                <a:ext cx="497252" cy="338554"/>
              </a:xfrm>
              <a:prstGeom prst="rect">
                <a:avLst/>
              </a:prstGeom>
              <a:noFill/>
            </p:spPr>
            <p:txBody>
              <a:bodyPr wrap="none" rtlCol="0">
                <a:spAutoFit/>
              </a:bodyPr>
              <a:lstStyle/>
              <a:p>
                <a:r>
                  <a:rPr lang="en-GB" sz="1600" dirty="0" smtClean="0"/>
                  <a:t>345</a:t>
                </a:r>
                <a:endParaRPr lang="en-GB" sz="1600" dirty="0"/>
              </a:p>
            </p:txBody>
          </p:sp>
          <p:sp>
            <p:nvSpPr>
              <p:cNvPr id="20" name="ZoneTexte 19"/>
              <p:cNvSpPr txBox="1"/>
              <p:nvPr/>
            </p:nvSpPr>
            <p:spPr>
              <a:xfrm rot="16200000">
                <a:off x="42300" y="3320988"/>
                <a:ext cx="497252" cy="338554"/>
              </a:xfrm>
              <a:prstGeom prst="rect">
                <a:avLst/>
              </a:prstGeom>
              <a:noFill/>
            </p:spPr>
            <p:txBody>
              <a:bodyPr wrap="none" rtlCol="0">
                <a:spAutoFit/>
              </a:bodyPr>
              <a:lstStyle/>
              <a:p>
                <a:r>
                  <a:rPr lang="en-GB" sz="1600" dirty="0" smtClean="0"/>
                  <a:t>350</a:t>
                </a:r>
                <a:endParaRPr lang="en-GB" sz="1600" dirty="0"/>
              </a:p>
            </p:txBody>
          </p:sp>
          <p:sp>
            <p:nvSpPr>
              <p:cNvPr id="21" name="ZoneTexte 20"/>
              <p:cNvSpPr txBox="1"/>
              <p:nvPr/>
            </p:nvSpPr>
            <p:spPr>
              <a:xfrm rot="16200000">
                <a:off x="42300" y="2618910"/>
                <a:ext cx="497252" cy="338554"/>
              </a:xfrm>
              <a:prstGeom prst="rect">
                <a:avLst/>
              </a:prstGeom>
              <a:noFill/>
            </p:spPr>
            <p:txBody>
              <a:bodyPr wrap="none" rtlCol="0">
                <a:spAutoFit/>
              </a:bodyPr>
              <a:lstStyle/>
              <a:p>
                <a:r>
                  <a:rPr lang="en-GB" sz="1600" dirty="0" smtClean="0"/>
                  <a:t>355</a:t>
                </a:r>
                <a:endParaRPr lang="en-GB" sz="1600" dirty="0"/>
              </a:p>
            </p:txBody>
          </p:sp>
          <p:sp>
            <p:nvSpPr>
              <p:cNvPr id="22" name="ZoneTexte 21"/>
              <p:cNvSpPr txBox="1"/>
              <p:nvPr/>
            </p:nvSpPr>
            <p:spPr>
              <a:xfrm rot="16200000">
                <a:off x="42300" y="1916832"/>
                <a:ext cx="497252" cy="338554"/>
              </a:xfrm>
              <a:prstGeom prst="rect">
                <a:avLst/>
              </a:prstGeom>
              <a:noFill/>
            </p:spPr>
            <p:txBody>
              <a:bodyPr wrap="none" rtlCol="0">
                <a:spAutoFit/>
              </a:bodyPr>
              <a:lstStyle/>
              <a:p>
                <a:r>
                  <a:rPr lang="en-GB" sz="1600" dirty="0" smtClean="0"/>
                  <a:t>360</a:t>
                </a:r>
                <a:endParaRPr lang="en-GB" sz="1600" dirty="0"/>
              </a:p>
            </p:txBody>
          </p:sp>
        </p:grpSp>
      </p:grpSp>
      <p:sp>
        <p:nvSpPr>
          <p:cNvPr id="25" name="ZoneTexte 24"/>
          <p:cNvSpPr txBox="1"/>
          <p:nvPr/>
        </p:nvSpPr>
        <p:spPr>
          <a:xfrm>
            <a:off x="4247231" y="6131382"/>
            <a:ext cx="971228" cy="523220"/>
          </a:xfrm>
          <a:prstGeom prst="rect">
            <a:avLst/>
          </a:prstGeom>
          <a:noFill/>
        </p:spPr>
        <p:txBody>
          <a:bodyPr wrap="none" rtlCol="0">
            <a:spAutoFit/>
          </a:bodyPr>
          <a:lstStyle/>
          <a:p>
            <a:r>
              <a:rPr lang="en-GB" dirty="0" smtClean="0">
                <a:solidFill>
                  <a:schemeClr val="bg2"/>
                </a:solidFill>
                <a:latin typeface="+mn-lt"/>
              </a:rPr>
              <a:t>Time</a:t>
            </a:r>
            <a:endParaRPr lang="en-GB" dirty="0">
              <a:solidFill>
                <a:schemeClr val="bg2"/>
              </a:solidFill>
              <a:latin typeface="+mn-lt"/>
            </a:endParaRPr>
          </a:p>
        </p:txBody>
      </p:sp>
      <p:sp>
        <p:nvSpPr>
          <p:cNvPr id="27" name="ZoneTexte 26"/>
          <p:cNvSpPr txBox="1"/>
          <p:nvPr/>
        </p:nvSpPr>
        <p:spPr>
          <a:xfrm rot="16200000">
            <a:off x="-1807069" y="3358783"/>
            <a:ext cx="4102662" cy="523220"/>
          </a:xfrm>
          <a:prstGeom prst="rect">
            <a:avLst/>
          </a:prstGeom>
          <a:noFill/>
        </p:spPr>
        <p:txBody>
          <a:bodyPr wrap="none" rtlCol="0">
            <a:spAutoFit/>
          </a:bodyPr>
          <a:lstStyle/>
          <a:p>
            <a:r>
              <a:rPr lang="en-GB" dirty="0" smtClean="0">
                <a:solidFill>
                  <a:schemeClr val="bg2"/>
                </a:solidFill>
                <a:latin typeface="+mn-lt"/>
              </a:rPr>
              <a:t>Total ozone column [DU]</a:t>
            </a:r>
            <a:endParaRPr lang="en-GB" dirty="0">
              <a:solidFill>
                <a:schemeClr val="bg2"/>
              </a:solidFill>
              <a:latin typeface="+mn-lt"/>
            </a:endParaRPr>
          </a:p>
        </p:txBody>
      </p:sp>
      <p:sp>
        <p:nvSpPr>
          <p:cNvPr id="26" name="ZoneTexte 25"/>
          <p:cNvSpPr txBox="1"/>
          <p:nvPr/>
        </p:nvSpPr>
        <p:spPr>
          <a:xfrm>
            <a:off x="1743619" y="2086109"/>
            <a:ext cx="1986441" cy="523220"/>
          </a:xfrm>
          <a:prstGeom prst="rect">
            <a:avLst/>
          </a:prstGeom>
          <a:noFill/>
        </p:spPr>
        <p:txBody>
          <a:bodyPr wrap="none" rtlCol="0">
            <a:spAutoFit/>
          </a:bodyPr>
          <a:lstStyle/>
          <a:p>
            <a:r>
              <a:rPr lang="en-GB" dirty="0" smtClean="0">
                <a:solidFill>
                  <a:schemeClr val="bg2"/>
                </a:solidFill>
                <a:latin typeface="+mn-lt"/>
              </a:rPr>
              <a:t>14/04/2014</a:t>
            </a:r>
            <a:endParaRPr lang="en-GB" dirty="0">
              <a:solidFill>
                <a:schemeClr val="bg2"/>
              </a:solidFill>
              <a:latin typeface="+mn-lt"/>
            </a:endParaRPr>
          </a:p>
        </p:txBody>
      </p:sp>
      <p:cxnSp>
        <p:nvCxnSpPr>
          <p:cNvPr id="28" name="Connecteur droit avec flèche 27"/>
          <p:cNvCxnSpPr/>
          <p:nvPr/>
        </p:nvCxnSpPr>
        <p:spPr bwMode="auto">
          <a:xfrm flipH="1">
            <a:off x="4115252" y="1703116"/>
            <a:ext cx="327975" cy="2076738"/>
          </a:xfrm>
          <a:prstGeom prst="straightConnector1">
            <a:avLst/>
          </a:prstGeom>
          <a:solidFill>
            <a:schemeClr val="accent1"/>
          </a:solidFill>
          <a:ln w="38100" cap="flat" cmpd="sng" algn="ctr">
            <a:solidFill>
              <a:srgbClr val="7030A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Connecteur droit avec flèche 28"/>
          <p:cNvCxnSpPr/>
          <p:nvPr/>
        </p:nvCxnSpPr>
        <p:spPr bwMode="auto">
          <a:xfrm>
            <a:off x="6158614" y="1692483"/>
            <a:ext cx="84350" cy="2431995"/>
          </a:xfrm>
          <a:prstGeom prst="straightConnector1">
            <a:avLst/>
          </a:prstGeom>
          <a:solidFill>
            <a:schemeClr val="accent1"/>
          </a:solidFill>
          <a:ln w="3810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2064969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Summary</a:t>
            </a:r>
            <a:endParaRPr lang="en-GB" dirty="0"/>
          </a:p>
        </p:txBody>
      </p:sp>
      <p:sp>
        <p:nvSpPr>
          <p:cNvPr id="3" name="Espace réservé du contenu 2"/>
          <p:cNvSpPr>
            <a:spLocks noGrp="1"/>
          </p:cNvSpPr>
          <p:nvPr>
            <p:ph idx="1"/>
          </p:nvPr>
        </p:nvSpPr>
        <p:spPr>
          <a:xfrm>
            <a:off x="552450" y="883423"/>
            <a:ext cx="8039100" cy="5528010"/>
          </a:xfrm>
        </p:spPr>
        <p:txBody>
          <a:bodyPr/>
          <a:lstStyle/>
          <a:p>
            <a:r>
              <a:rPr lang="en-US" dirty="0" smtClean="0">
                <a:solidFill>
                  <a:schemeClr val="bg2">
                    <a:lumMod val="50000"/>
                  </a:schemeClr>
                </a:solidFill>
                <a:sym typeface="Symbol" pitchFamily="18" charset="2"/>
              </a:rPr>
              <a:t>Our main goal is to provide highest quality and longest possible time series of ozone to the scientific community</a:t>
            </a:r>
          </a:p>
          <a:p>
            <a:endParaRPr lang="en-US" dirty="0">
              <a:solidFill>
                <a:schemeClr val="bg2">
                  <a:lumMod val="50000"/>
                </a:schemeClr>
              </a:solidFill>
              <a:sym typeface="Symbol" pitchFamily="18" charset="2"/>
            </a:endParaRPr>
          </a:p>
          <a:p>
            <a:endParaRPr lang="en-US" dirty="0" smtClean="0">
              <a:solidFill>
                <a:schemeClr val="bg2">
                  <a:lumMod val="50000"/>
                </a:schemeClr>
              </a:solidFill>
              <a:sym typeface="Symbol" pitchFamily="18" charset="2"/>
            </a:endParaRPr>
          </a:p>
          <a:p>
            <a:endParaRPr lang="en-US" dirty="0">
              <a:solidFill>
                <a:schemeClr val="bg2">
                  <a:lumMod val="50000"/>
                </a:schemeClr>
              </a:solidFill>
              <a:sym typeface="Symbol" pitchFamily="18" charset="2"/>
            </a:endParaRPr>
          </a:p>
          <a:p>
            <a:endParaRPr lang="en-US" dirty="0" smtClean="0">
              <a:solidFill>
                <a:schemeClr val="bg2">
                  <a:lumMod val="50000"/>
                </a:schemeClr>
              </a:solidFill>
              <a:sym typeface="Symbol" pitchFamily="18" charset="2"/>
            </a:endParaRPr>
          </a:p>
          <a:p>
            <a:endParaRPr lang="en-US" dirty="0">
              <a:solidFill>
                <a:schemeClr val="bg2">
                  <a:lumMod val="50000"/>
                </a:schemeClr>
              </a:solidFill>
              <a:sym typeface="Symbol" pitchFamily="18" charset="2"/>
            </a:endParaRPr>
          </a:p>
          <a:p>
            <a:endParaRPr lang="en-US" dirty="0" smtClean="0">
              <a:solidFill>
                <a:schemeClr val="bg2">
                  <a:lumMod val="50000"/>
                </a:schemeClr>
              </a:solidFill>
              <a:sym typeface="Symbol" pitchFamily="18" charset="2"/>
            </a:endParaRPr>
          </a:p>
          <a:p>
            <a:r>
              <a:rPr lang="en-US" dirty="0" smtClean="0">
                <a:solidFill>
                  <a:schemeClr val="bg2">
                    <a:lumMod val="50000"/>
                  </a:schemeClr>
                </a:solidFill>
                <a:sym typeface="Symbol" pitchFamily="18" charset="2"/>
              </a:rPr>
              <a:t>Monitoring implies</a:t>
            </a:r>
          </a:p>
          <a:p>
            <a:pPr lvl="1"/>
            <a:r>
              <a:rPr lang="en-US" dirty="0" smtClean="0">
                <a:solidFill>
                  <a:schemeClr val="bg2">
                    <a:lumMod val="50000"/>
                  </a:schemeClr>
                </a:solidFill>
                <a:sym typeface="Symbol" pitchFamily="18" charset="2"/>
              </a:rPr>
              <a:t>Long-term support</a:t>
            </a:r>
          </a:p>
          <a:p>
            <a:pPr lvl="1"/>
            <a:r>
              <a:rPr lang="en-US" dirty="0" smtClean="0">
                <a:solidFill>
                  <a:schemeClr val="bg2">
                    <a:lumMod val="50000"/>
                  </a:schemeClr>
                </a:solidFill>
                <a:sym typeface="Symbol" pitchFamily="18" charset="2"/>
              </a:rPr>
              <a:t>Scientific accompaniment of data acquisition (QA/QC)</a:t>
            </a:r>
          </a:p>
          <a:p>
            <a:pPr lvl="1"/>
            <a:r>
              <a:rPr lang="en-US" dirty="0" smtClean="0">
                <a:solidFill>
                  <a:schemeClr val="bg2">
                    <a:lumMod val="50000"/>
                  </a:schemeClr>
                </a:solidFill>
                <a:sym typeface="Symbol" pitchFamily="18" charset="2"/>
              </a:rPr>
              <a:t>Good collaboration between monitoring stations and scientific laboratories and Universities</a:t>
            </a:r>
          </a:p>
        </p:txBody>
      </p:sp>
      <p:pic>
        <p:nvPicPr>
          <p:cNvPr id="4" name="Espace réservé du contenu 6"/>
          <p:cNvPicPr>
            <a:picLocks noChangeAspect="1"/>
          </p:cNvPicPr>
          <p:nvPr/>
        </p:nvPicPr>
        <p:blipFill rotWithShape="1">
          <a:blip r:embed="rId2">
            <a:extLst>
              <a:ext uri="{28A0092B-C50C-407E-A947-70E740481C1C}">
                <a14:useLocalDpi xmlns:a14="http://schemas.microsoft.com/office/drawing/2010/main" val="0"/>
              </a:ext>
            </a:extLst>
          </a:blip>
          <a:srcRect t="9469" b="7830"/>
          <a:stretch/>
        </p:blipFill>
        <p:spPr bwMode="auto">
          <a:xfrm>
            <a:off x="2376566" y="1788808"/>
            <a:ext cx="3928540" cy="2436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6378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0" indent="0"/>
            <a:endParaRPr lang="en-GB" dirty="0"/>
          </a:p>
        </p:txBody>
      </p:sp>
      <p:sp>
        <p:nvSpPr>
          <p:cNvPr id="3" name="Espace réservé du contenu 2"/>
          <p:cNvSpPr>
            <a:spLocks noGrp="1"/>
          </p:cNvSpPr>
          <p:nvPr>
            <p:ph idx="1"/>
          </p:nvPr>
        </p:nvSpPr>
        <p:spPr/>
        <p:txBody>
          <a:bodyPr/>
          <a:lstStyle/>
          <a:p>
            <a:pPr marL="0" indent="0">
              <a:buNone/>
            </a:pPr>
            <a:endParaRPr lang="en-GB" dirty="0" smtClean="0"/>
          </a:p>
          <a:p>
            <a:pPr marL="0" indent="0">
              <a:buNone/>
            </a:pPr>
            <a:r>
              <a:rPr lang="en-GB" dirty="0" smtClean="0"/>
              <a:t>Outline of the presentation:</a:t>
            </a:r>
          </a:p>
          <a:p>
            <a:r>
              <a:rPr lang="en-GB" dirty="0" smtClean="0"/>
              <a:t>Examples of ozone </a:t>
            </a:r>
            <a:r>
              <a:rPr lang="en-GB" b="1" dirty="0" smtClean="0"/>
              <a:t>time series </a:t>
            </a:r>
            <a:r>
              <a:rPr lang="en-GB" dirty="0" smtClean="0"/>
              <a:t>measured in Switzerland : </a:t>
            </a:r>
            <a:r>
              <a:rPr lang="en-GB" dirty="0" err="1" smtClean="0"/>
              <a:t>Arosa</a:t>
            </a:r>
            <a:r>
              <a:rPr lang="en-GB" dirty="0" smtClean="0"/>
              <a:t>, Payerne, and Nairobi</a:t>
            </a:r>
          </a:p>
          <a:p>
            <a:r>
              <a:rPr lang="en-GB" b="1" dirty="0" smtClean="0"/>
              <a:t>Data quality control</a:t>
            </a:r>
            <a:r>
              <a:rPr lang="en-GB" dirty="0" smtClean="0"/>
              <a:t>: Brewer </a:t>
            </a:r>
            <a:r>
              <a:rPr lang="en-GB" dirty="0" err="1" smtClean="0"/>
              <a:t>triade</a:t>
            </a:r>
            <a:r>
              <a:rPr lang="en-GB" dirty="0" smtClean="0"/>
              <a:t> stability</a:t>
            </a:r>
          </a:p>
          <a:p>
            <a:r>
              <a:rPr lang="en-GB" b="1" dirty="0" smtClean="0"/>
              <a:t>Applied research </a:t>
            </a:r>
            <a:r>
              <a:rPr lang="en-GB" dirty="0" smtClean="0"/>
              <a:t>: Automated Dobson</a:t>
            </a:r>
          </a:p>
          <a:p>
            <a:pPr marL="0" indent="0">
              <a:buNone/>
            </a:pPr>
            <a:endParaRPr lang="en-GB" dirty="0"/>
          </a:p>
        </p:txBody>
      </p:sp>
    </p:spTree>
    <p:extLst>
      <p:ext uri="{BB962C8B-B14F-4D97-AF65-F5344CB8AC3E}">
        <p14:creationId xmlns:p14="http://schemas.microsoft.com/office/powerpoint/2010/main" val="216220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4"/>
          <p:cNvPicPr>
            <a:picLocks noChangeAspect="1"/>
          </p:cNvPicPr>
          <p:nvPr/>
        </p:nvPicPr>
        <p:blipFill rotWithShape="1">
          <a:blip r:embed="rId2" cstate="print">
            <a:extLst>
              <a:ext uri="{28A0092B-C50C-407E-A947-70E740481C1C}">
                <a14:useLocalDpi xmlns:a14="http://schemas.microsoft.com/office/drawing/2010/main" val="0"/>
              </a:ext>
            </a:extLst>
          </a:blip>
          <a:srcRect t="10351" b="7345"/>
          <a:stretch/>
        </p:blipFill>
        <p:spPr bwMode="auto">
          <a:xfrm>
            <a:off x="6648856" y="215626"/>
            <a:ext cx="2367553" cy="1461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re 1"/>
          <p:cNvSpPr>
            <a:spLocks noGrp="1"/>
          </p:cNvSpPr>
          <p:nvPr>
            <p:ph type="title"/>
          </p:nvPr>
        </p:nvSpPr>
        <p:spPr/>
        <p:txBody>
          <a:bodyPr/>
          <a:lstStyle/>
          <a:p>
            <a:pPr marL="0" indent="0"/>
            <a:r>
              <a:rPr lang="en-GB" dirty="0"/>
              <a:t>Swiss organisation</a:t>
            </a:r>
          </a:p>
        </p:txBody>
      </p:sp>
      <p:sp>
        <p:nvSpPr>
          <p:cNvPr id="3" name="Espace réservé du contenu 2"/>
          <p:cNvSpPr>
            <a:spLocks noGrp="1"/>
          </p:cNvSpPr>
          <p:nvPr>
            <p:ph idx="1"/>
          </p:nvPr>
        </p:nvSpPr>
        <p:spPr/>
        <p:txBody>
          <a:bodyPr/>
          <a:lstStyle/>
          <a:p>
            <a:r>
              <a:rPr lang="en-GB" dirty="0" smtClean="0"/>
              <a:t>Main task of </a:t>
            </a:r>
            <a:r>
              <a:rPr lang="en-GB" dirty="0" err="1" smtClean="0"/>
              <a:t>MeteoSwiss</a:t>
            </a:r>
            <a:r>
              <a:rPr lang="en-GB" dirty="0" smtClean="0"/>
              <a:t> is </a:t>
            </a:r>
            <a:r>
              <a:rPr lang="en-GB" b="1" dirty="0" smtClean="0"/>
              <a:t>monitoring</a:t>
            </a:r>
          </a:p>
          <a:p>
            <a:r>
              <a:rPr lang="en-GB" dirty="0" smtClean="0"/>
              <a:t>Applied research in support to monitoring</a:t>
            </a:r>
          </a:p>
          <a:p>
            <a:r>
              <a:rPr lang="en-GB" dirty="0" smtClean="0"/>
              <a:t>R&amp;D are mainly devoted to Universities and Research </a:t>
            </a:r>
            <a:r>
              <a:rPr lang="en-GB" dirty="0"/>
              <a:t>L</a:t>
            </a:r>
            <a:r>
              <a:rPr lang="en-GB" dirty="0" smtClean="0"/>
              <a:t>aboratories</a:t>
            </a:r>
          </a:p>
          <a:p>
            <a:pPr marL="0" indent="0">
              <a:buNone/>
            </a:pPr>
            <a:endParaRPr lang="en-GB" dirty="0" smtClean="0"/>
          </a:p>
          <a:p>
            <a:pPr marL="0" indent="0">
              <a:buNone/>
            </a:pPr>
            <a:r>
              <a:rPr lang="en-GB" b="1" dirty="0" smtClean="0"/>
              <a:t>Outline of the presentation</a:t>
            </a:r>
          </a:p>
          <a:p>
            <a:r>
              <a:rPr lang="en-GB" dirty="0" smtClean="0"/>
              <a:t>Examples of ozone </a:t>
            </a:r>
            <a:r>
              <a:rPr lang="en-GB" b="1" dirty="0" smtClean="0"/>
              <a:t>time series </a:t>
            </a:r>
            <a:r>
              <a:rPr lang="en-GB" dirty="0" smtClean="0"/>
              <a:t>measured in Switzerland : </a:t>
            </a:r>
            <a:r>
              <a:rPr lang="en-GB" dirty="0" err="1" smtClean="0"/>
              <a:t>Arosa</a:t>
            </a:r>
            <a:r>
              <a:rPr lang="en-GB" dirty="0" smtClean="0"/>
              <a:t>, Payerne, and Nairobi</a:t>
            </a:r>
          </a:p>
          <a:p>
            <a:r>
              <a:rPr lang="en-GB" b="1" dirty="0" smtClean="0"/>
              <a:t>Data quality control</a:t>
            </a:r>
            <a:r>
              <a:rPr lang="en-GB" dirty="0" smtClean="0"/>
              <a:t>: Brewer </a:t>
            </a:r>
            <a:r>
              <a:rPr lang="en-GB" dirty="0" err="1" smtClean="0"/>
              <a:t>triade</a:t>
            </a:r>
            <a:r>
              <a:rPr lang="en-GB" dirty="0" smtClean="0"/>
              <a:t> stability</a:t>
            </a:r>
          </a:p>
          <a:p>
            <a:r>
              <a:rPr lang="en-GB" b="1" dirty="0" smtClean="0"/>
              <a:t>Applied research </a:t>
            </a:r>
            <a:r>
              <a:rPr lang="en-GB" dirty="0" smtClean="0"/>
              <a:t>: Automated Dobson</a:t>
            </a:r>
          </a:p>
          <a:p>
            <a:pPr marL="0" indent="0">
              <a:buNone/>
            </a:pPr>
            <a:endParaRPr lang="en-GB" dirty="0"/>
          </a:p>
        </p:txBody>
      </p:sp>
    </p:spTree>
    <p:extLst>
      <p:ext uri="{BB962C8B-B14F-4D97-AF65-F5344CB8AC3E}">
        <p14:creationId xmlns:p14="http://schemas.microsoft.com/office/powerpoint/2010/main" val="3558448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pPr eaLnBrk="1" hangingPunct="1"/>
            <a:r>
              <a:rPr lang="en-GB" dirty="0" smtClean="0"/>
              <a:t>MATCH principle : sondes vs. MOZAIC O</a:t>
            </a:r>
            <a:r>
              <a:rPr lang="en-GB" baseline="-25000" dirty="0" smtClean="0"/>
              <a:t>3</a:t>
            </a:r>
            <a:r>
              <a:rPr lang="en-GB" dirty="0" smtClean="0"/>
              <a:t> data</a:t>
            </a:r>
          </a:p>
        </p:txBody>
      </p:sp>
      <p:sp>
        <p:nvSpPr>
          <p:cNvPr id="5123" name="Espace réservé du contenu 2"/>
          <p:cNvSpPr>
            <a:spLocks noGrp="1"/>
          </p:cNvSpPr>
          <p:nvPr>
            <p:ph idx="1"/>
          </p:nvPr>
        </p:nvSpPr>
        <p:spPr/>
        <p:txBody>
          <a:bodyPr/>
          <a:lstStyle/>
          <a:p>
            <a:pPr eaLnBrk="1" hangingPunct="1"/>
            <a:r>
              <a:rPr lang="en-GB" dirty="0" smtClean="0"/>
              <a:t>PhD work of J. Staufer (ETH / MeteoSwiss)</a:t>
            </a:r>
          </a:p>
          <a:p>
            <a:pPr eaLnBrk="1" hangingPunct="1"/>
            <a:r>
              <a:rPr lang="en-GB" dirty="0"/>
              <a:t>Two independent systems </a:t>
            </a:r>
            <a:r>
              <a:rPr lang="en-GB" dirty="0" smtClean="0"/>
              <a:t>are measuring </a:t>
            </a:r>
            <a:r>
              <a:rPr lang="en-GB" dirty="0"/>
              <a:t>ozone in air parcels </a:t>
            </a:r>
            <a:r>
              <a:rPr lang="en-GB" dirty="0" smtClean="0"/>
              <a:t>along trajectories: sondes and aircrafts (</a:t>
            </a:r>
            <a:r>
              <a:rPr lang="en-GB" sz="1800" dirty="0" smtClean="0"/>
              <a:t>MOZAIC</a:t>
            </a:r>
            <a:r>
              <a:rPr lang="en-GB" dirty="0" smtClean="0"/>
              <a:t>)</a:t>
            </a:r>
            <a:endParaRPr lang="en-GB" dirty="0"/>
          </a:p>
          <a:p>
            <a:pPr eaLnBrk="1" hangingPunct="1"/>
            <a:r>
              <a:rPr lang="en-GB" dirty="0" smtClean="0"/>
              <a:t>Trajectory model LAGRANTO driven by 6-hourly ERA-interim </a:t>
            </a:r>
          </a:p>
          <a:p>
            <a:pPr eaLnBrk="1" hangingPunct="1"/>
            <a:endParaRPr lang="en-GB" dirty="0" smtClean="0"/>
          </a:p>
        </p:txBody>
      </p:sp>
      <p:pic>
        <p:nvPicPr>
          <p:cNvPr id="512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13" y="2065863"/>
            <a:ext cx="8913812" cy="3598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61709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Dobson pictures</a:t>
            </a:r>
            <a:endParaRPr lang="en-GB" dirty="0"/>
          </a:p>
        </p:txBody>
      </p:sp>
      <p:pic>
        <p:nvPicPr>
          <p:cNvPr id="5" name="Image 4"/>
          <p:cNvPicPr>
            <a:picLocks noChangeAspect="1"/>
          </p:cNvPicPr>
          <p:nvPr/>
        </p:nvPicPr>
        <p:blipFill rotWithShape="1">
          <a:blip r:embed="rId2" cstate="print">
            <a:extLst>
              <a:ext uri="{28A0092B-C50C-407E-A947-70E740481C1C}">
                <a14:useLocalDpi xmlns:a14="http://schemas.microsoft.com/office/drawing/2010/main" val="0"/>
              </a:ext>
            </a:extLst>
          </a:blip>
          <a:srcRect l="6615" t="2774" b="9318"/>
          <a:stretch/>
        </p:blipFill>
        <p:spPr>
          <a:xfrm>
            <a:off x="265814" y="3371444"/>
            <a:ext cx="4548156" cy="3211032"/>
          </a:xfrm>
          <a:prstGeom prst="rect">
            <a:avLst/>
          </a:prstGeom>
        </p:spPr>
      </p:pic>
      <p:pic>
        <p:nvPicPr>
          <p:cNvPr id="6" name="Image 5"/>
          <p:cNvPicPr>
            <a:picLocks noChangeAspect="1"/>
          </p:cNvPicPr>
          <p:nvPr/>
        </p:nvPicPr>
        <p:blipFill rotWithShape="1">
          <a:blip r:embed="rId3" cstate="print">
            <a:extLst>
              <a:ext uri="{28A0092B-C50C-407E-A947-70E740481C1C}">
                <a14:useLocalDpi xmlns:a14="http://schemas.microsoft.com/office/drawing/2010/main" val="0"/>
              </a:ext>
            </a:extLst>
          </a:blip>
          <a:srcRect t="13797" r="47467" b="39723"/>
          <a:stretch/>
        </p:blipFill>
        <p:spPr>
          <a:xfrm>
            <a:off x="3824120" y="241411"/>
            <a:ext cx="4803628" cy="3187589"/>
          </a:xfrm>
          <a:prstGeom prst="rect">
            <a:avLst/>
          </a:prstGeom>
        </p:spPr>
      </p:pic>
      <p:pic>
        <p:nvPicPr>
          <p:cNvPr id="7" name="Image 6"/>
          <p:cNvPicPr>
            <a:picLocks noChangeAspect="1"/>
          </p:cNvPicPr>
          <p:nvPr/>
        </p:nvPicPr>
        <p:blipFill rotWithShape="1">
          <a:blip r:embed="rId4" cstate="print">
            <a:extLst>
              <a:ext uri="{28A0092B-C50C-407E-A947-70E740481C1C}">
                <a14:useLocalDpi xmlns:a14="http://schemas.microsoft.com/office/drawing/2010/main" val="0"/>
              </a:ext>
            </a:extLst>
          </a:blip>
          <a:srcRect r="24224" b="26716"/>
          <a:stretch/>
        </p:blipFill>
        <p:spPr>
          <a:xfrm>
            <a:off x="5071730" y="3585350"/>
            <a:ext cx="3837209" cy="2783220"/>
          </a:xfrm>
          <a:prstGeom prst="rect">
            <a:avLst/>
          </a:prstGeom>
        </p:spPr>
      </p:pic>
    </p:spTree>
    <p:extLst>
      <p:ext uri="{BB962C8B-B14F-4D97-AF65-F5344CB8AC3E}">
        <p14:creationId xmlns:p14="http://schemas.microsoft.com/office/powerpoint/2010/main" val="1306932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50" name="Titre 1"/>
          <p:cNvSpPr>
            <a:spLocks noGrp="1"/>
          </p:cNvSpPr>
          <p:nvPr>
            <p:ph type="title"/>
          </p:nvPr>
        </p:nvSpPr>
        <p:spPr/>
        <p:txBody>
          <a:bodyPr/>
          <a:lstStyle/>
          <a:p>
            <a:pPr eaLnBrk="1" hangingPunct="1"/>
            <a:r>
              <a:rPr lang="en-GB" dirty="0" smtClean="0"/>
              <a:t>Example of Nairobi ozone sounding</a:t>
            </a:r>
          </a:p>
        </p:txBody>
      </p:sp>
      <p:sp>
        <p:nvSpPr>
          <p:cNvPr id="27651" name="Espace réservé du contenu 2"/>
          <p:cNvSpPr>
            <a:spLocks noGrp="1"/>
          </p:cNvSpPr>
          <p:nvPr>
            <p:ph idx="1"/>
          </p:nvPr>
        </p:nvSpPr>
        <p:spPr/>
        <p:txBody>
          <a:bodyPr/>
          <a:lstStyle/>
          <a:p>
            <a:pPr marL="0" indent="0" algn="ctr" eaLnBrk="1" hangingPunct="1">
              <a:buNone/>
            </a:pPr>
            <a:r>
              <a:rPr lang="en-GB" dirty="0" smtClean="0">
                <a:solidFill>
                  <a:srgbClr val="FF0000"/>
                </a:solidFill>
              </a:rPr>
              <a:t>ECC sensing solution change =&gt; </a:t>
            </a:r>
            <a:r>
              <a:rPr lang="en-GB" dirty="0" err="1" smtClean="0">
                <a:solidFill>
                  <a:srgbClr val="FF0000"/>
                </a:solidFill>
              </a:rPr>
              <a:t>homogeneisation</a:t>
            </a:r>
            <a:endParaRPr lang="en-GB" dirty="0" smtClean="0">
              <a:solidFill>
                <a:srgbClr val="FF0000"/>
              </a:solidFill>
            </a:endParaRPr>
          </a:p>
        </p:txBody>
      </p:sp>
      <p:pic>
        <p:nvPicPr>
          <p:cNvPr id="276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497" y="1319146"/>
            <a:ext cx="8559300" cy="5434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18328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2" name="Titre 1"/>
          <p:cNvSpPr>
            <a:spLocks noGrp="1"/>
          </p:cNvSpPr>
          <p:nvPr>
            <p:ph type="title"/>
          </p:nvPr>
        </p:nvSpPr>
        <p:spPr/>
        <p:txBody>
          <a:bodyPr/>
          <a:lstStyle/>
          <a:p>
            <a:pPr eaLnBrk="1" hangingPunct="1"/>
            <a:r>
              <a:rPr lang="en-GB" dirty="0" smtClean="0"/>
              <a:t>Payerne – MOZAIC: summary</a:t>
            </a:r>
          </a:p>
        </p:txBody>
      </p:sp>
      <p:sp>
        <p:nvSpPr>
          <p:cNvPr id="10243" name="Espace réservé du contenu 2"/>
          <p:cNvSpPr>
            <a:spLocks noGrp="1"/>
          </p:cNvSpPr>
          <p:nvPr>
            <p:ph idx="1"/>
          </p:nvPr>
        </p:nvSpPr>
        <p:spPr/>
        <p:txBody>
          <a:bodyPr/>
          <a:lstStyle/>
          <a:p>
            <a:pPr eaLnBrk="1" hangingPunct="1"/>
            <a:r>
              <a:rPr lang="en-GB" dirty="0"/>
              <a:t>(c) LS (p&lt;p</a:t>
            </a:r>
            <a:r>
              <a:rPr lang="en-GB" baseline="-25000" dirty="0"/>
              <a:t>trop</a:t>
            </a:r>
            <a:r>
              <a:rPr lang="en-GB" dirty="0"/>
              <a:t>-15 hPa); </a:t>
            </a:r>
            <a:r>
              <a:rPr lang="en-GB" dirty="0" smtClean="0"/>
              <a:t>(d) </a:t>
            </a:r>
            <a:r>
              <a:rPr lang="en-GB" dirty="0" err="1"/>
              <a:t>tropo</a:t>
            </a:r>
            <a:r>
              <a:rPr lang="en-GB" dirty="0"/>
              <a:t> </a:t>
            </a:r>
            <a:r>
              <a:rPr lang="en-US" dirty="0"/>
              <a:t>± </a:t>
            </a:r>
            <a:r>
              <a:rPr lang="en-GB" dirty="0"/>
              <a:t>15 hPa; (e) UT (p&gt;p</a:t>
            </a:r>
            <a:r>
              <a:rPr lang="en-GB" baseline="-25000" dirty="0"/>
              <a:t>trop</a:t>
            </a:r>
            <a:r>
              <a:rPr lang="en-GB" dirty="0"/>
              <a:t>+15 hPa)</a:t>
            </a:r>
            <a:endParaRPr lang="en-GB" dirty="0" smtClean="0"/>
          </a:p>
        </p:txBody>
      </p:sp>
      <p:pic>
        <p:nvPicPr>
          <p:cNvPr id="102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5" y="1866925"/>
            <a:ext cx="9144000" cy="3865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7440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6466" name="Rectangle 2"/>
          <p:cNvSpPr>
            <a:spLocks noGrp="1" noChangeArrowheads="1"/>
          </p:cNvSpPr>
          <p:nvPr>
            <p:ph type="title"/>
          </p:nvPr>
        </p:nvSpPr>
        <p:spPr/>
        <p:txBody>
          <a:bodyPr/>
          <a:lstStyle/>
          <a:p>
            <a:r>
              <a:rPr lang="en-US" dirty="0" smtClean="0"/>
              <a:t>Example of Brewer – Dobson pairs Data</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5023"/>
            <a:ext cx="9144000" cy="5201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ZoneTexte 3"/>
          <p:cNvSpPr txBox="1"/>
          <p:nvPr/>
        </p:nvSpPr>
        <p:spPr>
          <a:xfrm>
            <a:off x="3888022" y="1747935"/>
            <a:ext cx="1885453" cy="523220"/>
          </a:xfrm>
          <a:prstGeom prst="rect">
            <a:avLst/>
          </a:prstGeom>
          <a:noFill/>
        </p:spPr>
        <p:txBody>
          <a:bodyPr wrap="none" rtlCol="0">
            <a:spAutoFit/>
          </a:bodyPr>
          <a:lstStyle/>
          <a:p>
            <a:r>
              <a:rPr lang="en-GB" dirty="0" smtClean="0">
                <a:solidFill>
                  <a:srgbClr val="9933FF"/>
                </a:solidFill>
              </a:rPr>
              <a:t>B040</a:t>
            </a:r>
            <a:r>
              <a:rPr lang="en-GB" dirty="0" smtClean="0"/>
              <a:t> 	</a:t>
            </a:r>
            <a:r>
              <a:rPr lang="en-GB" dirty="0" smtClean="0">
                <a:solidFill>
                  <a:srgbClr val="00FF00"/>
                </a:solidFill>
              </a:rPr>
              <a:t>B156</a:t>
            </a:r>
            <a:endParaRPr lang="en-GB" dirty="0">
              <a:solidFill>
                <a:srgbClr val="00FF00"/>
              </a:solidFill>
            </a:endParaRPr>
          </a:p>
        </p:txBody>
      </p:sp>
      <p:sp>
        <p:nvSpPr>
          <p:cNvPr id="5" name="ZoneTexte 4"/>
          <p:cNvSpPr txBox="1"/>
          <p:nvPr/>
        </p:nvSpPr>
        <p:spPr>
          <a:xfrm>
            <a:off x="5986126" y="4246587"/>
            <a:ext cx="1906291" cy="523220"/>
          </a:xfrm>
          <a:prstGeom prst="rect">
            <a:avLst/>
          </a:prstGeom>
          <a:noFill/>
        </p:spPr>
        <p:txBody>
          <a:bodyPr wrap="none" rtlCol="0">
            <a:spAutoFit/>
          </a:bodyPr>
          <a:lstStyle/>
          <a:p>
            <a:r>
              <a:rPr lang="en-GB" dirty="0" smtClean="0">
                <a:solidFill>
                  <a:srgbClr val="0066FF"/>
                </a:solidFill>
              </a:rPr>
              <a:t>D062</a:t>
            </a:r>
            <a:r>
              <a:rPr lang="en-GB" dirty="0" smtClean="0"/>
              <a:t>	</a:t>
            </a:r>
            <a:r>
              <a:rPr lang="en-GB" dirty="0" smtClean="0">
                <a:solidFill>
                  <a:schemeClr val="accent6">
                    <a:lumMod val="25000"/>
                  </a:schemeClr>
                </a:solidFill>
              </a:rPr>
              <a:t>D051</a:t>
            </a:r>
            <a:endParaRPr lang="en-GB" dirty="0">
              <a:solidFill>
                <a:schemeClr val="accent6">
                  <a:lumMod val="25000"/>
                </a:schemeClr>
              </a:solidFill>
            </a:endParaRPr>
          </a:p>
        </p:txBody>
      </p:sp>
    </p:spTree>
    <p:extLst>
      <p:ext uri="{BB962C8B-B14F-4D97-AF65-F5344CB8AC3E}">
        <p14:creationId xmlns:p14="http://schemas.microsoft.com/office/powerpoint/2010/main" val="2845061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Titre 1"/>
          <p:cNvSpPr>
            <a:spLocks noGrp="1"/>
          </p:cNvSpPr>
          <p:nvPr>
            <p:ph type="title"/>
          </p:nvPr>
        </p:nvSpPr>
        <p:spPr/>
        <p:txBody>
          <a:bodyPr/>
          <a:lstStyle/>
          <a:p>
            <a:pPr eaLnBrk="1" hangingPunct="1"/>
            <a:r>
              <a:rPr lang="en-GB" dirty="0" smtClean="0"/>
              <a:t>MATCH applied to MLS: extend to global network</a:t>
            </a:r>
          </a:p>
        </p:txBody>
      </p:sp>
      <p:sp>
        <p:nvSpPr>
          <p:cNvPr id="20483" name="Espace réservé du contenu 2"/>
          <p:cNvSpPr>
            <a:spLocks noGrp="1"/>
          </p:cNvSpPr>
          <p:nvPr>
            <p:ph idx="1"/>
          </p:nvPr>
        </p:nvSpPr>
        <p:spPr/>
        <p:txBody>
          <a:bodyPr/>
          <a:lstStyle/>
          <a:p>
            <a:pPr marL="0" indent="0" eaLnBrk="1" hangingPunct="1">
              <a:buNone/>
            </a:pPr>
            <a:endParaRPr lang="en-GB" dirty="0" smtClean="0"/>
          </a:p>
        </p:txBody>
      </p:sp>
      <p:pic>
        <p:nvPicPr>
          <p:cNvPr id="2048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1663" y="839148"/>
            <a:ext cx="6877050" cy="5829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0" y="2896906"/>
            <a:ext cx="1109599" cy="1015663"/>
          </a:xfrm>
          <a:prstGeom prst="rect">
            <a:avLst/>
          </a:prstGeom>
          <a:noFill/>
        </p:spPr>
        <p:txBody>
          <a:bodyPr wrap="none" rtlCol="0">
            <a:spAutoFit/>
          </a:bodyPr>
          <a:lstStyle/>
          <a:p>
            <a:r>
              <a:rPr lang="en-US" b="1" dirty="0">
                <a:solidFill>
                  <a:srgbClr val="FF0000"/>
                </a:solidFill>
              </a:rPr>
              <a:t>±</a:t>
            </a:r>
            <a:r>
              <a:rPr lang="en-US" b="1" i="1" dirty="0">
                <a:solidFill>
                  <a:srgbClr val="FF0000"/>
                </a:solidFill>
              </a:rPr>
              <a:t>2</a:t>
            </a:r>
            <a:r>
              <a:rPr lang="en-US" b="1" dirty="0">
                <a:solidFill>
                  <a:srgbClr val="FF0000"/>
                </a:solidFill>
              </a:rPr>
              <a:t>◦</a:t>
            </a:r>
            <a:r>
              <a:rPr lang="en-US" b="1" i="1" dirty="0" smtClean="0">
                <a:solidFill>
                  <a:srgbClr val="FF0000"/>
                </a:solidFill>
              </a:rPr>
              <a:t>lat.</a:t>
            </a:r>
          </a:p>
          <a:p>
            <a:r>
              <a:rPr lang="en-US" b="1" dirty="0" smtClean="0">
                <a:solidFill>
                  <a:srgbClr val="FF0000"/>
                </a:solidFill>
              </a:rPr>
              <a:t>±</a:t>
            </a:r>
            <a:r>
              <a:rPr lang="en-US" b="1" i="1" dirty="0">
                <a:solidFill>
                  <a:srgbClr val="FF0000"/>
                </a:solidFill>
              </a:rPr>
              <a:t>2</a:t>
            </a:r>
            <a:r>
              <a:rPr lang="en-US" b="1" dirty="0">
                <a:solidFill>
                  <a:srgbClr val="FF0000"/>
                </a:solidFill>
              </a:rPr>
              <a:t>◦</a:t>
            </a:r>
            <a:r>
              <a:rPr lang="en-US" b="1" i="1" dirty="0" smtClean="0">
                <a:solidFill>
                  <a:srgbClr val="FF0000"/>
                </a:solidFill>
              </a:rPr>
              <a:t>long.</a:t>
            </a:r>
          </a:p>
          <a:p>
            <a:r>
              <a:rPr lang="en-US" b="1" i="1" dirty="0" smtClean="0">
                <a:solidFill>
                  <a:srgbClr val="FF0000"/>
                </a:solidFill>
              </a:rPr>
              <a:t>one </a:t>
            </a:r>
            <a:r>
              <a:rPr lang="en-US" b="1" i="1" dirty="0">
                <a:solidFill>
                  <a:srgbClr val="FF0000"/>
                </a:solidFill>
              </a:rPr>
              <a:t>day</a:t>
            </a:r>
            <a:endParaRPr lang="en-GB" b="1" dirty="0">
              <a:solidFill>
                <a:srgbClr val="FF0000"/>
              </a:solidFill>
            </a:endParaRPr>
          </a:p>
        </p:txBody>
      </p:sp>
      <p:sp>
        <p:nvSpPr>
          <p:cNvPr id="6" name="ZoneTexte 5"/>
          <p:cNvSpPr txBox="1"/>
          <p:nvPr/>
        </p:nvSpPr>
        <p:spPr>
          <a:xfrm>
            <a:off x="7846458" y="2904153"/>
            <a:ext cx="1297542" cy="1323439"/>
          </a:xfrm>
          <a:prstGeom prst="rect">
            <a:avLst/>
          </a:prstGeom>
          <a:noFill/>
        </p:spPr>
        <p:txBody>
          <a:bodyPr wrap="square" rtlCol="0">
            <a:spAutoFit/>
          </a:bodyPr>
          <a:lstStyle/>
          <a:p>
            <a:r>
              <a:rPr lang="en-US" b="1" dirty="0" smtClean="0">
                <a:solidFill>
                  <a:srgbClr val="FF0000"/>
                </a:solidFill>
              </a:rPr>
              <a:t>MATCH</a:t>
            </a:r>
          </a:p>
          <a:p>
            <a:r>
              <a:rPr lang="en-US" b="1" dirty="0" smtClean="0">
                <a:solidFill>
                  <a:srgbClr val="FF0000"/>
                </a:solidFill>
              </a:rPr>
              <a:t>approach:</a:t>
            </a:r>
          </a:p>
          <a:p>
            <a:pPr marL="342900" indent="-342900">
              <a:buFontTx/>
              <a:buChar char="-"/>
            </a:pPr>
            <a:r>
              <a:rPr lang="en-US" b="1" dirty="0" smtClean="0">
                <a:solidFill>
                  <a:srgbClr val="FF0000"/>
                </a:solidFill>
              </a:rPr>
              <a:t>75 km</a:t>
            </a:r>
          </a:p>
          <a:p>
            <a:pPr marL="342900" indent="-342900">
              <a:buFontTx/>
              <a:buChar char="-"/>
            </a:pPr>
            <a:r>
              <a:rPr lang="en-US" b="1" dirty="0" smtClean="0">
                <a:solidFill>
                  <a:srgbClr val="FF0000"/>
                </a:solidFill>
              </a:rPr>
              <a:t>3 days</a:t>
            </a:r>
            <a:endParaRPr lang="en-GB" b="1" dirty="0">
              <a:solidFill>
                <a:srgbClr val="FF0000"/>
              </a:solidFill>
            </a:endParaRPr>
          </a:p>
        </p:txBody>
      </p:sp>
    </p:spTree>
    <p:extLst>
      <p:ext uri="{BB962C8B-B14F-4D97-AF65-F5344CB8AC3E}">
        <p14:creationId xmlns:p14="http://schemas.microsoft.com/office/powerpoint/2010/main" val="1542249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Sites characteristics : Arosa vs. Davos</a:t>
            </a:r>
            <a:endParaRPr lang="en-GB" dirty="0"/>
          </a:p>
        </p:txBody>
      </p:sp>
      <p:sp>
        <p:nvSpPr>
          <p:cNvPr id="3" name="Espace réservé du contenu 2"/>
          <p:cNvSpPr>
            <a:spLocks noGrp="1"/>
          </p:cNvSpPr>
          <p:nvPr>
            <p:ph idx="1"/>
          </p:nvPr>
        </p:nvSpPr>
        <p:spPr/>
        <p:txBody>
          <a:bodyPr/>
          <a:lstStyle/>
          <a:p>
            <a:pPr marL="1828800" lvl="4" indent="0">
              <a:buFontTx/>
              <a:buNone/>
            </a:pPr>
            <a:r>
              <a:rPr lang="en-US" sz="2400" dirty="0" smtClean="0"/>
              <a:t>Arosa (LKO)		Davos (WRC)</a:t>
            </a:r>
          </a:p>
          <a:p>
            <a:pPr>
              <a:spcBef>
                <a:spcPts val="3600"/>
              </a:spcBef>
            </a:pPr>
            <a:r>
              <a:rPr lang="en-US" sz="2000" dirty="0" smtClean="0"/>
              <a:t>Altitude	1847 </a:t>
            </a:r>
            <a:r>
              <a:rPr lang="en-US" sz="2000" dirty="0" err="1" smtClean="0"/>
              <a:t>msl</a:t>
            </a:r>
            <a:r>
              <a:rPr lang="en-US" sz="2000" dirty="0" smtClean="0"/>
              <a:t>		1590 </a:t>
            </a:r>
            <a:r>
              <a:rPr lang="en-US" sz="2000" dirty="0" err="1" smtClean="0"/>
              <a:t>msl</a:t>
            </a:r>
            <a:r>
              <a:rPr lang="en-US" sz="2000" dirty="0"/>
              <a:t/>
            </a:r>
            <a:br>
              <a:rPr lang="en-US" sz="2000" dirty="0"/>
            </a:br>
            <a:r>
              <a:rPr lang="en-US" sz="2000" dirty="0" smtClean="0"/>
              <a:t>(</a:t>
            </a:r>
            <a:r>
              <a:rPr lang="en-US" sz="2000" dirty="0" err="1" smtClean="0"/>
              <a:t>alt.diff</a:t>
            </a:r>
            <a:r>
              <a:rPr lang="en-US" sz="2000" dirty="0" smtClean="0"/>
              <a:t>. =&gt; diff. ozone column ~ 0,3% based on surface ozone)</a:t>
            </a:r>
          </a:p>
          <a:p>
            <a:pPr>
              <a:spcBef>
                <a:spcPts val="1200"/>
              </a:spcBef>
            </a:pPr>
            <a:r>
              <a:rPr lang="en-US" sz="2000" dirty="0" smtClean="0"/>
              <a:t>Orientation	Slope SE		Slope NE</a:t>
            </a:r>
          </a:p>
          <a:p>
            <a:pPr>
              <a:spcBef>
                <a:spcPts val="1200"/>
              </a:spcBef>
            </a:pPr>
            <a:r>
              <a:rPr lang="en-US" sz="2000" dirty="0" smtClean="0"/>
              <a:t>Situation	above village		near valley ground</a:t>
            </a:r>
          </a:p>
          <a:p>
            <a:pPr marL="1828800" lvl="4" indent="0">
              <a:spcBef>
                <a:spcPts val="1200"/>
              </a:spcBef>
              <a:buFontTx/>
              <a:buNone/>
            </a:pPr>
            <a:r>
              <a:rPr lang="en-US" dirty="0" smtClean="0"/>
              <a:t>forest behind station	open landscape</a:t>
            </a:r>
          </a:p>
          <a:p>
            <a:pPr marL="1828800" lvl="4" indent="0">
              <a:spcBef>
                <a:spcPts val="1200"/>
              </a:spcBef>
              <a:buFontTx/>
              <a:buNone/>
            </a:pPr>
            <a:r>
              <a:rPr lang="en-US" dirty="0" smtClean="0"/>
              <a:t>no traffic around		near main traffic road	</a:t>
            </a:r>
          </a:p>
          <a:p>
            <a:pPr marL="457200">
              <a:spcBef>
                <a:spcPts val="1200"/>
              </a:spcBef>
            </a:pPr>
            <a:r>
              <a:rPr lang="en-US" sz="2000" dirty="0" smtClean="0"/>
              <a:t>Horizon 	similar on both stations (see figure)</a:t>
            </a:r>
          </a:p>
          <a:p>
            <a:endParaRPr lang="en-US" dirty="0"/>
          </a:p>
        </p:txBody>
      </p:sp>
    </p:spTree>
    <p:extLst>
      <p:ext uri="{BB962C8B-B14F-4D97-AF65-F5344CB8AC3E}">
        <p14:creationId xmlns:p14="http://schemas.microsoft.com/office/powerpoint/2010/main" val="20340189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6466" name="Rectangle 2"/>
          <p:cNvSpPr>
            <a:spLocks noGrp="1" noChangeArrowheads="1"/>
          </p:cNvSpPr>
          <p:nvPr>
            <p:ph type="title"/>
          </p:nvPr>
        </p:nvSpPr>
        <p:spPr/>
        <p:txBody>
          <a:bodyPr/>
          <a:lstStyle/>
          <a:p>
            <a:r>
              <a:rPr lang="en-US" dirty="0" smtClean="0"/>
              <a:t>Brewer at LKO/</a:t>
            </a:r>
            <a:r>
              <a:rPr lang="en-US" dirty="0" err="1" smtClean="0">
                <a:solidFill>
                  <a:srgbClr val="FF0000"/>
                </a:solidFill>
              </a:rPr>
              <a:t>Dav</a:t>
            </a:r>
            <a:r>
              <a:rPr lang="en-US" dirty="0" smtClean="0"/>
              <a:t>: year </a:t>
            </a:r>
            <a:r>
              <a:rPr lang="en-US" dirty="0" smtClean="0">
                <a:solidFill>
                  <a:srgbClr val="003399"/>
                </a:solidFill>
              </a:rPr>
              <a:t>2010/2011</a:t>
            </a:r>
            <a:r>
              <a:rPr lang="en-US" dirty="0" smtClean="0"/>
              <a:t> vs. </a:t>
            </a:r>
            <a:r>
              <a:rPr lang="en-US" dirty="0" smtClean="0">
                <a:solidFill>
                  <a:srgbClr val="FF0000"/>
                </a:solidFill>
              </a:rPr>
              <a:t>2012/2014</a:t>
            </a:r>
            <a:endParaRPr lang="en-US" dirty="0">
              <a:solidFill>
                <a:srgbClr val="FF0000"/>
              </a:solidFill>
            </a:endParaRPr>
          </a:p>
        </p:txBody>
      </p:sp>
      <p:sp>
        <p:nvSpPr>
          <p:cNvPr id="4" name="ZoneTexte 3"/>
          <p:cNvSpPr txBox="1"/>
          <p:nvPr/>
        </p:nvSpPr>
        <p:spPr>
          <a:xfrm>
            <a:off x="1389413" y="1151906"/>
            <a:ext cx="5604419" cy="400110"/>
          </a:xfrm>
          <a:prstGeom prst="rect">
            <a:avLst/>
          </a:prstGeom>
          <a:noFill/>
        </p:spPr>
        <p:txBody>
          <a:bodyPr wrap="none" rtlCol="0">
            <a:spAutoFit/>
          </a:bodyPr>
          <a:lstStyle/>
          <a:p>
            <a:r>
              <a:rPr lang="en-GB" sz="2000" b="1" dirty="0" smtClean="0">
                <a:solidFill>
                  <a:srgbClr val="003399"/>
                </a:solidFill>
                <a:latin typeface="+mn-lt"/>
              </a:rPr>
              <a:t>B040 / B072 at Arosa	</a:t>
            </a:r>
            <a:r>
              <a:rPr lang="en-GB" sz="2000" b="1" dirty="0" smtClean="0">
                <a:solidFill>
                  <a:srgbClr val="FF0000"/>
                </a:solidFill>
                <a:latin typeface="+mn-lt"/>
                <a:cs typeface="Arial" pitchFamily="34" charset="0"/>
              </a:rPr>
              <a:t>B040 </a:t>
            </a:r>
            <a:r>
              <a:rPr lang="en-GB" sz="2000" b="1" dirty="0">
                <a:solidFill>
                  <a:srgbClr val="FF0000"/>
                </a:solidFill>
                <a:latin typeface="+mn-lt"/>
                <a:cs typeface="Arial" pitchFamily="34" charset="0"/>
              </a:rPr>
              <a:t>/ B072 at </a:t>
            </a:r>
            <a:r>
              <a:rPr lang="en-GB" sz="2000" b="1" dirty="0" smtClean="0">
                <a:solidFill>
                  <a:srgbClr val="FF0000"/>
                </a:solidFill>
                <a:latin typeface="+mn-lt"/>
                <a:cs typeface="Arial" pitchFamily="34" charset="0"/>
              </a:rPr>
              <a:t>Davos </a:t>
            </a:r>
            <a:endParaRPr lang="en-GB" sz="2000" b="1" dirty="0">
              <a:solidFill>
                <a:srgbClr val="FF0000"/>
              </a:solidFill>
              <a:latin typeface="+mn-lt"/>
              <a:cs typeface="Arial" pitchFamily="34" charset="0"/>
            </a:endParaRP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5350" y="836613"/>
            <a:ext cx="7353300" cy="519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9221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6466" name="Rectangle 2"/>
          <p:cNvSpPr>
            <a:spLocks noGrp="1" noChangeArrowheads="1"/>
          </p:cNvSpPr>
          <p:nvPr>
            <p:ph type="title"/>
          </p:nvPr>
        </p:nvSpPr>
        <p:spPr/>
        <p:txBody>
          <a:bodyPr/>
          <a:lstStyle/>
          <a:p>
            <a:r>
              <a:rPr lang="en-US" dirty="0" smtClean="0"/>
              <a:t>Brewer at LKO: year Dec. 2010 – Nov. 2011</a:t>
            </a:r>
            <a:endParaRPr lang="en-US" dirty="0"/>
          </a:p>
        </p:txBody>
      </p:sp>
      <p:sp>
        <p:nvSpPr>
          <p:cNvPr id="4" name="ZoneTexte 3"/>
          <p:cNvSpPr txBox="1"/>
          <p:nvPr/>
        </p:nvSpPr>
        <p:spPr>
          <a:xfrm>
            <a:off x="1389413" y="1151906"/>
            <a:ext cx="5604419" cy="400110"/>
          </a:xfrm>
          <a:prstGeom prst="rect">
            <a:avLst/>
          </a:prstGeom>
          <a:noFill/>
        </p:spPr>
        <p:txBody>
          <a:bodyPr wrap="none" rtlCol="0">
            <a:spAutoFit/>
          </a:bodyPr>
          <a:lstStyle/>
          <a:p>
            <a:r>
              <a:rPr lang="en-GB" sz="2000" b="1" dirty="0" smtClean="0">
                <a:solidFill>
                  <a:srgbClr val="003399"/>
                </a:solidFill>
                <a:latin typeface="+mn-lt"/>
              </a:rPr>
              <a:t>B040 / B072 at Arosa	</a:t>
            </a:r>
            <a:r>
              <a:rPr lang="en-GB" sz="2000" b="1" dirty="0" smtClean="0">
                <a:solidFill>
                  <a:srgbClr val="003399"/>
                </a:solidFill>
                <a:latin typeface="+mn-lt"/>
                <a:cs typeface="Arial" pitchFamily="34" charset="0"/>
              </a:rPr>
              <a:t>B040 </a:t>
            </a:r>
            <a:r>
              <a:rPr lang="en-GB" sz="2000" b="1" dirty="0">
                <a:solidFill>
                  <a:srgbClr val="003399"/>
                </a:solidFill>
                <a:latin typeface="+mn-lt"/>
                <a:cs typeface="Arial" pitchFamily="34" charset="0"/>
              </a:rPr>
              <a:t>/ </a:t>
            </a:r>
            <a:r>
              <a:rPr lang="en-GB" sz="2000" b="1" dirty="0">
                <a:solidFill>
                  <a:srgbClr val="FF0000"/>
                </a:solidFill>
                <a:latin typeface="+mn-lt"/>
                <a:cs typeface="Arial" pitchFamily="34" charset="0"/>
              </a:rPr>
              <a:t>B072 at </a:t>
            </a:r>
            <a:r>
              <a:rPr lang="en-GB" sz="2000" b="1" dirty="0" smtClean="0">
                <a:solidFill>
                  <a:srgbClr val="FF0000"/>
                </a:solidFill>
                <a:latin typeface="+mn-lt"/>
                <a:cs typeface="Arial" pitchFamily="34" charset="0"/>
              </a:rPr>
              <a:t>Davos </a:t>
            </a:r>
            <a:endParaRPr lang="en-GB" sz="2000" b="1" dirty="0">
              <a:solidFill>
                <a:srgbClr val="FF0000"/>
              </a:solidFill>
              <a:latin typeface="+mn-lt"/>
              <a:cs typeface="Arial" pitchFamily="34" charset="0"/>
            </a:endParaRPr>
          </a:p>
        </p:txBody>
      </p:sp>
      <p:sp>
        <p:nvSpPr>
          <p:cNvPr id="5" name="ZoneTexte 4"/>
          <p:cNvSpPr txBox="1"/>
          <p:nvPr/>
        </p:nvSpPr>
        <p:spPr>
          <a:xfrm>
            <a:off x="1389413" y="1597541"/>
            <a:ext cx="5604419" cy="400110"/>
          </a:xfrm>
          <a:prstGeom prst="rect">
            <a:avLst/>
          </a:prstGeom>
          <a:noFill/>
        </p:spPr>
        <p:txBody>
          <a:bodyPr wrap="none" rtlCol="0">
            <a:spAutoFit/>
          </a:bodyPr>
          <a:lstStyle/>
          <a:p>
            <a:r>
              <a:rPr lang="en-GB" sz="2000" b="1" dirty="0" smtClean="0">
                <a:solidFill>
                  <a:srgbClr val="92D050"/>
                </a:solidFill>
                <a:latin typeface="+mn-lt"/>
              </a:rPr>
              <a:t>B040 / B156 at Arosa</a:t>
            </a:r>
            <a:r>
              <a:rPr lang="en-GB" sz="2000" b="1" dirty="0">
                <a:solidFill>
                  <a:srgbClr val="003399"/>
                </a:solidFill>
              </a:rPr>
              <a:t>	</a:t>
            </a:r>
            <a:r>
              <a:rPr lang="en-GB" sz="2000" b="1" dirty="0" smtClean="0">
                <a:solidFill>
                  <a:schemeClr val="bg2"/>
                </a:solidFill>
                <a:latin typeface="+mn-lt"/>
                <a:cs typeface="Arial" pitchFamily="34" charset="0"/>
              </a:rPr>
              <a:t>B156</a:t>
            </a:r>
            <a:r>
              <a:rPr lang="en-GB" sz="2000" b="1" dirty="0" smtClean="0">
                <a:solidFill>
                  <a:srgbClr val="003399"/>
                </a:solidFill>
                <a:latin typeface="+mn-lt"/>
                <a:cs typeface="Arial" pitchFamily="34" charset="0"/>
              </a:rPr>
              <a:t> </a:t>
            </a:r>
            <a:r>
              <a:rPr lang="en-GB" sz="2000" b="1" dirty="0">
                <a:solidFill>
                  <a:srgbClr val="003399"/>
                </a:solidFill>
                <a:latin typeface="+mn-lt"/>
                <a:cs typeface="Arial" pitchFamily="34" charset="0"/>
              </a:rPr>
              <a:t>/ </a:t>
            </a:r>
            <a:r>
              <a:rPr lang="en-GB" sz="2000" b="1" dirty="0">
                <a:solidFill>
                  <a:srgbClr val="FF0000"/>
                </a:solidFill>
                <a:latin typeface="+mn-lt"/>
                <a:cs typeface="Arial" pitchFamily="34" charset="0"/>
              </a:rPr>
              <a:t>B072 at Davos </a:t>
            </a:r>
            <a:endParaRPr lang="en-GB" sz="2000" b="1" dirty="0">
              <a:solidFill>
                <a:srgbClr val="92D050"/>
              </a:solidFill>
              <a:latin typeface="+mn-lt"/>
              <a:cs typeface="Arial" pitchFamily="34" charset="0"/>
            </a:endParaRP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5350" y="836613"/>
            <a:ext cx="7353300" cy="519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19754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6466" name="Rectangle 2"/>
          <p:cNvSpPr>
            <a:spLocks noGrp="1" noChangeArrowheads="1"/>
          </p:cNvSpPr>
          <p:nvPr>
            <p:ph type="title"/>
          </p:nvPr>
        </p:nvSpPr>
        <p:spPr/>
        <p:txBody>
          <a:bodyPr/>
          <a:lstStyle/>
          <a:p>
            <a:r>
              <a:rPr lang="en-US" dirty="0"/>
              <a:t>Difference “individuals – </a:t>
            </a:r>
            <a:r>
              <a:rPr lang="en-US" dirty="0" err="1" smtClean="0"/>
              <a:t>triade</a:t>
            </a:r>
            <a:r>
              <a:rPr lang="en-US" dirty="0" smtClean="0"/>
              <a:t> mean” [%]</a:t>
            </a:r>
            <a:endParaRPr lang="en-US" dirty="0"/>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67030" y="882650"/>
            <a:ext cx="8003589" cy="5091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nvSpPr>
        <p:spPr>
          <a:xfrm>
            <a:off x="5337536" y="1297169"/>
            <a:ext cx="2808782" cy="523220"/>
          </a:xfrm>
          <a:prstGeom prst="rect">
            <a:avLst/>
          </a:prstGeom>
          <a:noFill/>
        </p:spPr>
        <p:txBody>
          <a:bodyPr wrap="none" rtlCol="0">
            <a:spAutoFit/>
          </a:bodyPr>
          <a:lstStyle/>
          <a:p>
            <a:r>
              <a:rPr lang="en-GB" dirty="0" smtClean="0">
                <a:solidFill>
                  <a:srgbClr val="0066FF"/>
                </a:solidFill>
              </a:rPr>
              <a:t>B040</a:t>
            </a:r>
            <a:r>
              <a:rPr lang="en-GB" dirty="0" smtClean="0"/>
              <a:t>	</a:t>
            </a:r>
            <a:r>
              <a:rPr lang="en-GB" dirty="0" smtClean="0">
                <a:solidFill>
                  <a:srgbClr val="FF0000"/>
                </a:solidFill>
              </a:rPr>
              <a:t>B072</a:t>
            </a:r>
            <a:r>
              <a:rPr lang="en-GB" dirty="0" smtClean="0"/>
              <a:t> 	</a:t>
            </a:r>
            <a:r>
              <a:rPr lang="en-GB" dirty="0" smtClean="0">
                <a:solidFill>
                  <a:srgbClr val="00FF00"/>
                </a:solidFill>
              </a:rPr>
              <a:t>B156</a:t>
            </a:r>
            <a:endParaRPr lang="en-GB" dirty="0">
              <a:solidFill>
                <a:srgbClr val="00FF00"/>
              </a:solidFill>
            </a:endParaRPr>
          </a:p>
        </p:txBody>
      </p:sp>
    </p:spTree>
    <p:extLst>
      <p:ext uri="{BB962C8B-B14F-4D97-AF65-F5344CB8AC3E}">
        <p14:creationId xmlns:p14="http://schemas.microsoft.com/office/powerpoint/2010/main" val="31993086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0" indent="0"/>
            <a:endParaRPr lang="en-GB" dirty="0"/>
          </a:p>
        </p:txBody>
      </p:sp>
      <p:sp>
        <p:nvSpPr>
          <p:cNvPr id="3" name="Espace réservé du contenu 2"/>
          <p:cNvSpPr>
            <a:spLocks noGrp="1"/>
          </p:cNvSpPr>
          <p:nvPr>
            <p:ph idx="1"/>
          </p:nvPr>
        </p:nvSpPr>
        <p:spPr/>
        <p:txBody>
          <a:bodyPr/>
          <a:lstStyle/>
          <a:p>
            <a:pPr marL="0" indent="0">
              <a:buNone/>
            </a:pPr>
            <a:endParaRPr lang="en-GB" dirty="0" smtClean="0"/>
          </a:p>
          <a:p>
            <a:pPr marL="0" indent="0">
              <a:buNone/>
            </a:pPr>
            <a:r>
              <a:rPr lang="en-GB" b="1" dirty="0" smtClean="0"/>
              <a:t>Outline of the presentation</a:t>
            </a:r>
          </a:p>
          <a:p>
            <a:r>
              <a:rPr lang="en-GB" dirty="0" smtClean="0">
                <a:solidFill>
                  <a:srgbClr val="FF0000"/>
                </a:solidFill>
              </a:rPr>
              <a:t>Examples of ozone </a:t>
            </a:r>
            <a:r>
              <a:rPr lang="en-GB" b="1" dirty="0" smtClean="0">
                <a:solidFill>
                  <a:srgbClr val="FF0000"/>
                </a:solidFill>
              </a:rPr>
              <a:t>time series </a:t>
            </a:r>
            <a:r>
              <a:rPr lang="en-GB" dirty="0" smtClean="0">
                <a:solidFill>
                  <a:srgbClr val="FF0000"/>
                </a:solidFill>
              </a:rPr>
              <a:t>measured in Switzerland : </a:t>
            </a:r>
            <a:r>
              <a:rPr lang="en-GB" dirty="0" err="1" smtClean="0">
                <a:solidFill>
                  <a:srgbClr val="FF0000"/>
                </a:solidFill>
              </a:rPr>
              <a:t>Arosa</a:t>
            </a:r>
            <a:r>
              <a:rPr lang="en-GB" dirty="0" smtClean="0">
                <a:solidFill>
                  <a:srgbClr val="FF0000"/>
                </a:solidFill>
              </a:rPr>
              <a:t>, Payerne, and Nairobi</a:t>
            </a:r>
          </a:p>
          <a:p>
            <a:r>
              <a:rPr lang="en-GB" b="1" dirty="0" smtClean="0"/>
              <a:t>Data quality control</a:t>
            </a:r>
            <a:r>
              <a:rPr lang="en-GB" dirty="0" smtClean="0"/>
              <a:t>: Brewer </a:t>
            </a:r>
            <a:r>
              <a:rPr lang="en-GB" dirty="0" err="1" smtClean="0"/>
              <a:t>triade</a:t>
            </a:r>
            <a:r>
              <a:rPr lang="en-GB" dirty="0" smtClean="0"/>
              <a:t> stability</a:t>
            </a:r>
          </a:p>
          <a:p>
            <a:r>
              <a:rPr lang="en-GB" b="1" dirty="0" smtClean="0"/>
              <a:t>Applied research </a:t>
            </a:r>
            <a:r>
              <a:rPr lang="en-GB" dirty="0" smtClean="0"/>
              <a:t>: Automated Dobson</a:t>
            </a:r>
          </a:p>
          <a:p>
            <a:pPr marL="0" indent="0">
              <a:buNone/>
            </a:pPr>
            <a:endParaRPr lang="en-GB" dirty="0"/>
          </a:p>
        </p:txBody>
      </p:sp>
    </p:spTree>
    <p:extLst>
      <p:ext uri="{BB962C8B-B14F-4D97-AF65-F5344CB8AC3E}">
        <p14:creationId xmlns:p14="http://schemas.microsoft.com/office/powerpoint/2010/main" val="26754216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Arosa </a:t>
            </a:r>
            <a:r>
              <a:rPr lang="en-GB" dirty="0" smtClean="0"/>
              <a:t>station total ozone monitoring site</a:t>
            </a:r>
            <a:endParaRPr lang="en-GB" dirty="0"/>
          </a:p>
        </p:txBody>
      </p:sp>
      <p:sp>
        <p:nvSpPr>
          <p:cNvPr id="3" name="Espace réservé du contenu 2"/>
          <p:cNvSpPr>
            <a:spLocks noGrp="1"/>
          </p:cNvSpPr>
          <p:nvPr>
            <p:ph idx="1"/>
          </p:nvPr>
        </p:nvSpPr>
        <p:spPr>
          <a:xfrm>
            <a:off x="552450" y="883423"/>
            <a:ext cx="8400164" cy="5091153"/>
          </a:xfrm>
        </p:spPr>
        <p:txBody>
          <a:bodyPr/>
          <a:lstStyle/>
          <a:p>
            <a:r>
              <a:rPr lang="en-GB" dirty="0" smtClean="0"/>
              <a:t>Arosa Alpine site (1850 </a:t>
            </a:r>
            <a:r>
              <a:rPr lang="en-GB" dirty="0" err="1" smtClean="0"/>
              <a:t>masl</a:t>
            </a:r>
            <a:r>
              <a:rPr lang="en-GB" dirty="0" smtClean="0"/>
              <a:t>) with Brewer and Dobson</a:t>
            </a:r>
          </a:p>
          <a:p>
            <a:r>
              <a:rPr lang="en-GB" b="1" dirty="0" smtClean="0"/>
              <a:t>Monitoring</a:t>
            </a:r>
            <a:r>
              <a:rPr lang="en-GB" dirty="0" smtClean="0"/>
              <a:t> activity focused on </a:t>
            </a:r>
            <a:r>
              <a:rPr lang="en-GB" b="1" dirty="0" smtClean="0"/>
              <a:t>total ozone and Umkehr</a:t>
            </a:r>
          </a:p>
          <a:p>
            <a:r>
              <a:rPr lang="en-GB" dirty="0" err="1" smtClean="0"/>
              <a:t>Triade</a:t>
            </a:r>
            <a:r>
              <a:rPr lang="en-GB" dirty="0" smtClean="0"/>
              <a:t> of Brewer : </a:t>
            </a:r>
            <a:r>
              <a:rPr lang="en-GB" sz="1800" dirty="0" smtClean="0"/>
              <a:t>Brewer : B040 (1988), B072 (1993), B156 (1998)</a:t>
            </a:r>
          </a:p>
          <a:p>
            <a:r>
              <a:rPr lang="en-GB" dirty="0" err="1" smtClean="0"/>
              <a:t>Triade</a:t>
            </a:r>
            <a:r>
              <a:rPr lang="en-GB" dirty="0" smtClean="0"/>
              <a:t> </a:t>
            </a:r>
            <a:r>
              <a:rPr lang="en-GB" dirty="0"/>
              <a:t>of Dobson </a:t>
            </a:r>
            <a:r>
              <a:rPr lang="en-GB" dirty="0" smtClean="0"/>
              <a:t>: </a:t>
            </a:r>
            <a:r>
              <a:rPr lang="en-GB" sz="1800" dirty="0" smtClean="0"/>
              <a:t>D101 (1968), D051 (1991), D062 (1993)</a:t>
            </a:r>
          </a:p>
          <a:p>
            <a:pPr marL="0" indent="0">
              <a:buNone/>
            </a:pPr>
            <a:endParaRPr lang="en-GB" dirty="0" smtClean="0"/>
          </a:p>
          <a:p>
            <a:pPr marL="0" indent="0">
              <a:buNone/>
            </a:pPr>
            <a:endParaRPr lang="en-GB" dirty="0" smtClean="0"/>
          </a:p>
        </p:txBody>
      </p:sp>
      <p:pic>
        <p:nvPicPr>
          <p:cNvPr id="4" name="Picture 11" descr="arosa0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7682" y="2734478"/>
            <a:ext cx="5728636" cy="4041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4506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Arosa long term total ozone series</a:t>
            </a:r>
            <a:endParaRPr lang="en-GB" dirty="0"/>
          </a:p>
        </p:txBody>
      </p:sp>
      <p:sp>
        <p:nvSpPr>
          <p:cNvPr id="6" name="ZoneTexte 5"/>
          <p:cNvSpPr txBox="1"/>
          <p:nvPr/>
        </p:nvSpPr>
        <p:spPr>
          <a:xfrm>
            <a:off x="1064020" y="829333"/>
            <a:ext cx="7274043" cy="523220"/>
          </a:xfrm>
          <a:prstGeom prst="rect">
            <a:avLst/>
          </a:prstGeom>
          <a:noFill/>
        </p:spPr>
        <p:txBody>
          <a:bodyPr wrap="none" rtlCol="0">
            <a:spAutoFit/>
          </a:bodyPr>
          <a:lstStyle/>
          <a:p>
            <a:r>
              <a:rPr lang="en-GB" dirty="0" smtClean="0">
                <a:solidFill>
                  <a:srgbClr val="FF0000"/>
                </a:solidFill>
              </a:rPr>
              <a:t>Yearly mean of Dobson total ozone column [DU]</a:t>
            </a:r>
            <a:endParaRPr lang="en-GB" dirty="0">
              <a:solidFill>
                <a:srgbClr val="FF0000"/>
              </a:solidFill>
            </a:endParaRPr>
          </a:p>
        </p:txBody>
      </p:sp>
      <p:pic>
        <p:nvPicPr>
          <p:cNvPr id="7" name="Espace réservé du contenu 6"/>
          <p:cNvPicPr>
            <a:picLocks noGrp="1" noChangeAspect="1"/>
          </p:cNvPicPr>
          <p:nvPr>
            <p:ph idx="1"/>
          </p:nvPr>
        </p:nvPicPr>
        <p:blipFill rotWithShape="1">
          <a:blip r:embed="rId3">
            <a:extLst>
              <a:ext uri="{28A0092B-C50C-407E-A947-70E740481C1C}">
                <a14:useLocalDpi xmlns:a14="http://schemas.microsoft.com/office/drawing/2010/main" val="0"/>
              </a:ext>
            </a:extLst>
          </a:blip>
          <a:srcRect t="9469" b="7830"/>
          <a:stretch/>
        </p:blipFill>
        <p:spPr>
          <a:xfrm>
            <a:off x="927000" y="1405718"/>
            <a:ext cx="7290000" cy="4521677"/>
          </a:xfrm>
          <a:prstGeom prst="rect">
            <a:avLst/>
          </a:prstGeom>
        </p:spPr>
      </p:pic>
    </p:spTree>
    <p:extLst>
      <p:ext uri="{BB962C8B-B14F-4D97-AF65-F5344CB8AC3E}">
        <p14:creationId xmlns:p14="http://schemas.microsoft.com/office/powerpoint/2010/main" val="7010176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Payerne station ozone monitoring site</a:t>
            </a:r>
            <a:endParaRPr lang="en-GB" dirty="0"/>
          </a:p>
        </p:txBody>
      </p:sp>
      <p:sp>
        <p:nvSpPr>
          <p:cNvPr id="3" name="Espace réservé du contenu 2"/>
          <p:cNvSpPr>
            <a:spLocks noGrp="1"/>
          </p:cNvSpPr>
          <p:nvPr>
            <p:ph idx="1"/>
          </p:nvPr>
        </p:nvSpPr>
        <p:spPr>
          <a:xfrm>
            <a:off x="552450" y="883423"/>
            <a:ext cx="8400164" cy="5091153"/>
          </a:xfrm>
        </p:spPr>
        <p:txBody>
          <a:bodyPr/>
          <a:lstStyle/>
          <a:p>
            <a:r>
              <a:rPr lang="en-GB" dirty="0" smtClean="0"/>
              <a:t>Payerne </a:t>
            </a:r>
            <a:r>
              <a:rPr lang="en-GB" dirty="0" err="1" smtClean="0"/>
              <a:t>Mittelland</a:t>
            </a:r>
            <a:r>
              <a:rPr lang="en-GB" dirty="0" smtClean="0"/>
              <a:t> site (491 </a:t>
            </a:r>
            <a:r>
              <a:rPr lang="en-GB" dirty="0" err="1" smtClean="0"/>
              <a:t>masl</a:t>
            </a:r>
            <a:r>
              <a:rPr lang="en-GB" dirty="0" smtClean="0"/>
              <a:t>) with </a:t>
            </a:r>
            <a:r>
              <a:rPr lang="en-GB" b="1" dirty="0" err="1" smtClean="0"/>
              <a:t>radiosounding</a:t>
            </a:r>
            <a:r>
              <a:rPr lang="en-GB" dirty="0" smtClean="0"/>
              <a:t> and </a:t>
            </a:r>
            <a:r>
              <a:rPr lang="en-GB" b="1" dirty="0" smtClean="0"/>
              <a:t>microwave radiometer </a:t>
            </a:r>
            <a:r>
              <a:rPr lang="en-GB" dirty="0" smtClean="0"/>
              <a:t>(in collaboration with </a:t>
            </a:r>
            <a:r>
              <a:rPr lang="en-GB" dirty="0" err="1" smtClean="0"/>
              <a:t>Uni</a:t>
            </a:r>
            <a:r>
              <a:rPr lang="en-GB" dirty="0" smtClean="0"/>
              <a:t> Bern IAP)</a:t>
            </a:r>
          </a:p>
          <a:p>
            <a:r>
              <a:rPr lang="en-GB" b="1" dirty="0" smtClean="0"/>
              <a:t>Monitoring</a:t>
            </a:r>
            <a:r>
              <a:rPr lang="en-GB" dirty="0" smtClean="0"/>
              <a:t> activity focused on </a:t>
            </a:r>
            <a:r>
              <a:rPr lang="en-GB" b="1" dirty="0" smtClean="0"/>
              <a:t>profiles</a:t>
            </a:r>
          </a:p>
          <a:p>
            <a:pPr marL="0" indent="0">
              <a:buNone/>
            </a:pPr>
            <a:endParaRPr lang="en-GB" dirty="0" smtClean="0"/>
          </a:p>
          <a:p>
            <a:pPr marL="0" indent="0">
              <a:buNone/>
            </a:pPr>
            <a:endParaRPr lang="en-GB" dirty="0" smtClean="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279" y="2636874"/>
            <a:ext cx="7869346" cy="3996619"/>
          </a:xfrm>
          <a:prstGeom prst="rect">
            <a:avLst/>
          </a:prstGeom>
        </p:spPr>
      </p:pic>
    </p:spTree>
    <p:extLst>
      <p:ext uri="{BB962C8B-B14F-4D97-AF65-F5344CB8AC3E}">
        <p14:creationId xmlns:p14="http://schemas.microsoft.com/office/powerpoint/2010/main" val="1861591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ChangeArrowheads="1"/>
          </p:cNvSpPr>
          <p:nvPr>
            <p:ph type="title"/>
          </p:nvPr>
        </p:nvSpPr>
        <p:spPr/>
        <p:txBody>
          <a:bodyPr>
            <a:normAutofit fontScale="90000"/>
          </a:bodyPr>
          <a:lstStyle/>
          <a:p>
            <a:r>
              <a:rPr lang="en-US" sz="3200" dirty="0" smtClean="0"/>
              <a:t>Payerne 2002: change from BM to ECC ozone sondes</a:t>
            </a:r>
            <a:endParaRPr lang="en-US" sz="3200" dirty="0"/>
          </a:p>
        </p:txBody>
      </p:sp>
      <p:sp>
        <p:nvSpPr>
          <p:cNvPr id="2" name="Espace réservé du texte 1"/>
          <p:cNvSpPr>
            <a:spLocks noGrp="1"/>
          </p:cNvSpPr>
          <p:nvPr>
            <p:ph idx="1"/>
          </p:nvPr>
        </p:nvSpPr>
        <p:spPr/>
        <p:txBody>
          <a:bodyPr>
            <a:noAutofit/>
          </a:bodyPr>
          <a:lstStyle/>
          <a:p>
            <a:pPr marL="0" indent="0" algn="ctr">
              <a:buNone/>
            </a:pPr>
            <a:r>
              <a:rPr lang="en-US" sz="1800" dirty="0" smtClean="0"/>
              <a:t>After a larger series of BM </a:t>
            </a:r>
            <a:r>
              <a:rPr lang="en-US" sz="1800" dirty="0"/>
              <a:t>-</a:t>
            </a:r>
            <a:r>
              <a:rPr lang="en-US" sz="1800" dirty="0" smtClean="0"/>
              <a:t> ECC dual flights, Payerne changed to ECC sonde</a:t>
            </a:r>
            <a:br>
              <a:rPr lang="en-US" sz="1800" dirty="0" smtClean="0"/>
            </a:br>
            <a:r>
              <a:rPr lang="en-US" sz="1800" dirty="0" smtClean="0"/>
              <a:t>No difference are noticeable at the different levels ! </a:t>
            </a:r>
            <a:endParaRPr lang="en-US" sz="1800" dirty="0" smtClean="0">
              <a:solidFill>
                <a:srgbClr val="00FF00"/>
              </a:solidFill>
            </a:endParaRPr>
          </a:p>
        </p:txBody>
      </p:sp>
      <p:pic>
        <p:nvPicPr>
          <p:cNvPr id="4" name="Image 3"/>
          <p:cNvPicPr>
            <a:picLocks noChangeAspect="1"/>
          </p:cNvPicPr>
          <p:nvPr/>
        </p:nvPicPr>
        <p:blipFill rotWithShape="1">
          <a:blip r:embed="rId3">
            <a:extLst>
              <a:ext uri="{28A0092B-C50C-407E-A947-70E740481C1C}">
                <a14:useLocalDpi xmlns:a14="http://schemas.microsoft.com/office/drawing/2010/main" val="0"/>
              </a:ext>
            </a:extLst>
          </a:blip>
          <a:srcRect t="7191" b="4889"/>
          <a:stretch/>
        </p:blipFill>
        <p:spPr>
          <a:xfrm>
            <a:off x="972000" y="1772816"/>
            <a:ext cx="7200000" cy="4209535"/>
          </a:xfrm>
          <a:prstGeom prst="rect">
            <a:avLst/>
          </a:prstGeom>
        </p:spPr>
      </p:pic>
    </p:spTree>
    <p:extLst>
      <p:ext uri="{BB962C8B-B14F-4D97-AF65-F5344CB8AC3E}">
        <p14:creationId xmlns:p14="http://schemas.microsoft.com/office/powerpoint/2010/main" val="19035188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romosplotps900merg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916" y="402215"/>
            <a:ext cx="8803758" cy="3042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893" y="4283601"/>
            <a:ext cx="7985051" cy="207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6466" name="Rectangle 2"/>
          <p:cNvSpPr>
            <a:spLocks noGrp="1" noChangeArrowheads="1"/>
          </p:cNvSpPr>
          <p:nvPr>
            <p:ph type="title"/>
          </p:nvPr>
        </p:nvSpPr>
        <p:spPr>
          <a:xfrm>
            <a:off x="785945" y="86561"/>
            <a:ext cx="8056179" cy="655638"/>
          </a:xfrm>
        </p:spPr>
        <p:txBody>
          <a:bodyPr/>
          <a:lstStyle/>
          <a:p>
            <a:r>
              <a:rPr lang="en-US" sz="2400" dirty="0" smtClean="0"/>
              <a:t>Microwave radiometer GROMOS time series (</a:t>
            </a:r>
            <a:r>
              <a:rPr lang="en-US" sz="2400" dirty="0" err="1" smtClean="0"/>
              <a:t>Uni</a:t>
            </a:r>
            <a:r>
              <a:rPr lang="en-US" sz="2400" dirty="0" smtClean="0"/>
              <a:t> Bern IAP)</a:t>
            </a:r>
            <a:endParaRPr lang="en-US" sz="2400" dirty="0"/>
          </a:p>
        </p:txBody>
      </p:sp>
      <p:sp>
        <p:nvSpPr>
          <p:cNvPr id="7" name="Rectangle 2"/>
          <p:cNvSpPr txBox="1">
            <a:spLocks noChangeArrowheads="1"/>
          </p:cNvSpPr>
          <p:nvPr/>
        </p:nvSpPr>
        <p:spPr bwMode="auto">
          <a:xfrm>
            <a:off x="789510" y="3673292"/>
            <a:ext cx="8056179" cy="65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rtl="0" eaLnBrk="0" fontAlgn="base" hangingPunct="0">
              <a:lnSpc>
                <a:spcPct val="100000"/>
              </a:lnSpc>
              <a:spcBef>
                <a:spcPct val="0"/>
              </a:spcBef>
              <a:spcAft>
                <a:spcPct val="0"/>
              </a:spcAft>
              <a:defRPr kumimoji="1" sz="3200" b="1">
                <a:solidFill>
                  <a:schemeClr val="bg2"/>
                </a:solidFill>
                <a:latin typeface="+mj-lt"/>
                <a:ea typeface="+mj-ea"/>
                <a:cs typeface="+mj-cs"/>
              </a:defRPr>
            </a:lvl1pPr>
            <a:lvl2pPr algn="l" rtl="0" eaLnBrk="0" fontAlgn="base" hangingPunct="0">
              <a:lnSpc>
                <a:spcPct val="70000"/>
              </a:lnSpc>
              <a:spcBef>
                <a:spcPct val="0"/>
              </a:spcBef>
              <a:spcAft>
                <a:spcPct val="0"/>
              </a:spcAft>
              <a:defRPr kumimoji="1" sz="4000" b="1">
                <a:solidFill>
                  <a:schemeClr val="bg2"/>
                </a:solidFill>
                <a:latin typeface="Arial Narrow" pitchFamily="34" charset="0"/>
              </a:defRPr>
            </a:lvl2pPr>
            <a:lvl3pPr algn="l" rtl="0" eaLnBrk="0" fontAlgn="base" hangingPunct="0">
              <a:lnSpc>
                <a:spcPct val="70000"/>
              </a:lnSpc>
              <a:spcBef>
                <a:spcPct val="0"/>
              </a:spcBef>
              <a:spcAft>
                <a:spcPct val="0"/>
              </a:spcAft>
              <a:defRPr kumimoji="1" sz="4000" b="1">
                <a:solidFill>
                  <a:schemeClr val="bg2"/>
                </a:solidFill>
                <a:latin typeface="Arial Narrow" pitchFamily="34" charset="0"/>
              </a:defRPr>
            </a:lvl3pPr>
            <a:lvl4pPr algn="l" rtl="0" eaLnBrk="0" fontAlgn="base" hangingPunct="0">
              <a:lnSpc>
                <a:spcPct val="70000"/>
              </a:lnSpc>
              <a:spcBef>
                <a:spcPct val="0"/>
              </a:spcBef>
              <a:spcAft>
                <a:spcPct val="0"/>
              </a:spcAft>
              <a:defRPr kumimoji="1" sz="4000" b="1">
                <a:solidFill>
                  <a:schemeClr val="bg2"/>
                </a:solidFill>
                <a:latin typeface="Arial Narrow" pitchFamily="34" charset="0"/>
              </a:defRPr>
            </a:lvl4pPr>
            <a:lvl5pPr algn="l" rtl="0" eaLnBrk="0" fontAlgn="base" hangingPunct="0">
              <a:lnSpc>
                <a:spcPct val="70000"/>
              </a:lnSpc>
              <a:spcBef>
                <a:spcPct val="0"/>
              </a:spcBef>
              <a:spcAft>
                <a:spcPct val="0"/>
              </a:spcAft>
              <a:defRPr kumimoji="1" sz="4000" b="1">
                <a:solidFill>
                  <a:schemeClr val="bg2"/>
                </a:solidFill>
                <a:latin typeface="Arial Narrow" pitchFamily="34" charset="0"/>
              </a:defRPr>
            </a:lvl5pPr>
            <a:lvl6pPr marL="457200" algn="l" rtl="0" eaLnBrk="0" fontAlgn="base" hangingPunct="0">
              <a:lnSpc>
                <a:spcPct val="70000"/>
              </a:lnSpc>
              <a:spcBef>
                <a:spcPct val="0"/>
              </a:spcBef>
              <a:spcAft>
                <a:spcPct val="0"/>
              </a:spcAft>
              <a:defRPr kumimoji="1" sz="4000" b="1">
                <a:solidFill>
                  <a:schemeClr val="bg2"/>
                </a:solidFill>
                <a:latin typeface="Arial Narrow" pitchFamily="34" charset="0"/>
              </a:defRPr>
            </a:lvl6pPr>
            <a:lvl7pPr marL="914400" algn="l" rtl="0" eaLnBrk="0" fontAlgn="base" hangingPunct="0">
              <a:lnSpc>
                <a:spcPct val="70000"/>
              </a:lnSpc>
              <a:spcBef>
                <a:spcPct val="0"/>
              </a:spcBef>
              <a:spcAft>
                <a:spcPct val="0"/>
              </a:spcAft>
              <a:defRPr kumimoji="1" sz="4000" b="1">
                <a:solidFill>
                  <a:schemeClr val="bg2"/>
                </a:solidFill>
                <a:latin typeface="Arial Narrow" pitchFamily="34" charset="0"/>
              </a:defRPr>
            </a:lvl7pPr>
            <a:lvl8pPr marL="1371600" algn="l" rtl="0" eaLnBrk="0" fontAlgn="base" hangingPunct="0">
              <a:lnSpc>
                <a:spcPct val="70000"/>
              </a:lnSpc>
              <a:spcBef>
                <a:spcPct val="0"/>
              </a:spcBef>
              <a:spcAft>
                <a:spcPct val="0"/>
              </a:spcAft>
              <a:defRPr kumimoji="1" sz="4000" b="1">
                <a:solidFill>
                  <a:schemeClr val="bg2"/>
                </a:solidFill>
                <a:latin typeface="Arial Narrow" pitchFamily="34" charset="0"/>
              </a:defRPr>
            </a:lvl8pPr>
            <a:lvl9pPr marL="1828800" algn="l" rtl="0" eaLnBrk="0" fontAlgn="base" hangingPunct="0">
              <a:lnSpc>
                <a:spcPct val="70000"/>
              </a:lnSpc>
              <a:spcBef>
                <a:spcPct val="0"/>
              </a:spcBef>
              <a:spcAft>
                <a:spcPct val="0"/>
              </a:spcAft>
              <a:defRPr kumimoji="1" sz="4000" b="1">
                <a:solidFill>
                  <a:schemeClr val="bg2"/>
                </a:solidFill>
                <a:latin typeface="Arial Narrow" pitchFamily="34" charset="0"/>
              </a:defRPr>
            </a:lvl9pPr>
          </a:lstStyle>
          <a:p>
            <a:r>
              <a:rPr lang="en-US" sz="2400" dirty="0"/>
              <a:t>Microwave radiometer </a:t>
            </a:r>
            <a:r>
              <a:rPr lang="en-US" sz="2400" kern="0" dirty="0" smtClean="0"/>
              <a:t>SOMORA time series (Payerne)</a:t>
            </a:r>
            <a:endParaRPr lang="en-US" sz="2400" kern="0" dirty="0"/>
          </a:p>
        </p:txBody>
      </p:sp>
    </p:spTree>
    <p:extLst>
      <p:ext uri="{BB962C8B-B14F-4D97-AF65-F5344CB8AC3E}">
        <p14:creationId xmlns:p14="http://schemas.microsoft.com/office/powerpoint/2010/main" val="277921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smtClean="0"/>
              <a:t>Payerne </a:t>
            </a:r>
            <a:r>
              <a:rPr lang="fr-CH" dirty="0" err="1" smtClean="0"/>
              <a:t>is</a:t>
            </a:r>
            <a:r>
              <a:rPr lang="fr-CH" dirty="0" smtClean="0"/>
              <a:t> </a:t>
            </a:r>
            <a:r>
              <a:rPr lang="fr-CH" dirty="0" err="1" smtClean="0"/>
              <a:t>supporting</a:t>
            </a:r>
            <a:r>
              <a:rPr lang="fr-CH" dirty="0" smtClean="0"/>
              <a:t> the Nairobi ozone station</a:t>
            </a:r>
            <a:endParaRPr lang="de-CH" dirty="0"/>
          </a:p>
        </p:txBody>
      </p:sp>
      <p:sp>
        <p:nvSpPr>
          <p:cNvPr id="3" name="Content Placeholder 2"/>
          <p:cNvSpPr>
            <a:spLocks noGrp="1"/>
          </p:cNvSpPr>
          <p:nvPr>
            <p:ph idx="1"/>
          </p:nvPr>
        </p:nvSpPr>
        <p:spPr/>
        <p:txBody>
          <a:bodyPr/>
          <a:lstStyle/>
          <a:p>
            <a:r>
              <a:rPr lang="fr-CH" dirty="0" err="1" smtClean="0"/>
              <a:t>Radiosoundings</a:t>
            </a:r>
            <a:r>
              <a:rPr lang="fr-CH" dirty="0" smtClean="0"/>
              <a:t> </a:t>
            </a:r>
            <a:r>
              <a:rPr lang="fr-CH" dirty="0" err="1" smtClean="0"/>
              <a:t>since</a:t>
            </a:r>
            <a:r>
              <a:rPr lang="fr-CH" dirty="0" smtClean="0"/>
              <a:t> 1996</a:t>
            </a:r>
          </a:p>
          <a:p>
            <a:r>
              <a:rPr lang="fr-CH" dirty="0" smtClean="0"/>
              <a:t>Dobson </a:t>
            </a:r>
            <a:r>
              <a:rPr lang="fr-CH" dirty="0" err="1" smtClean="0"/>
              <a:t>measurements</a:t>
            </a:r>
            <a:r>
              <a:rPr lang="fr-CH" dirty="0" smtClean="0"/>
              <a:t> for 1984 – 1999</a:t>
            </a:r>
          </a:p>
          <a:p>
            <a:pPr marL="0" indent="0">
              <a:buNone/>
            </a:pPr>
            <a:r>
              <a:rPr lang="fr-CH" dirty="0" smtClean="0"/>
              <a:t>    and </a:t>
            </a:r>
            <a:r>
              <a:rPr lang="fr-CH" dirty="0" err="1" smtClean="0"/>
              <a:t>again</a:t>
            </a:r>
            <a:r>
              <a:rPr lang="fr-CH" dirty="0" smtClean="0"/>
              <a:t> </a:t>
            </a:r>
            <a:r>
              <a:rPr lang="fr-CH" dirty="0" err="1" smtClean="0"/>
              <a:t>since</a:t>
            </a:r>
            <a:r>
              <a:rPr lang="fr-CH" dirty="0" smtClean="0"/>
              <a:t> 2005 (MCH </a:t>
            </a:r>
            <a:r>
              <a:rPr lang="fr-CH" dirty="0" err="1" smtClean="0"/>
              <a:t>resp</a:t>
            </a:r>
            <a:r>
              <a:rPr lang="fr-CH" dirty="0" smtClean="0"/>
              <a:t>.) </a:t>
            </a:r>
          </a:p>
          <a:p>
            <a:r>
              <a:rPr lang="fr-CH" dirty="0" smtClean="0"/>
              <a:t>Surface ozone </a:t>
            </a:r>
            <a:r>
              <a:rPr lang="fr-CH" dirty="0" err="1" smtClean="0"/>
              <a:t>since</a:t>
            </a:r>
            <a:r>
              <a:rPr lang="fr-CH" dirty="0" smtClean="0"/>
              <a:t> 2012</a:t>
            </a:r>
            <a:endParaRPr lang="de-CH"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4256" y="790856"/>
            <a:ext cx="1876609" cy="2338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256" y="3128925"/>
            <a:ext cx="4042017" cy="2750879"/>
          </a:xfrm>
          <a:prstGeom prst="rect">
            <a:avLst/>
          </a:prstGeom>
          <a:solidFill>
            <a:schemeClr val="bg1"/>
          </a:solidFill>
          <a:ln>
            <a:noFill/>
          </a:ln>
          <a:effectLs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7853" y="3290224"/>
            <a:ext cx="3634915" cy="2589580"/>
          </a:xfrm>
          <a:prstGeom prst="rect">
            <a:avLst/>
          </a:prstGeom>
          <a:noFill/>
          <a:ln w="254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72780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EFINEDINNAVIGATOR" val="False"/>
  <p:tag name="HOTSPOTTYPE" val="NextSlide"/>
  <p:tag name="BRANCHTO" val="0"/>
</p:tagLst>
</file>

<file path=ppt/theme/theme1.xml><?xml version="1.0" encoding="utf-8"?>
<a:theme xmlns:a="http://schemas.openxmlformats.org/drawingml/2006/main" name="Sujet d'ordre général (en ligne).pot">
  <a:themeElements>
    <a:clrScheme name="Sujet d'ordre général (en ligne).pot 1">
      <a:dk1>
        <a:srgbClr val="009999"/>
      </a:dk1>
      <a:lt1>
        <a:srgbClr val="FFFFFF"/>
      </a:lt1>
      <a:dk2>
        <a:srgbClr val="336699"/>
      </a:dk2>
      <a:lt2>
        <a:srgbClr val="010000"/>
      </a:lt2>
      <a:accent1>
        <a:srgbClr val="CCECFF"/>
      </a:accent1>
      <a:accent2>
        <a:srgbClr val="FFFFCC"/>
      </a:accent2>
      <a:accent3>
        <a:srgbClr val="FFFFFF"/>
      </a:accent3>
      <a:accent4>
        <a:srgbClr val="008282"/>
      </a:accent4>
      <a:accent5>
        <a:srgbClr val="E2F4FF"/>
      </a:accent5>
      <a:accent6>
        <a:srgbClr val="E7E7B9"/>
      </a:accent6>
      <a:hlink>
        <a:srgbClr val="FF9966"/>
      </a:hlink>
      <a:folHlink>
        <a:srgbClr val="009999"/>
      </a:folHlink>
    </a:clrScheme>
    <a:fontScheme name="Sujet d'ordre général (en ligne).pot">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ujet d'ordre général (en ligne).pot 1">
        <a:dk1>
          <a:srgbClr val="009999"/>
        </a:dk1>
        <a:lt1>
          <a:srgbClr val="FFFFFF"/>
        </a:lt1>
        <a:dk2>
          <a:srgbClr val="336699"/>
        </a:dk2>
        <a:lt2>
          <a:srgbClr val="010000"/>
        </a:lt2>
        <a:accent1>
          <a:srgbClr val="CCECFF"/>
        </a:accent1>
        <a:accent2>
          <a:srgbClr val="FFFFCC"/>
        </a:accent2>
        <a:accent3>
          <a:srgbClr val="FFFFFF"/>
        </a:accent3>
        <a:accent4>
          <a:srgbClr val="008282"/>
        </a:accent4>
        <a:accent5>
          <a:srgbClr val="E2F4FF"/>
        </a:accent5>
        <a:accent6>
          <a:srgbClr val="E7E7B9"/>
        </a:accent6>
        <a:hlink>
          <a:srgbClr val="FF9966"/>
        </a:hlink>
        <a:folHlink>
          <a:srgbClr val="009999"/>
        </a:folHlink>
      </a:clrScheme>
      <a:clrMap bg1="lt1" tx1="dk1" bg2="lt2" tx2="dk2" accent1="accent1" accent2="accent2" accent3="accent3" accent4="accent4" accent5="accent5" accent6="accent6" hlink="hlink" folHlink="folHlink"/>
    </a:extraClrScheme>
    <a:extraClrScheme>
      <a:clrScheme name="Sujet d'ordre général (en ligne).pot 2">
        <a:dk1>
          <a:srgbClr val="800000"/>
        </a:dk1>
        <a:lt1>
          <a:srgbClr val="FFFFFF"/>
        </a:lt1>
        <a:dk2>
          <a:srgbClr val="000000"/>
        </a:dk2>
        <a:lt2>
          <a:srgbClr val="FFFFCC"/>
        </a:lt2>
        <a:accent1>
          <a:srgbClr val="000000"/>
        </a:accent1>
        <a:accent2>
          <a:srgbClr val="000099"/>
        </a:accent2>
        <a:accent3>
          <a:srgbClr val="AAAAAA"/>
        </a:accent3>
        <a:accent4>
          <a:srgbClr val="DADADA"/>
        </a:accent4>
        <a:accent5>
          <a:srgbClr val="AAAAAA"/>
        </a:accent5>
        <a:accent6>
          <a:srgbClr val="00008A"/>
        </a:accent6>
        <a:hlink>
          <a:srgbClr val="800000"/>
        </a:hlink>
        <a:folHlink>
          <a:srgbClr val="800000"/>
        </a:folHlink>
      </a:clrScheme>
      <a:clrMap bg1="dk2" tx1="lt1" bg2="dk1" tx2="lt2" accent1="accent1" accent2="accent2" accent3="accent3" accent4="accent4" accent5="accent5" accent6="accent6" hlink="hlink" folHlink="folHlink"/>
    </a:extraClrScheme>
    <a:extraClrScheme>
      <a:clrScheme name="Sujet d'ordre général (en ligne).pot 3">
        <a:dk1>
          <a:srgbClr val="000000"/>
        </a:dk1>
        <a:lt1>
          <a:srgbClr val="FFFFFF"/>
        </a:lt1>
        <a:dk2>
          <a:srgbClr val="000000"/>
        </a:dk2>
        <a:lt2>
          <a:srgbClr val="CBCBCB"/>
        </a:lt2>
        <a:accent1>
          <a:srgbClr val="B2B2B2"/>
        </a:accent1>
        <a:accent2>
          <a:srgbClr val="EAEAEA"/>
        </a:accent2>
        <a:accent3>
          <a:srgbClr val="FFFFFF"/>
        </a:accent3>
        <a:accent4>
          <a:srgbClr val="000000"/>
        </a:accent4>
        <a:accent5>
          <a:srgbClr val="D5D5D5"/>
        </a:accent5>
        <a:accent6>
          <a:srgbClr val="D4D4D4"/>
        </a:accent6>
        <a:hlink>
          <a:srgbClr val="B2B2B2"/>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Document_x0020_Symbol xmlns="E0431080-F408-4E9A-9A74-0BFDAADAAB79">*</Document_x0020_Symbo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1C233B983B2EE4A93284E3EBD2C2B97" ma:contentTypeVersion="" ma:contentTypeDescription="Create a new document." ma:contentTypeScope="" ma:versionID="ec4442fa2502e68fa2547973b9265348">
  <xsd:schema xmlns:xsd="http://www.w3.org/2001/XMLSchema" xmlns:xs="http://www.w3.org/2001/XMLSchema" xmlns:p="http://schemas.microsoft.com/office/2006/metadata/properties" xmlns:ns2="E0431080-F408-4E9A-9A74-0BFDAADAAB79" targetNamespace="http://schemas.microsoft.com/office/2006/metadata/properties" ma:root="true" ma:fieldsID="1f008a9bb781e21eedf32ec8030b7618" ns2:_="">
    <xsd:import namespace="E0431080-F408-4E9A-9A74-0BFDAADAAB79"/>
    <xsd:element name="properties">
      <xsd:complexType>
        <xsd:sequence>
          <xsd:element name="documentManagement">
            <xsd:complexType>
              <xsd:all>
                <xsd:element ref="ns2:Document_x0020_Symbol"/>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0431080-F408-4E9A-9A74-0BFDAADAAB79" elementFormDefault="qualified">
    <xsd:import namespace="http://schemas.microsoft.com/office/2006/documentManagement/types"/>
    <xsd:import namespace="http://schemas.microsoft.com/office/infopath/2007/PartnerControls"/>
    <xsd:element name="Document_x0020_Symbol" ma:index="8" ma:displayName="Document Symbol" ma:internalName="Document_x0020_Symbol">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BEDEFF4-FB47-4A7D-80D8-739BC08BBE50}"/>
</file>

<file path=customXml/itemProps2.xml><?xml version="1.0" encoding="utf-8"?>
<ds:datastoreItem xmlns:ds="http://schemas.openxmlformats.org/officeDocument/2006/customXml" ds:itemID="{A91C02E3-53B8-4646-96A4-3FBFBD3815CF}"/>
</file>

<file path=customXml/itemProps3.xml><?xml version="1.0" encoding="utf-8"?>
<ds:datastoreItem xmlns:ds="http://schemas.openxmlformats.org/officeDocument/2006/customXml" ds:itemID="{6B2B3CBA-71DB-4924-A310-C5F1E598F2F4}"/>
</file>

<file path=docProps/app.xml><?xml version="1.0" encoding="utf-8"?>
<Properties xmlns="http://schemas.openxmlformats.org/officeDocument/2006/extended-properties" xmlns:vt="http://schemas.openxmlformats.org/officeDocument/2006/docPropsVTypes">
  <Template>C:\Program Files\Microsoft Office\Modèles\Présentations\Sujet d'ordre général (en ligne).pot</Template>
  <TotalTime>0</TotalTime>
  <Words>1072</Words>
  <Application>Microsoft Office PowerPoint</Application>
  <PresentationFormat>On-screen Show (4:3)</PresentationFormat>
  <Paragraphs>182</Paragraphs>
  <Slides>29</Slides>
  <Notes>17</Notes>
  <HiddenSlides>11</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Sujet d'ordre général (en ligne).pot</vt:lpstr>
      <vt:lpstr>PowerPoint Presentation</vt:lpstr>
      <vt:lpstr>Swiss organisation</vt:lpstr>
      <vt:lpstr>PowerPoint Presentation</vt:lpstr>
      <vt:lpstr>Arosa station total ozone monitoring site</vt:lpstr>
      <vt:lpstr>Arosa long term total ozone series</vt:lpstr>
      <vt:lpstr>Payerne station ozone monitoring site</vt:lpstr>
      <vt:lpstr>Payerne 2002: change from BM to ECC ozone sondes</vt:lpstr>
      <vt:lpstr>Microwave radiometer GROMOS time series (Uni Bern IAP)</vt:lpstr>
      <vt:lpstr>Payerne is supporting the Nairobi ozone station</vt:lpstr>
      <vt:lpstr>PowerPoint Presentation</vt:lpstr>
      <vt:lpstr>Times series of Brewer B040 total ozone</vt:lpstr>
      <vt:lpstr>Monthly difference toward Brewer triade mean [%]</vt:lpstr>
      <vt:lpstr>PowerPoint Presentation</vt:lpstr>
      <vt:lpstr>PowerPoint Presentation</vt:lpstr>
      <vt:lpstr>.. an automated Dobson system</vt:lpstr>
      <vt:lpstr>Sun tracking mechanisms</vt:lpstr>
      <vt:lpstr>Dobson: from manual to automated measurements</vt:lpstr>
      <vt:lpstr>Summary</vt:lpstr>
      <vt:lpstr>PowerPoint Presentation</vt:lpstr>
      <vt:lpstr>MATCH principle : sondes vs. MOZAIC O3 data</vt:lpstr>
      <vt:lpstr>Dobson pictures</vt:lpstr>
      <vt:lpstr>Example of Nairobi ozone sounding</vt:lpstr>
      <vt:lpstr>Payerne – MOZAIC: summary</vt:lpstr>
      <vt:lpstr>Example of Brewer – Dobson pairs Data</vt:lpstr>
      <vt:lpstr>MATCH applied to MLS: extend to global network</vt:lpstr>
      <vt:lpstr>Sites characteristics : Arosa vs. Davos</vt:lpstr>
      <vt:lpstr>Brewer at LKO/Dav: year 2010/2011 vs. 2012/2014</vt:lpstr>
      <vt:lpstr>Brewer at LKO: year Dec. 2010 – Nov. 2011</vt:lpstr>
      <vt:lpstr>Difference “individuals – triade mean” [%]</vt:lpstr>
    </vt:vector>
  </TitlesOfParts>
  <Company>MeteoSwiss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Activities associated with 8th ORM recommendations: Switzerland</dc:title>
  <dc:creator>pdg</dc:creator>
  <cp:lastModifiedBy>Ruffieux Dominique</cp:lastModifiedBy>
  <cp:revision>696</cp:revision>
  <cp:lastPrinted>2002-01-15T09:35:54Z</cp:lastPrinted>
  <dcterms:created xsi:type="dcterms:W3CDTF">2000-10-03T20:33:13Z</dcterms:created>
  <dcterms:modified xsi:type="dcterms:W3CDTF">2014-05-15T12:52:09Z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0x010100A1C233B983B2EE4A93284E3EBD2C2B97</vt:lpwstr>
  </property>
</Properties>
</file>