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customXml/itemProps1.xml" ContentType="application/vnd.openxmlformats-officedocument.customXmlProperties+xml"/>
  <Default Extension="wmf" ContentType="image/x-wmf"/>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Default Extension="gif" ContentType="image/gif"/>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customXml/itemProps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30"/>
  </p:notesMasterIdLst>
  <p:sldIdLst>
    <p:sldId id="324" r:id="rId2"/>
    <p:sldId id="325" r:id="rId3"/>
    <p:sldId id="326" r:id="rId4"/>
    <p:sldId id="327" r:id="rId5"/>
    <p:sldId id="328" r:id="rId6"/>
    <p:sldId id="329" r:id="rId7"/>
    <p:sldId id="330" r:id="rId8"/>
    <p:sldId id="331" r:id="rId9"/>
    <p:sldId id="337" r:id="rId10"/>
    <p:sldId id="338" r:id="rId11"/>
    <p:sldId id="339" r:id="rId12"/>
    <p:sldId id="280" r:id="rId13"/>
    <p:sldId id="256" r:id="rId14"/>
    <p:sldId id="257" r:id="rId15"/>
    <p:sldId id="320" r:id="rId16"/>
    <p:sldId id="259" r:id="rId17"/>
    <p:sldId id="287" r:id="rId18"/>
    <p:sldId id="315" r:id="rId19"/>
    <p:sldId id="261" r:id="rId20"/>
    <p:sldId id="262" r:id="rId21"/>
    <p:sldId id="263" r:id="rId22"/>
    <p:sldId id="321" r:id="rId23"/>
    <p:sldId id="264" r:id="rId24"/>
    <p:sldId id="284" r:id="rId25"/>
    <p:sldId id="266" r:id="rId26"/>
    <p:sldId id="267" r:id="rId27"/>
    <p:sldId id="269" r:id="rId28"/>
    <p:sldId id="340" r:id="rId29"/>
  </p:sldIdLst>
  <p:sldSz cx="9144000" cy="6858000" type="screen4x3"/>
  <p:notesSz cx="6797675" cy="9874250"/>
  <p:defaultTextStyle>
    <a:defPPr>
      <a:defRPr lang="ru-RU"/>
    </a:defPPr>
    <a:lvl1pPr algn="ctr" rtl="0" fontAlgn="base">
      <a:spcBef>
        <a:spcPct val="0"/>
      </a:spcBef>
      <a:spcAft>
        <a:spcPct val="0"/>
      </a:spcAft>
      <a:defRPr kern="1200">
        <a:solidFill>
          <a:schemeClr val="tx1"/>
        </a:solidFill>
        <a:latin typeface="Arial" charset="0"/>
        <a:ea typeface="+mn-ea"/>
        <a:cs typeface="+mn-cs"/>
      </a:defRPr>
    </a:lvl1pPr>
    <a:lvl2pPr marL="457200" algn="ctr" rtl="0" fontAlgn="base">
      <a:spcBef>
        <a:spcPct val="0"/>
      </a:spcBef>
      <a:spcAft>
        <a:spcPct val="0"/>
      </a:spcAft>
      <a:defRPr kern="1200">
        <a:solidFill>
          <a:schemeClr val="tx1"/>
        </a:solidFill>
        <a:latin typeface="Arial" charset="0"/>
        <a:ea typeface="+mn-ea"/>
        <a:cs typeface="+mn-cs"/>
      </a:defRPr>
    </a:lvl2pPr>
    <a:lvl3pPr marL="914400" algn="ctr" rtl="0" fontAlgn="base">
      <a:spcBef>
        <a:spcPct val="0"/>
      </a:spcBef>
      <a:spcAft>
        <a:spcPct val="0"/>
      </a:spcAft>
      <a:defRPr kern="1200">
        <a:solidFill>
          <a:schemeClr val="tx1"/>
        </a:solidFill>
        <a:latin typeface="Arial" charset="0"/>
        <a:ea typeface="+mn-ea"/>
        <a:cs typeface="+mn-cs"/>
      </a:defRPr>
    </a:lvl3pPr>
    <a:lvl4pPr marL="1371600" algn="ctr" rtl="0" fontAlgn="base">
      <a:spcBef>
        <a:spcPct val="0"/>
      </a:spcBef>
      <a:spcAft>
        <a:spcPct val="0"/>
      </a:spcAft>
      <a:defRPr kern="1200">
        <a:solidFill>
          <a:schemeClr val="tx1"/>
        </a:solidFill>
        <a:latin typeface="Arial" charset="0"/>
        <a:ea typeface="+mn-ea"/>
        <a:cs typeface="+mn-cs"/>
      </a:defRPr>
    </a:lvl4pPr>
    <a:lvl5pPr marL="1828800" algn="ctr"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FFFF00"/>
    <a:srgbClr val="009CBB"/>
    <a:srgbClr val="0000FF"/>
    <a:srgbClr val="CC3300"/>
    <a:srgbClr val="FFCC99"/>
    <a:srgbClr val="CCECF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5" autoAdjust="0"/>
    <p:restoredTop sz="94669" autoAdjust="0"/>
  </p:normalViewPr>
  <p:slideViewPr>
    <p:cSldViewPr>
      <p:cViewPr varScale="1">
        <p:scale>
          <a:sx n="69" d="100"/>
          <a:sy n="69" d="100"/>
        </p:scale>
        <p:origin x="-552" y="-82"/>
      </p:cViewPr>
      <p:guideLst>
        <p:guide orient="horz" pos="2160"/>
        <p:guide pos="2880"/>
      </p:guideLst>
    </p:cSldViewPr>
  </p:slideViewPr>
  <p:notesTextViewPr>
    <p:cViewPr>
      <p:scale>
        <a:sx n="100" d="100"/>
        <a:sy n="100" d="100"/>
      </p:scale>
      <p:origin x="0" y="0"/>
    </p:cViewPr>
  </p:notesText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3713"/>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3" y="0"/>
            <a:ext cx="2945659" cy="493713"/>
          </a:xfrm>
          <a:prstGeom prst="rect">
            <a:avLst/>
          </a:prstGeom>
        </p:spPr>
        <p:txBody>
          <a:bodyPr vert="horz" lIns="91440" tIns="45720" rIns="91440" bIns="45720" rtlCol="0"/>
          <a:lstStyle>
            <a:lvl1pPr algn="r">
              <a:defRPr sz="1200"/>
            </a:lvl1pPr>
          </a:lstStyle>
          <a:p>
            <a:fld id="{14E9671D-3620-48F3-B334-7864DCE66F87}" type="datetimeFigureOut">
              <a:rPr lang="ru-RU" smtClean="0"/>
              <a:t>15.05.2014</a:t>
            </a:fld>
            <a:endParaRPr lang="ru-RU"/>
          </a:p>
        </p:txBody>
      </p:sp>
      <p:sp>
        <p:nvSpPr>
          <p:cNvPr id="4" name="Образ слайда 3"/>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690269"/>
            <a:ext cx="5438140" cy="4443413"/>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378824"/>
            <a:ext cx="2945659" cy="493713"/>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378824"/>
            <a:ext cx="2945659" cy="493713"/>
          </a:xfrm>
          <a:prstGeom prst="rect">
            <a:avLst/>
          </a:prstGeom>
        </p:spPr>
        <p:txBody>
          <a:bodyPr vert="horz" lIns="91440" tIns="45720" rIns="91440" bIns="45720" rtlCol="0" anchor="b"/>
          <a:lstStyle>
            <a:lvl1pPr algn="r">
              <a:defRPr sz="1200"/>
            </a:lvl1pPr>
          </a:lstStyle>
          <a:p>
            <a:fld id="{49157310-7AF0-4B39-8534-0ACD9A29A185}" type="slidenum">
              <a:rPr lang="ru-RU" smtClean="0"/>
              <a:t>‹#›</a:t>
            </a:fld>
            <a:endParaRPr lang="ru-RU"/>
          </a:p>
        </p:txBody>
      </p:sp>
    </p:spTree>
    <p:extLst>
      <p:ext uri="{BB962C8B-B14F-4D97-AF65-F5344CB8AC3E}">
        <p14:creationId xmlns:p14="http://schemas.microsoft.com/office/powerpoint/2010/main" val="4718205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3"/>
          <p:cNvSpPr>
            <a:spLocks noGrp="1" noChangeArrowheads="1"/>
          </p:cNvSpPr>
          <p:nvPr>
            <p:ph type="sldNum" sz="quarter" idx="5"/>
          </p:nvPr>
        </p:nvSpPr>
        <p:spPr>
          <a:ln/>
        </p:spPr>
        <p:txBody>
          <a:bodyPr/>
          <a:lstStyle/>
          <a:p>
            <a:fld id="{B9850211-80D7-453B-ADE8-E0CAA39B3AB8}" type="slidenum">
              <a:rPr lang="ru-RU"/>
              <a:pPr/>
              <a:t>3</a:t>
            </a:fld>
            <a:endParaRPr lang="ru-RU"/>
          </a:p>
        </p:txBody>
      </p:sp>
      <p:sp>
        <p:nvSpPr>
          <p:cNvPr id="35842" name="Rectangle 2050"/>
          <p:cNvSpPr>
            <a:spLocks noGrp="1" noRot="1" noChangeAspect="1" noChangeArrowheads="1" noTextEdit="1"/>
          </p:cNvSpPr>
          <p:nvPr>
            <p:ph type="sldImg"/>
          </p:nvPr>
        </p:nvSpPr>
        <p:spPr>
          <a:ln/>
        </p:spPr>
      </p:sp>
      <p:sp>
        <p:nvSpPr>
          <p:cNvPr id="35843" name="Rectangle 2051"/>
          <p:cNvSpPr>
            <a:spLocks noGrp="1" noChangeArrowheads="1"/>
          </p:cNvSpPr>
          <p:nvPr>
            <p:ph type="body" idx="1"/>
          </p:nvPr>
        </p:nvSpPr>
        <p:spPr/>
        <p:txBody>
          <a:bodyPr/>
          <a:lstStyle/>
          <a:p>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3"/>
          <p:cNvSpPr>
            <a:spLocks noGrp="1" noChangeArrowheads="1"/>
          </p:cNvSpPr>
          <p:nvPr>
            <p:ph type="sldNum" sz="quarter" idx="5"/>
          </p:nvPr>
        </p:nvSpPr>
        <p:spPr>
          <a:ln/>
        </p:spPr>
        <p:txBody>
          <a:bodyPr/>
          <a:lstStyle/>
          <a:p>
            <a:fld id="{8962A5F0-B8AB-4CE3-9A30-09FCE41AEE26}" type="slidenum">
              <a:rPr lang="ru-RU"/>
              <a:pPr/>
              <a:t>8</a:t>
            </a:fld>
            <a:endParaRPr lang="ru-RU"/>
          </a:p>
        </p:txBody>
      </p:sp>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9157310-7AF0-4B39-8534-0ACD9A29A185}" type="slidenum">
              <a:rPr lang="ru-RU" smtClean="0"/>
              <a:t>19</a:t>
            </a:fld>
            <a:endParaRPr lang="ru-RU"/>
          </a:p>
        </p:txBody>
      </p:sp>
    </p:spTree>
    <p:extLst>
      <p:ext uri="{BB962C8B-B14F-4D97-AF65-F5344CB8AC3E}">
        <p14:creationId xmlns:p14="http://schemas.microsoft.com/office/powerpoint/2010/main" val="3742581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9154" name="Group 2"/>
          <p:cNvGrpSpPr>
            <a:grpSpLocks/>
          </p:cNvGrpSpPr>
          <p:nvPr/>
        </p:nvGrpSpPr>
        <p:grpSpPr bwMode="auto">
          <a:xfrm>
            <a:off x="-6350" y="20638"/>
            <a:ext cx="9144000" cy="6858000"/>
            <a:chOff x="0" y="0"/>
            <a:chExt cx="5760" cy="4320"/>
          </a:xfrm>
        </p:grpSpPr>
        <p:sp>
          <p:nvSpPr>
            <p:cNvPr id="49155" name="Freeform 3"/>
            <p:cNvSpPr>
              <a:spLocks/>
            </p:cNvSpPr>
            <p:nvPr/>
          </p:nvSpPr>
          <p:spPr bwMode="hidden">
            <a:xfrm>
              <a:off x="0" y="3072"/>
              <a:ext cx="5760" cy="1248"/>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s>
                <a:gs pos="100000">
                  <a:schemeClr val="accent2"/>
                </a:gs>
              </a:gsLst>
              <a:lin ang="5400000" scaled="1"/>
            </a:gradFill>
            <a:ln w="9525">
              <a:noFill/>
              <a:round/>
              <a:headEnd/>
              <a:tailEnd/>
            </a:ln>
          </p:spPr>
          <p:txBody>
            <a:bodyPr/>
            <a:lstStyle/>
            <a:p>
              <a:endParaRPr lang="ru-RU"/>
            </a:p>
          </p:txBody>
        </p:sp>
        <p:sp>
          <p:nvSpPr>
            <p:cNvPr id="49156" name="Freeform 4"/>
            <p:cNvSpPr>
              <a:spLocks/>
            </p:cNvSpPr>
            <p:nvPr/>
          </p:nvSpPr>
          <p:spPr bwMode="hidden">
            <a:xfrm>
              <a:off x="0" y="0"/>
              <a:ext cx="5760" cy="3072"/>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amma/>
                    <a:shade val="46275"/>
                    <a:invGamma/>
                  </a:schemeClr>
                </a:gs>
                <a:gs pos="100000">
                  <a:schemeClr val="bg1"/>
                </a:gs>
              </a:gsLst>
              <a:lin ang="5400000" scaled="1"/>
            </a:gradFill>
            <a:ln w="9525">
              <a:noFill/>
              <a:round/>
              <a:headEnd/>
              <a:tailEnd/>
            </a:ln>
          </p:spPr>
          <p:txBody>
            <a:bodyPr/>
            <a:lstStyle/>
            <a:p>
              <a:endParaRPr lang="ru-RU"/>
            </a:p>
          </p:txBody>
        </p:sp>
      </p:grpSp>
      <p:sp>
        <p:nvSpPr>
          <p:cNvPr id="49157" name="Freeform 5"/>
          <p:cNvSpPr>
            <a:spLocks/>
          </p:cNvSpPr>
          <p:nvPr/>
        </p:nvSpPr>
        <p:spPr bwMode="hidden">
          <a:xfrm>
            <a:off x="6242050" y="6269038"/>
            <a:ext cx="2895600" cy="609600"/>
          </a:xfrm>
          <a:custGeom>
            <a:avLst/>
            <a:gdLst/>
            <a:ahLst/>
            <a:cxnLst>
              <a:cxn ang="0">
                <a:pos x="5748" y="246"/>
              </a:cxn>
              <a:cxn ang="0">
                <a:pos x="0" y="246"/>
              </a:cxn>
              <a:cxn ang="0">
                <a:pos x="0" y="0"/>
              </a:cxn>
              <a:cxn ang="0">
                <a:pos x="5748" y="0"/>
              </a:cxn>
              <a:cxn ang="0">
                <a:pos x="5748" y="246"/>
              </a:cxn>
              <a:cxn ang="0">
                <a:pos x="5748" y="246"/>
              </a:cxn>
            </a:cxnLst>
            <a:rect l="0" t="0" r="r" b="b"/>
            <a:pathLst>
              <a:path w="5748" h="246">
                <a:moveTo>
                  <a:pt x="5748" y="246"/>
                </a:moveTo>
                <a:lnTo>
                  <a:pt x="0" y="246"/>
                </a:lnTo>
                <a:lnTo>
                  <a:pt x="0" y="0"/>
                </a:lnTo>
                <a:lnTo>
                  <a:pt x="5748" y="0"/>
                </a:lnTo>
                <a:lnTo>
                  <a:pt x="5748" y="246"/>
                </a:lnTo>
                <a:lnTo>
                  <a:pt x="5748" y="246"/>
                </a:lnTo>
                <a:close/>
              </a:path>
            </a:pathLst>
          </a:custGeom>
          <a:gradFill rotWithShape="0">
            <a:gsLst>
              <a:gs pos="0">
                <a:schemeClr val="bg1"/>
              </a:gs>
              <a:gs pos="100000">
                <a:schemeClr val="hlink"/>
              </a:gs>
            </a:gsLst>
            <a:lin ang="18900000" scaled="1"/>
          </a:gradFill>
          <a:ln w="9525">
            <a:noFill/>
            <a:round/>
            <a:headEnd/>
            <a:tailEnd/>
          </a:ln>
        </p:spPr>
        <p:txBody>
          <a:bodyPr/>
          <a:lstStyle/>
          <a:p>
            <a:endParaRPr lang="ru-RU"/>
          </a:p>
        </p:txBody>
      </p:sp>
      <p:grpSp>
        <p:nvGrpSpPr>
          <p:cNvPr id="49158" name="Group 6"/>
          <p:cNvGrpSpPr>
            <a:grpSpLocks/>
          </p:cNvGrpSpPr>
          <p:nvPr/>
        </p:nvGrpSpPr>
        <p:grpSpPr bwMode="auto">
          <a:xfrm>
            <a:off x="-1588" y="6034088"/>
            <a:ext cx="7845426" cy="850900"/>
            <a:chOff x="0" y="3792"/>
            <a:chExt cx="4942" cy="536"/>
          </a:xfrm>
        </p:grpSpPr>
        <p:sp>
          <p:nvSpPr>
            <p:cNvPr id="49159" name="Freeform 7"/>
            <p:cNvSpPr>
              <a:spLocks/>
            </p:cNvSpPr>
            <p:nvPr userDrawn="1"/>
          </p:nvSpPr>
          <p:spPr bwMode="ltGray">
            <a:xfrm>
              <a:off x="1488" y="3792"/>
              <a:ext cx="3240" cy="536"/>
            </a:xfrm>
            <a:custGeom>
              <a:avLst/>
              <a:gdLst/>
              <a:ahLst/>
              <a:cxnLst>
                <a:cxn ang="0">
                  <a:pos x="3132" y="469"/>
                </a:cxn>
                <a:cxn ang="0">
                  <a:pos x="2995" y="395"/>
                </a:cxn>
                <a:cxn ang="0">
                  <a:pos x="2911" y="375"/>
                </a:cxn>
                <a:cxn ang="0">
                  <a:pos x="2678" y="228"/>
                </a:cxn>
                <a:cxn ang="0">
                  <a:pos x="2553" y="74"/>
                </a:cxn>
                <a:cxn ang="0">
                  <a:pos x="2457" y="7"/>
                </a:cxn>
                <a:cxn ang="0">
                  <a:pos x="2403" y="47"/>
                </a:cxn>
                <a:cxn ang="0">
                  <a:pos x="2289" y="74"/>
                </a:cxn>
                <a:cxn ang="0">
                  <a:pos x="2134" y="74"/>
                </a:cxn>
                <a:cxn ang="0">
                  <a:pos x="2044" y="128"/>
                </a:cxn>
                <a:cxn ang="0">
                  <a:pos x="1775" y="222"/>
                </a:cxn>
                <a:cxn ang="0">
                  <a:pos x="1602" y="181"/>
                </a:cxn>
                <a:cxn ang="0">
                  <a:pos x="1560" y="101"/>
                </a:cxn>
                <a:cxn ang="0">
                  <a:pos x="1542" y="87"/>
                </a:cxn>
                <a:cxn ang="0">
                  <a:pos x="1446" y="60"/>
                </a:cxn>
                <a:cxn ang="0">
                  <a:pos x="1375" y="74"/>
                </a:cxn>
                <a:cxn ang="0">
                  <a:pos x="1309" y="87"/>
                </a:cxn>
                <a:cxn ang="0">
                  <a:pos x="1243" y="13"/>
                </a:cxn>
                <a:cxn ang="0">
                  <a:pos x="1225" y="0"/>
                </a:cxn>
                <a:cxn ang="0">
                  <a:pos x="1189" y="0"/>
                </a:cxn>
                <a:cxn ang="0">
                  <a:pos x="1106" y="34"/>
                </a:cxn>
                <a:cxn ang="0">
                  <a:pos x="1106" y="34"/>
                </a:cxn>
                <a:cxn ang="0">
                  <a:pos x="1094" y="40"/>
                </a:cxn>
                <a:cxn ang="0">
                  <a:pos x="1070" y="54"/>
                </a:cxn>
                <a:cxn ang="0">
                  <a:pos x="1034" y="74"/>
                </a:cxn>
                <a:cxn ang="0">
                  <a:pos x="1004" y="74"/>
                </a:cxn>
                <a:cxn ang="0">
                  <a:pos x="986" y="74"/>
                </a:cxn>
                <a:cxn ang="0">
                  <a:pos x="956" y="81"/>
                </a:cxn>
                <a:cxn ang="0">
                  <a:pos x="920" y="94"/>
                </a:cxn>
                <a:cxn ang="0">
                  <a:pos x="884" y="107"/>
                </a:cxn>
                <a:cxn ang="0">
                  <a:pos x="843" y="128"/>
                </a:cxn>
                <a:cxn ang="0">
                  <a:pos x="813" y="141"/>
                </a:cxn>
                <a:cxn ang="0">
                  <a:pos x="789" y="148"/>
                </a:cxn>
                <a:cxn ang="0">
                  <a:pos x="783" y="154"/>
                </a:cxn>
                <a:cxn ang="0">
                  <a:pos x="556" y="228"/>
                </a:cxn>
                <a:cxn ang="0">
                  <a:pos x="394" y="294"/>
                </a:cxn>
                <a:cxn ang="0">
                  <a:pos x="107" y="462"/>
                </a:cxn>
                <a:cxn ang="0">
                  <a:pos x="0" y="536"/>
                </a:cxn>
                <a:cxn ang="0">
                  <a:pos x="3240" y="536"/>
                </a:cxn>
                <a:cxn ang="0">
                  <a:pos x="3132" y="469"/>
                </a:cxn>
                <a:cxn ang="0">
                  <a:pos x="3132" y="469"/>
                </a:cxn>
              </a:cxnLst>
              <a:rect l="0" t="0" r="r" b="b"/>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lnTo>
                    <a:pt x="3132" y="469"/>
                  </a:lnTo>
                  <a:close/>
                </a:path>
              </a:pathLst>
            </a:custGeom>
            <a:gradFill rotWithShape="0">
              <a:gsLst>
                <a:gs pos="0">
                  <a:schemeClr val="bg2">
                    <a:gamma/>
                    <a:tint val="66667"/>
                    <a:invGamma/>
                  </a:schemeClr>
                </a:gs>
                <a:gs pos="100000">
                  <a:schemeClr val="bg2"/>
                </a:gs>
              </a:gsLst>
              <a:lin ang="5400000" scaled="1"/>
            </a:gradFill>
            <a:ln w="9525">
              <a:noFill/>
              <a:round/>
              <a:headEnd/>
              <a:tailEnd/>
            </a:ln>
          </p:spPr>
          <p:txBody>
            <a:bodyPr/>
            <a:lstStyle/>
            <a:p>
              <a:endParaRPr lang="ru-RU"/>
            </a:p>
          </p:txBody>
        </p:sp>
        <p:grpSp>
          <p:nvGrpSpPr>
            <p:cNvPr id="49160" name="Group 8"/>
            <p:cNvGrpSpPr>
              <a:grpSpLocks/>
            </p:cNvGrpSpPr>
            <p:nvPr userDrawn="1"/>
          </p:nvGrpSpPr>
          <p:grpSpPr bwMode="auto">
            <a:xfrm>
              <a:off x="2486" y="3792"/>
              <a:ext cx="2456" cy="536"/>
              <a:chOff x="2486" y="3792"/>
              <a:chExt cx="2456" cy="536"/>
            </a:xfrm>
          </p:grpSpPr>
          <p:sp>
            <p:nvSpPr>
              <p:cNvPr id="49161" name="Freeform 9"/>
              <p:cNvSpPr>
                <a:spLocks/>
              </p:cNvSpPr>
              <p:nvPr userDrawn="1"/>
            </p:nvSpPr>
            <p:spPr bwMode="ltGray">
              <a:xfrm>
                <a:off x="3948" y="3799"/>
                <a:ext cx="994" cy="529"/>
              </a:xfrm>
              <a:custGeom>
                <a:avLst/>
                <a:gdLst/>
                <a:ahLst/>
                <a:cxnLst>
                  <a:cxn ang="0">
                    <a:pos x="636" y="373"/>
                  </a:cxn>
                  <a:cxn ang="0">
                    <a:pos x="495" y="370"/>
                  </a:cxn>
                  <a:cxn ang="0">
                    <a:pos x="280" y="249"/>
                  </a:cxn>
                  <a:cxn ang="0">
                    <a:pos x="127" y="66"/>
                  </a:cxn>
                  <a:cxn ang="0">
                    <a:pos x="0" y="0"/>
                  </a:cxn>
                  <a:cxn ang="0">
                    <a:pos x="22" y="26"/>
                  </a:cxn>
                  <a:cxn ang="0">
                    <a:pos x="0" y="65"/>
                  </a:cxn>
                  <a:cxn ang="0">
                    <a:pos x="30" y="119"/>
                  </a:cxn>
                  <a:cxn ang="0">
                    <a:pos x="75" y="243"/>
                  </a:cxn>
                  <a:cxn ang="0">
                    <a:pos x="45" y="422"/>
                  </a:cxn>
                  <a:cxn ang="0">
                    <a:pos x="200" y="329"/>
                  </a:cxn>
                  <a:cxn ang="0">
                    <a:pos x="592" y="527"/>
                  </a:cxn>
                  <a:cxn ang="0">
                    <a:pos x="994" y="529"/>
                  </a:cxn>
                  <a:cxn ang="0">
                    <a:pos x="828" y="473"/>
                  </a:cxn>
                  <a:cxn ang="0">
                    <a:pos x="636" y="373"/>
                  </a:cxn>
                </a:cxnLst>
                <a:rect l="0" t="0" r="r" b="b"/>
                <a:pathLst>
                  <a:path w="994" h="529">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592" y="527"/>
                    </a:lnTo>
                    <a:lnTo>
                      <a:pt x="994" y="529"/>
                    </a:lnTo>
                    <a:lnTo>
                      <a:pt x="828" y="473"/>
                    </a:lnTo>
                    <a:lnTo>
                      <a:pt x="636" y="373"/>
                    </a:lnTo>
                    <a:close/>
                  </a:path>
                </a:pathLst>
              </a:custGeom>
              <a:solidFill>
                <a:schemeClr val="bg2"/>
              </a:solidFill>
              <a:ln w="9525">
                <a:noFill/>
                <a:round/>
                <a:headEnd/>
                <a:tailEnd/>
              </a:ln>
            </p:spPr>
            <p:txBody>
              <a:bodyPr/>
              <a:lstStyle/>
              <a:p>
                <a:endParaRPr lang="ru-RU"/>
              </a:p>
            </p:txBody>
          </p:sp>
          <p:sp>
            <p:nvSpPr>
              <p:cNvPr id="49162" name="Freeform 10"/>
              <p:cNvSpPr>
                <a:spLocks/>
              </p:cNvSpPr>
              <p:nvPr userDrawn="1"/>
            </p:nvSpPr>
            <p:spPr bwMode="ltGray">
              <a:xfrm>
                <a:off x="2677" y="3792"/>
                <a:ext cx="186" cy="395"/>
              </a:xfrm>
              <a:custGeom>
                <a:avLst/>
                <a:gdLst/>
                <a:ahLst/>
                <a:cxnLst>
                  <a:cxn ang="0">
                    <a:pos x="36" y="0"/>
                  </a:cxn>
                  <a:cxn ang="0">
                    <a:pos x="54" y="18"/>
                  </a:cxn>
                  <a:cxn ang="0">
                    <a:pos x="24" y="30"/>
                  </a:cxn>
                  <a:cxn ang="0">
                    <a:pos x="18" y="66"/>
                  </a:cxn>
                  <a:cxn ang="0">
                    <a:pos x="42" y="114"/>
                  </a:cxn>
                  <a:cxn ang="0">
                    <a:pos x="48" y="162"/>
                  </a:cxn>
                  <a:cxn ang="0">
                    <a:pos x="0" y="353"/>
                  </a:cxn>
                  <a:cxn ang="0">
                    <a:pos x="54" y="233"/>
                  </a:cxn>
                  <a:cxn ang="0">
                    <a:pos x="84" y="216"/>
                  </a:cxn>
                  <a:cxn ang="0">
                    <a:pos x="126" y="126"/>
                  </a:cxn>
                  <a:cxn ang="0">
                    <a:pos x="144" y="120"/>
                  </a:cxn>
                  <a:cxn ang="0">
                    <a:pos x="144" y="90"/>
                  </a:cxn>
                  <a:cxn ang="0">
                    <a:pos x="186" y="66"/>
                  </a:cxn>
                  <a:cxn ang="0">
                    <a:pos x="162" y="60"/>
                  </a:cxn>
                  <a:cxn ang="0">
                    <a:pos x="36" y="0"/>
                  </a:cxn>
                  <a:cxn ang="0">
                    <a:pos x="36" y="0"/>
                  </a:cxn>
                </a:cxnLst>
                <a:rect l="0" t="0" r="r" b="b"/>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lnTo>
                      <a:pt x="36" y="0"/>
                    </a:lnTo>
                    <a:close/>
                  </a:path>
                </a:pathLst>
              </a:custGeom>
              <a:solidFill>
                <a:schemeClr val="bg2"/>
              </a:solidFill>
              <a:ln w="9525">
                <a:noFill/>
                <a:round/>
                <a:headEnd/>
                <a:tailEnd/>
              </a:ln>
            </p:spPr>
            <p:txBody>
              <a:bodyPr/>
              <a:lstStyle/>
              <a:p>
                <a:endParaRPr lang="ru-RU"/>
              </a:p>
            </p:txBody>
          </p:sp>
          <p:sp>
            <p:nvSpPr>
              <p:cNvPr id="49163" name="Freeform 11"/>
              <p:cNvSpPr>
                <a:spLocks/>
              </p:cNvSpPr>
              <p:nvPr userDrawn="1"/>
            </p:nvSpPr>
            <p:spPr bwMode="ltGray">
              <a:xfrm>
                <a:off x="3030" y="3893"/>
                <a:ext cx="378" cy="271"/>
              </a:xfrm>
              <a:custGeom>
                <a:avLst/>
                <a:gdLst/>
                <a:ahLst/>
                <a:cxnLst>
                  <a:cxn ang="0">
                    <a:pos x="18" y="0"/>
                  </a:cxn>
                  <a:cxn ang="0">
                    <a:pos x="12" y="13"/>
                  </a:cxn>
                  <a:cxn ang="0">
                    <a:pos x="0" y="40"/>
                  </a:cxn>
                  <a:cxn ang="0">
                    <a:pos x="60" y="121"/>
                  </a:cxn>
                  <a:cxn ang="0">
                    <a:pos x="310" y="271"/>
                  </a:cxn>
                  <a:cxn ang="0">
                    <a:pos x="290" y="139"/>
                  </a:cxn>
                  <a:cxn ang="0">
                    <a:pos x="378" y="76"/>
                  </a:cxn>
                  <a:cxn ang="0">
                    <a:pos x="251" y="94"/>
                  </a:cxn>
                  <a:cxn ang="0">
                    <a:pos x="90" y="54"/>
                  </a:cxn>
                  <a:cxn ang="0">
                    <a:pos x="18" y="0"/>
                  </a:cxn>
                  <a:cxn ang="0">
                    <a:pos x="18" y="0"/>
                  </a:cxn>
                </a:cxnLst>
                <a:rect l="0" t="0" r="r" b="b"/>
                <a:pathLst>
                  <a:path w="378" h="271">
                    <a:moveTo>
                      <a:pt x="18" y="0"/>
                    </a:moveTo>
                    <a:lnTo>
                      <a:pt x="12" y="13"/>
                    </a:lnTo>
                    <a:lnTo>
                      <a:pt x="0" y="40"/>
                    </a:lnTo>
                    <a:lnTo>
                      <a:pt x="60" y="121"/>
                    </a:lnTo>
                    <a:lnTo>
                      <a:pt x="310" y="271"/>
                    </a:lnTo>
                    <a:lnTo>
                      <a:pt x="290" y="139"/>
                    </a:lnTo>
                    <a:lnTo>
                      <a:pt x="378" y="76"/>
                    </a:lnTo>
                    <a:lnTo>
                      <a:pt x="251" y="94"/>
                    </a:lnTo>
                    <a:lnTo>
                      <a:pt x="90" y="54"/>
                    </a:lnTo>
                    <a:lnTo>
                      <a:pt x="18" y="0"/>
                    </a:lnTo>
                    <a:lnTo>
                      <a:pt x="18" y="0"/>
                    </a:lnTo>
                    <a:close/>
                  </a:path>
                </a:pathLst>
              </a:custGeom>
              <a:solidFill>
                <a:schemeClr val="bg2"/>
              </a:solidFill>
              <a:ln w="9525">
                <a:noFill/>
                <a:round/>
                <a:headEnd/>
                <a:tailEnd/>
              </a:ln>
            </p:spPr>
            <p:txBody>
              <a:bodyPr/>
              <a:lstStyle/>
              <a:p>
                <a:endParaRPr lang="ru-RU"/>
              </a:p>
            </p:txBody>
          </p:sp>
          <p:sp>
            <p:nvSpPr>
              <p:cNvPr id="49164" name="Freeform 12"/>
              <p:cNvSpPr>
                <a:spLocks/>
              </p:cNvSpPr>
              <p:nvPr userDrawn="1"/>
            </p:nvSpPr>
            <p:spPr bwMode="ltGray">
              <a:xfrm>
                <a:off x="3628" y="3866"/>
                <a:ext cx="155" cy="74"/>
              </a:xfrm>
              <a:custGeom>
                <a:avLst/>
                <a:gdLst/>
                <a:ahLst/>
                <a:cxnLst>
                  <a:cxn ang="0">
                    <a:pos x="114" y="0"/>
                  </a:cxn>
                  <a:cxn ang="0">
                    <a:pos x="0" y="0"/>
                  </a:cxn>
                  <a:cxn ang="0">
                    <a:pos x="0" y="0"/>
                  </a:cxn>
                  <a:cxn ang="0">
                    <a:pos x="6" y="6"/>
                  </a:cxn>
                  <a:cxn ang="0">
                    <a:pos x="6" y="18"/>
                  </a:cxn>
                  <a:cxn ang="0">
                    <a:pos x="0" y="24"/>
                  </a:cxn>
                  <a:cxn ang="0">
                    <a:pos x="78" y="60"/>
                  </a:cxn>
                  <a:cxn ang="0">
                    <a:pos x="96" y="42"/>
                  </a:cxn>
                  <a:cxn ang="0">
                    <a:pos x="155" y="66"/>
                  </a:cxn>
                  <a:cxn ang="0">
                    <a:pos x="126" y="24"/>
                  </a:cxn>
                  <a:cxn ang="0">
                    <a:pos x="149" y="0"/>
                  </a:cxn>
                  <a:cxn ang="0">
                    <a:pos x="114" y="0"/>
                  </a:cxn>
                  <a:cxn ang="0">
                    <a:pos x="114" y="0"/>
                  </a:cxn>
                </a:cxnLst>
                <a:rect l="0" t="0" r="r" b="b"/>
                <a:pathLst>
                  <a:path w="155" h="66">
                    <a:moveTo>
                      <a:pt x="114" y="0"/>
                    </a:moveTo>
                    <a:lnTo>
                      <a:pt x="0" y="0"/>
                    </a:lnTo>
                    <a:lnTo>
                      <a:pt x="0" y="0"/>
                    </a:lnTo>
                    <a:lnTo>
                      <a:pt x="6" y="6"/>
                    </a:lnTo>
                    <a:lnTo>
                      <a:pt x="6" y="18"/>
                    </a:lnTo>
                    <a:lnTo>
                      <a:pt x="0" y="24"/>
                    </a:lnTo>
                    <a:lnTo>
                      <a:pt x="78" y="60"/>
                    </a:lnTo>
                    <a:lnTo>
                      <a:pt x="96" y="42"/>
                    </a:lnTo>
                    <a:lnTo>
                      <a:pt x="155" y="66"/>
                    </a:lnTo>
                    <a:lnTo>
                      <a:pt x="126" y="24"/>
                    </a:lnTo>
                    <a:lnTo>
                      <a:pt x="149" y="0"/>
                    </a:lnTo>
                    <a:lnTo>
                      <a:pt x="114" y="0"/>
                    </a:lnTo>
                    <a:lnTo>
                      <a:pt x="114" y="0"/>
                    </a:lnTo>
                    <a:close/>
                  </a:path>
                </a:pathLst>
              </a:custGeom>
              <a:solidFill>
                <a:schemeClr val="bg2"/>
              </a:solidFill>
              <a:ln w="9525">
                <a:noFill/>
                <a:round/>
                <a:headEnd/>
                <a:tailEnd/>
              </a:ln>
            </p:spPr>
            <p:txBody>
              <a:bodyPr/>
              <a:lstStyle/>
              <a:p>
                <a:endParaRPr lang="ru-RU"/>
              </a:p>
            </p:txBody>
          </p:sp>
          <p:sp>
            <p:nvSpPr>
              <p:cNvPr id="49165" name="Freeform 13"/>
              <p:cNvSpPr>
                <a:spLocks/>
              </p:cNvSpPr>
              <p:nvPr userDrawn="1"/>
            </p:nvSpPr>
            <p:spPr bwMode="ltGray">
              <a:xfrm>
                <a:off x="2486" y="3859"/>
                <a:ext cx="42" cy="81"/>
              </a:xfrm>
              <a:custGeom>
                <a:avLst/>
                <a:gdLst/>
                <a:ahLst/>
                <a:cxnLst>
                  <a:cxn ang="0">
                    <a:pos x="6" y="36"/>
                  </a:cxn>
                  <a:cxn ang="0">
                    <a:pos x="0" y="18"/>
                  </a:cxn>
                  <a:cxn ang="0">
                    <a:pos x="12" y="6"/>
                  </a:cxn>
                  <a:cxn ang="0">
                    <a:pos x="0" y="6"/>
                  </a:cxn>
                  <a:cxn ang="0">
                    <a:pos x="12" y="6"/>
                  </a:cxn>
                  <a:cxn ang="0">
                    <a:pos x="24" y="6"/>
                  </a:cxn>
                  <a:cxn ang="0">
                    <a:pos x="36" y="6"/>
                  </a:cxn>
                  <a:cxn ang="0">
                    <a:pos x="42" y="0"/>
                  </a:cxn>
                  <a:cxn ang="0">
                    <a:pos x="30" y="18"/>
                  </a:cxn>
                  <a:cxn ang="0">
                    <a:pos x="42" y="48"/>
                  </a:cxn>
                  <a:cxn ang="0">
                    <a:pos x="12" y="72"/>
                  </a:cxn>
                  <a:cxn ang="0">
                    <a:pos x="6" y="36"/>
                  </a:cxn>
                  <a:cxn ang="0">
                    <a:pos x="6" y="36"/>
                  </a:cxn>
                </a:cxnLst>
                <a:rect l="0" t="0" r="r" b="b"/>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lnTo>
                      <a:pt x="6" y="36"/>
                    </a:lnTo>
                    <a:close/>
                  </a:path>
                </a:pathLst>
              </a:custGeom>
              <a:solidFill>
                <a:schemeClr val="bg2"/>
              </a:solidFill>
              <a:ln w="9525">
                <a:noFill/>
                <a:round/>
                <a:headEnd/>
                <a:tailEnd/>
              </a:ln>
            </p:spPr>
            <p:txBody>
              <a:bodyPr/>
              <a:lstStyle/>
              <a:p>
                <a:endParaRPr lang="ru-RU"/>
              </a:p>
            </p:txBody>
          </p:sp>
        </p:grpSp>
        <p:sp>
          <p:nvSpPr>
            <p:cNvPr id="49166" name="Freeform 14"/>
            <p:cNvSpPr>
              <a:spLocks/>
            </p:cNvSpPr>
            <p:nvPr userDrawn="1"/>
          </p:nvSpPr>
          <p:spPr bwMode="ltGray">
            <a:xfrm>
              <a:off x="0" y="3792"/>
              <a:ext cx="3976" cy="535"/>
            </a:xfrm>
            <a:custGeom>
              <a:avLst/>
              <a:gdLst/>
              <a:ahLst/>
              <a:cxnLst>
                <a:cxn ang="0">
                  <a:pos x="3976" y="527"/>
                </a:cxn>
                <a:cxn ang="0">
                  <a:pos x="3970" y="527"/>
                </a:cxn>
                <a:cxn ang="0">
                  <a:pos x="3844" y="509"/>
                </a:cxn>
                <a:cxn ang="0">
                  <a:pos x="2487" y="305"/>
                </a:cxn>
                <a:cxn ang="0">
                  <a:pos x="2039" y="36"/>
                </a:cxn>
                <a:cxn ang="0">
                  <a:pos x="1907" y="24"/>
                </a:cxn>
                <a:cxn ang="0">
                  <a:pos x="1883" y="54"/>
                </a:cxn>
                <a:cxn ang="0">
                  <a:pos x="1859" y="54"/>
                </a:cxn>
                <a:cxn ang="0">
                  <a:pos x="1830" y="30"/>
                </a:cxn>
                <a:cxn ang="0">
                  <a:pos x="1704" y="102"/>
                </a:cxn>
                <a:cxn ang="0">
                  <a:pos x="1608" y="126"/>
                </a:cxn>
                <a:cxn ang="0">
                  <a:pos x="1561" y="132"/>
                </a:cxn>
                <a:cxn ang="0">
                  <a:pos x="1495" y="102"/>
                </a:cxn>
                <a:cxn ang="0">
                  <a:pos x="1357" y="126"/>
                </a:cxn>
                <a:cxn ang="0">
                  <a:pos x="1285" y="24"/>
                </a:cxn>
                <a:cxn ang="0">
                  <a:pos x="1280" y="18"/>
                </a:cxn>
                <a:cxn ang="0">
                  <a:pos x="1262" y="12"/>
                </a:cxn>
                <a:cxn ang="0">
                  <a:pos x="1238" y="6"/>
                </a:cxn>
                <a:cxn ang="0">
                  <a:pos x="1220" y="0"/>
                </a:cxn>
                <a:cxn ang="0">
                  <a:pos x="1196" y="0"/>
                </a:cxn>
                <a:cxn ang="0">
                  <a:pos x="1166" y="0"/>
                </a:cxn>
                <a:cxn ang="0">
                  <a:pos x="1142" y="0"/>
                </a:cxn>
                <a:cxn ang="0">
                  <a:pos x="1136" y="0"/>
                </a:cxn>
                <a:cxn ang="0">
                  <a:pos x="1130" y="0"/>
                </a:cxn>
                <a:cxn ang="0">
                  <a:pos x="1124" y="6"/>
                </a:cxn>
                <a:cxn ang="0">
                  <a:pos x="1118" y="12"/>
                </a:cxn>
                <a:cxn ang="0">
                  <a:pos x="1100" y="18"/>
                </a:cxn>
                <a:cxn ang="0">
                  <a:pos x="1088" y="18"/>
                </a:cxn>
                <a:cxn ang="0">
                  <a:pos x="1070" y="24"/>
                </a:cxn>
                <a:cxn ang="0">
                  <a:pos x="1052" y="30"/>
                </a:cxn>
                <a:cxn ang="0">
                  <a:pos x="1034" y="36"/>
                </a:cxn>
                <a:cxn ang="0">
                  <a:pos x="1028" y="42"/>
                </a:cxn>
                <a:cxn ang="0">
                  <a:pos x="969" y="60"/>
                </a:cxn>
                <a:cxn ang="0">
                  <a:pos x="921" y="72"/>
                </a:cxn>
                <a:cxn ang="0">
                  <a:pos x="855" y="48"/>
                </a:cxn>
                <a:cxn ang="0">
                  <a:pos x="825" y="48"/>
                </a:cxn>
                <a:cxn ang="0">
                  <a:pos x="759" y="72"/>
                </a:cxn>
                <a:cxn ang="0">
                  <a:pos x="735" y="72"/>
                </a:cxn>
                <a:cxn ang="0">
                  <a:pos x="706" y="60"/>
                </a:cxn>
                <a:cxn ang="0">
                  <a:pos x="640" y="60"/>
                </a:cxn>
                <a:cxn ang="0">
                  <a:pos x="544" y="72"/>
                </a:cxn>
                <a:cxn ang="0">
                  <a:pos x="389" y="18"/>
                </a:cxn>
                <a:cxn ang="0">
                  <a:pos x="323" y="60"/>
                </a:cxn>
                <a:cxn ang="0">
                  <a:pos x="317" y="60"/>
                </a:cxn>
                <a:cxn ang="0">
                  <a:pos x="305" y="72"/>
                </a:cxn>
                <a:cxn ang="0">
                  <a:pos x="287" y="78"/>
                </a:cxn>
                <a:cxn ang="0">
                  <a:pos x="263" y="90"/>
                </a:cxn>
                <a:cxn ang="0">
                  <a:pos x="203" y="120"/>
                </a:cxn>
                <a:cxn ang="0">
                  <a:pos x="149" y="150"/>
                </a:cxn>
                <a:cxn ang="0">
                  <a:pos x="78" y="168"/>
                </a:cxn>
                <a:cxn ang="0">
                  <a:pos x="0" y="180"/>
                </a:cxn>
                <a:cxn ang="0">
                  <a:pos x="0" y="527"/>
                </a:cxn>
                <a:cxn ang="0">
                  <a:pos x="1010" y="527"/>
                </a:cxn>
                <a:cxn ang="0">
                  <a:pos x="3725" y="527"/>
                </a:cxn>
                <a:cxn ang="0">
                  <a:pos x="3976" y="527"/>
                </a:cxn>
                <a:cxn ang="0">
                  <a:pos x="3976" y="527"/>
                </a:cxn>
              </a:cxnLst>
              <a:rect l="0" t="0" r="r" b="b"/>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lnTo>
                    <a:pt x="3976" y="527"/>
                  </a:lnTo>
                  <a:close/>
                </a:path>
              </a:pathLst>
            </a:custGeom>
            <a:gradFill rotWithShape="0">
              <a:gsLst>
                <a:gs pos="0">
                  <a:schemeClr val="bg2">
                    <a:gamma/>
                    <a:tint val="75686"/>
                    <a:invGamma/>
                  </a:schemeClr>
                </a:gs>
                <a:gs pos="100000">
                  <a:schemeClr val="bg2"/>
                </a:gs>
              </a:gsLst>
              <a:lin ang="5400000" scaled="1"/>
            </a:gradFill>
            <a:ln w="9525">
              <a:noFill/>
              <a:round/>
              <a:headEnd/>
              <a:tailEnd/>
            </a:ln>
          </p:spPr>
          <p:txBody>
            <a:bodyPr/>
            <a:lstStyle/>
            <a:p>
              <a:endParaRPr lang="ru-RU"/>
            </a:p>
          </p:txBody>
        </p:sp>
      </p:grpSp>
      <p:grpSp>
        <p:nvGrpSpPr>
          <p:cNvPr id="49167" name="Group 15"/>
          <p:cNvGrpSpPr>
            <a:grpSpLocks/>
          </p:cNvGrpSpPr>
          <p:nvPr/>
        </p:nvGrpSpPr>
        <p:grpSpPr bwMode="auto">
          <a:xfrm>
            <a:off x="627063" y="6021388"/>
            <a:ext cx="5684837" cy="849312"/>
            <a:chOff x="395" y="3793"/>
            <a:chExt cx="3581" cy="535"/>
          </a:xfrm>
        </p:grpSpPr>
        <p:sp>
          <p:nvSpPr>
            <p:cNvPr id="49168" name="Freeform 16"/>
            <p:cNvSpPr>
              <a:spLocks/>
            </p:cNvSpPr>
            <p:nvPr userDrawn="1"/>
          </p:nvSpPr>
          <p:spPr bwMode="auto">
            <a:xfrm>
              <a:off x="1196" y="3793"/>
              <a:ext cx="365" cy="291"/>
            </a:xfrm>
            <a:custGeom>
              <a:avLst/>
              <a:gdLst/>
              <a:ahLst/>
              <a:cxnLst>
                <a:cxn ang="0">
                  <a:pos x="24" y="24"/>
                </a:cxn>
                <a:cxn ang="0">
                  <a:pos x="0" y="60"/>
                </a:cxn>
                <a:cxn ang="0">
                  <a:pos x="66" y="108"/>
                </a:cxn>
                <a:cxn ang="0">
                  <a:pos x="143" y="180"/>
                </a:cxn>
                <a:cxn ang="0">
                  <a:pos x="191" y="168"/>
                </a:cxn>
                <a:cxn ang="0">
                  <a:pos x="341" y="287"/>
                </a:cxn>
                <a:cxn ang="0">
                  <a:pos x="305" y="174"/>
                </a:cxn>
                <a:cxn ang="0">
                  <a:pos x="365" y="132"/>
                </a:cxn>
                <a:cxn ang="0">
                  <a:pos x="359" y="126"/>
                </a:cxn>
                <a:cxn ang="0">
                  <a:pos x="335" y="114"/>
                </a:cxn>
                <a:cxn ang="0">
                  <a:pos x="299" y="90"/>
                </a:cxn>
                <a:cxn ang="0">
                  <a:pos x="257" y="72"/>
                </a:cxn>
                <a:cxn ang="0">
                  <a:pos x="215" y="54"/>
                </a:cxn>
                <a:cxn ang="0">
                  <a:pos x="173" y="36"/>
                </a:cxn>
                <a:cxn ang="0">
                  <a:pos x="143" y="24"/>
                </a:cxn>
                <a:cxn ang="0">
                  <a:pos x="131" y="18"/>
                </a:cxn>
                <a:cxn ang="0">
                  <a:pos x="107" y="18"/>
                </a:cxn>
                <a:cxn ang="0">
                  <a:pos x="95" y="18"/>
                </a:cxn>
                <a:cxn ang="0">
                  <a:pos x="72" y="12"/>
                </a:cxn>
                <a:cxn ang="0">
                  <a:pos x="66" y="12"/>
                </a:cxn>
                <a:cxn ang="0">
                  <a:pos x="54" y="6"/>
                </a:cxn>
                <a:cxn ang="0">
                  <a:pos x="42" y="0"/>
                </a:cxn>
                <a:cxn ang="0">
                  <a:pos x="30" y="0"/>
                </a:cxn>
                <a:cxn ang="0">
                  <a:pos x="24" y="24"/>
                </a:cxn>
                <a:cxn ang="0">
                  <a:pos x="24" y="24"/>
                </a:cxn>
              </a:cxnLst>
              <a:rect l="0" t="0" r="r" b="b"/>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lnTo>
                    <a:pt x="24" y="24"/>
                  </a:lnTo>
                  <a:close/>
                </a:path>
              </a:pathLst>
            </a:custGeom>
            <a:solidFill>
              <a:schemeClr val="bg2"/>
            </a:solidFill>
            <a:ln w="9525">
              <a:noFill/>
              <a:round/>
              <a:headEnd/>
              <a:tailEnd/>
            </a:ln>
          </p:spPr>
          <p:txBody>
            <a:bodyPr/>
            <a:lstStyle/>
            <a:p>
              <a:endParaRPr lang="ru-RU"/>
            </a:p>
          </p:txBody>
        </p:sp>
        <p:sp>
          <p:nvSpPr>
            <p:cNvPr id="49169" name="Freeform 17"/>
            <p:cNvSpPr>
              <a:spLocks/>
            </p:cNvSpPr>
            <p:nvPr userDrawn="1"/>
          </p:nvSpPr>
          <p:spPr bwMode="auto">
            <a:xfrm>
              <a:off x="1943" y="3829"/>
              <a:ext cx="2033" cy="499"/>
            </a:xfrm>
            <a:custGeom>
              <a:avLst/>
              <a:gdLst/>
              <a:ahLst/>
              <a:cxnLst>
                <a:cxn ang="0">
                  <a:pos x="186" y="18"/>
                </a:cxn>
                <a:cxn ang="0">
                  <a:pos x="138" y="6"/>
                </a:cxn>
                <a:cxn ang="0">
                  <a:pos x="96" y="0"/>
                </a:cxn>
                <a:cxn ang="0">
                  <a:pos x="36" y="0"/>
                </a:cxn>
                <a:cxn ang="0">
                  <a:pos x="12" y="25"/>
                </a:cxn>
                <a:cxn ang="0">
                  <a:pos x="0" y="128"/>
                </a:cxn>
                <a:cxn ang="0">
                  <a:pos x="60" y="104"/>
                </a:cxn>
                <a:cxn ang="0">
                  <a:pos x="90" y="134"/>
                </a:cxn>
                <a:cxn ang="0">
                  <a:pos x="150" y="153"/>
                </a:cxn>
                <a:cxn ang="0">
                  <a:pos x="209" y="273"/>
                </a:cxn>
                <a:cxn ang="0">
                  <a:pos x="401" y="359"/>
                </a:cxn>
                <a:cxn ang="0">
                  <a:pos x="777" y="359"/>
                </a:cxn>
                <a:cxn ang="0">
                  <a:pos x="2033" y="499"/>
                </a:cxn>
                <a:cxn ang="0">
                  <a:pos x="2033" y="499"/>
                </a:cxn>
                <a:cxn ang="0">
                  <a:pos x="1991" y="493"/>
                </a:cxn>
                <a:cxn ang="0">
                  <a:pos x="676" y="243"/>
                </a:cxn>
                <a:cxn ang="0">
                  <a:pos x="514" y="159"/>
                </a:cxn>
                <a:cxn ang="0">
                  <a:pos x="425" y="110"/>
                </a:cxn>
                <a:cxn ang="0">
                  <a:pos x="365" y="92"/>
                </a:cxn>
                <a:cxn ang="0">
                  <a:pos x="281" y="61"/>
                </a:cxn>
                <a:cxn ang="0">
                  <a:pos x="186" y="18"/>
                </a:cxn>
                <a:cxn ang="0">
                  <a:pos x="186" y="18"/>
                </a:cxn>
              </a:cxnLst>
              <a:rect l="0" t="0" r="r" b="b"/>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2033" y="499"/>
                  </a:lnTo>
                  <a:lnTo>
                    <a:pt x="1991" y="493"/>
                  </a:lnTo>
                  <a:lnTo>
                    <a:pt x="676" y="243"/>
                  </a:lnTo>
                  <a:lnTo>
                    <a:pt x="514" y="159"/>
                  </a:lnTo>
                  <a:lnTo>
                    <a:pt x="425" y="110"/>
                  </a:lnTo>
                  <a:lnTo>
                    <a:pt x="365" y="92"/>
                  </a:lnTo>
                  <a:lnTo>
                    <a:pt x="281" y="61"/>
                  </a:lnTo>
                  <a:lnTo>
                    <a:pt x="186" y="18"/>
                  </a:lnTo>
                  <a:lnTo>
                    <a:pt x="186" y="18"/>
                  </a:lnTo>
                  <a:close/>
                </a:path>
              </a:pathLst>
            </a:custGeom>
            <a:solidFill>
              <a:schemeClr val="bg2"/>
            </a:solidFill>
            <a:ln w="9525">
              <a:noFill/>
              <a:round/>
              <a:headEnd/>
              <a:tailEnd/>
            </a:ln>
          </p:spPr>
          <p:txBody>
            <a:bodyPr/>
            <a:lstStyle/>
            <a:p>
              <a:endParaRPr lang="ru-RU"/>
            </a:p>
          </p:txBody>
        </p:sp>
        <p:sp>
          <p:nvSpPr>
            <p:cNvPr id="49170" name="Freeform 18"/>
            <p:cNvSpPr>
              <a:spLocks/>
            </p:cNvSpPr>
            <p:nvPr userDrawn="1"/>
          </p:nvSpPr>
          <p:spPr bwMode="auto">
            <a:xfrm>
              <a:off x="1830" y="3823"/>
              <a:ext cx="71" cy="61"/>
            </a:xfrm>
            <a:custGeom>
              <a:avLst/>
              <a:gdLst/>
              <a:ahLst/>
              <a:cxnLst>
                <a:cxn ang="0">
                  <a:pos x="0" y="18"/>
                </a:cxn>
                <a:cxn ang="0">
                  <a:pos x="6" y="18"/>
                </a:cxn>
                <a:cxn ang="0">
                  <a:pos x="12" y="12"/>
                </a:cxn>
                <a:cxn ang="0">
                  <a:pos x="6" y="6"/>
                </a:cxn>
                <a:cxn ang="0">
                  <a:pos x="0" y="0"/>
                </a:cxn>
                <a:cxn ang="0">
                  <a:pos x="29" y="18"/>
                </a:cxn>
                <a:cxn ang="0">
                  <a:pos x="53" y="18"/>
                </a:cxn>
                <a:cxn ang="0">
                  <a:pos x="59" y="30"/>
                </a:cxn>
                <a:cxn ang="0">
                  <a:pos x="65" y="42"/>
                </a:cxn>
                <a:cxn ang="0">
                  <a:pos x="71" y="54"/>
                </a:cxn>
                <a:cxn ang="0">
                  <a:pos x="71" y="60"/>
                </a:cxn>
                <a:cxn ang="0">
                  <a:pos x="59" y="54"/>
                </a:cxn>
                <a:cxn ang="0">
                  <a:pos x="47" y="42"/>
                </a:cxn>
                <a:cxn ang="0">
                  <a:pos x="23" y="30"/>
                </a:cxn>
                <a:cxn ang="0">
                  <a:pos x="23" y="36"/>
                </a:cxn>
                <a:cxn ang="0">
                  <a:pos x="18" y="42"/>
                </a:cxn>
                <a:cxn ang="0">
                  <a:pos x="12" y="48"/>
                </a:cxn>
                <a:cxn ang="0">
                  <a:pos x="6" y="48"/>
                </a:cxn>
                <a:cxn ang="0">
                  <a:pos x="6" y="48"/>
                </a:cxn>
                <a:cxn ang="0">
                  <a:pos x="6" y="36"/>
                </a:cxn>
                <a:cxn ang="0">
                  <a:pos x="0" y="18"/>
                </a:cxn>
                <a:cxn ang="0">
                  <a:pos x="0" y="18"/>
                </a:cxn>
              </a:cxnLst>
              <a:rect l="0" t="0" r="r" b="b"/>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48"/>
                  </a:lnTo>
                  <a:lnTo>
                    <a:pt x="6" y="36"/>
                  </a:lnTo>
                  <a:lnTo>
                    <a:pt x="0" y="18"/>
                  </a:lnTo>
                  <a:lnTo>
                    <a:pt x="0" y="18"/>
                  </a:lnTo>
                  <a:close/>
                </a:path>
              </a:pathLst>
            </a:custGeom>
            <a:solidFill>
              <a:schemeClr val="bg2"/>
            </a:solidFill>
            <a:ln w="9525">
              <a:noFill/>
              <a:round/>
              <a:headEnd/>
              <a:tailEnd/>
            </a:ln>
          </p:spPr>
          <p:txBody>
            <a:bodyPr/>
            <a:lstStyle/>
            <a:p>
              <a:endParaRPr lang="ru-RU"/>
            </a:p>
          </p:txBody>
        </p:sp>
        <p:sp>
          <p:nvSpPr>
            <p:cNvPr id="49171" name="Freeform 19"/>
            <p:cNvSpPr>
              <a:spLocks/>
            </p:cNvSpPr>
            <p:nvPr userDrawn="1"/>
          </p:nvSpPr>
          <p:spPr bwMode="auto">
            <a:xfrm>
              <a:off x="855" y="3842"/>
              <a:ext cx="161" cy="164"/>
            </a:xfrm>
            <a:custGeom>
              <a:avLst/>
              <a:gdLst/>
              <a:ahLst/>
              <a:cxnLst>
                <a:cxn ang="0">
                  <a:pos x="30" y="0"/>
                </a:cxn>
                <a:cxn ang="0">
                  <a:pos x="48" y="6"/>
                </a:cxn>
                <a:cxn ang="0">
                  <a:pos x="72" y="6"/>
                </a:cxn>
                <a:cxn ang="0">
                  <a:pos x="114" y="12"/>
                </a:cxn>
                <a:cxn ang="0">
                  <a:pos x="96" y="54"/>
                </a:cxn>
                <a:cxn ang="0">
                  <a:pos x="96" y="60"/>
                </a:cxn>
                <a:cxn ang="0">
                  <a:pos x="102" y="72"/>
                </a:cxn>
                <a:cxn ang="0">
                  <a:pos x="108" y="84"/>
                </a:cxn>
                <a:cxn ang="0">
                  <a:pos x="120" y="96"/>
                </a:cxn>
                <a:cxn ang="0">
                  <a:pos x="143" y="114"/>
                </a:cxn>
                <a:cxn ang="0">
                  <a:pos x="155" y="138"/>
                </a:cxn>
                <a:cxn ang="0">
                  <a:pos x="161" y="156"/>
                </a:cxn>
                <a:cxn ang="0">
                  <a:pos x="161" y="162"/>
                </a:cxn>
                <a:cxn ang="0">
                  <a:pos x="96" y="102"/>
                </a:cxn>
                <a:cxn ang="0">
                  <a:pos x="30" y="54"/>
                </a:cxn>
                <a:cxn ang="0">
                  <a:pos x="0" y="0"/>
                </a:cxn>
                <a:cxn ang="0">
                  <a:pos x="30" y="0"/>
                </a:cxn>
                <a:cxn ang="0">
                  <a:pos x="30" y="0"/>
                </a:cxn>
              </a:cxnLst>
              <a:rect l="0" t="0" r="r" b="b"/>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lnTo>
                    <a:pt x="30" y="0"/>
                  </a:lnTo>
                  <a:close/>
                </a:path>
              </a:pathLst>
            </a:custGeom>
            <a:solidFill>
              <a:schemeClr val="bg2"/>
            </a:solidFill>
            <a:ln w="9525">
              <a:noFill/>
              <a:round/>
              <a:headEnd/>
              <a:tailEnd/>
            </a:ln>
          </p:spPr>
          <p:txBody>
            <a:bodyPr/>
            <a:lstStyle/>
            <a:p>
              <a:endParaRPr lang="ru-RU"/>
            </a:p>
          </p:txBody>
        </p:sp>
        <p:sp>
          <p:nvSpPr>
            <p:cNvPr id="49172" name="Freeform 20"/>
            <p:cNvSpPr>
              <a:spLocks/>
            </p:cNvSpPr>
            <p:nvPr userDrawn="1"/>
          </p:nvSpPr>
          <p:spPr bwMode="auto">
            <a:xfrm>
              <a:off x="706" y="3854"/>
              <a:ext cx="59" cy="61"/>
            </a:xfrm>
            <a:custGeom>
              <a:avLst/>
              <a:gdLst/>
              <a:ahLst/>
              <a:cxnLst>
                <a:cxn ang="0">
                  <a:pos x="59" y="6"/>
                </a:cxn>
                <a:cxn ang="0">
                  <a:pos x="41" y="30"/>
                </a:cxn>
                <a:cxn ang="0">
                  <a:pos x="41" y="36"/>
                </a:cxn>
                <a:cxn ang="0">
                  <a:pos x="47" y="42"/>
                </a:cxn>
                <a:cxn ang="0">
                  <a:pos x="53" y="54"/>
                </a:cxn>
                <a:cxn ang="0">
                  <a:pos x="53" y="60"/>
                </a:cxn>
                <a:cxn ang="0">
                  <a:pos x="47" y="54"/>
                </a:cxn>
                <a:cxn ang="0">
                  <a:pos x="35" y="48"/>
                </a:cxn>
                <a:cxn ang="0">
                  <a:pos x="23" y="36"/>
                </a:cxn>
                <a:cxn ang="0">
                  <a:pos x="17" y="30"/>
                </a:cxn>
                <a:cxn ang="0">
                  <a:pos x="0" y="0"/>
                </a:cxn>
                <a:cxn ang="0">
                  <a:pos x="59" y="6"/>
                </a:cxn>
                <a:cxn ang="0">
                  <a:pos x="59" y="6"/>
                </a:cxn>
              </a:cxnLst>
              <a:rect l="0" t="0" r="r" b="b"/>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lnTo>
                    <a:pt x="59" y="6"/>
                  </a:lnTo>
                  <a:close/>
                </a:path>
              </a:pathLst>
            </a:custGeom>
            <a:solidFill>
              <a:schemeClr val="bg2"/>
            </a:solidFill>
            <a:ln w="9525">
              <a:noFill/>
              <a:round/>
              <a:headEnd/>
              <a:tailEnd/>
            </a:ln>
          </p:spPr>
          <p:txBody>
            <a:bodyPr/>
            <a:lstStyle/>
            <a:p>
              <a:endParaRPr lang="ru-RU"/>
            </a:p>
          </p:txBody>
        </p:sp>
        <p:sp>
          <p:nvSpPr>
            <p:cNvPr id="49173" name="Freeform 21"/>
            <p:cNvSpPr>
              <a:spLocks/>
            </p:cNvSpPr>
            <p:nvPr userDrawn="1"/>
          </p:nvSpPr>
          <p:spPr bwMode="auto">
            <a:xfrm>
              <a:off x="395" y="3811"/>
              <a:ext cx="245" cy="207"/>
            </a:xfrm>
            <a:custGeom>
              <a:avLst/>
              <a:gdLst/>
              <a:ahLst/>
              <a:cxnLst>
                <a:cxn ang="0">
                  <a:pos x="233" y="36"/>
                </a:cxn>
                <a:cxn ang="0">
                  <a:pos x="245" y="42"/>
                </a:cxn>
                <a:cxn ang="0">
                  <a:pos x="209" y="84"/>
                </a:cxn>
                <a:cxn ang="0">
                  <a:pos x="143" y="132"/>
                </a:cxn>
                <a:cxn ang="0">
                  <a:pos x="167" y="156"/>
                </a:cxn>
                <a:cxn ang="0">
                  <a:pos x="179" y="204"/>
                </a:cxn>
                <a:cxn ang="0">
                  <a:pos x="77" y="132"/>
                </a:cxn>
                <a:cxn ang="0">
                  <a:pos x="47" y="84"/>
                </a:cxn>
                <a:cxn ang="0">
                  <a:pos x="89" y="66"/>
                </a:cxn>
                <a:cxn ang="0">
                  <a:pos x="59" y="36"/>
                </a:cxn>
                <a:cxn ang="0">
                  <a:pos x="0" y="12"/>
                </a:cxn>
                <a:cxn ang="0">
                  <a:pos x="0" y="0"/>
                </a:cxn>
                <a:cxn ang="0">
                  <a:pos x="6" y="0"/>
                </a:cxn>
                <a:cxn ang="0">
                  <a:pos x="12" y="0"/>
                </a:cxn>
                <a:cxn ang="0">
                  <a:pos x="47" y="6"/>
                </a:cxn>
                <a:cxn ang="0">
                  <a:pos x="77" y="6"/>
                </a:cxn>
                <a:cxn ang="0">
                  <a:pos x="83" y="6"/>
                </a:cxn>
                <a:cxn ang="0">
                  <a:pos x="89" y="6"/>
                </a:cxn>
                <a:cxn ang="0">
                  <a:pos x="101" y="12"/>
                </a:cxn>
                <a:cxn ang="0">
                  <a:pos x="125" y="12"/>
                </a:cxn>
                <a:cxn ang="0">
                  <a:pos x="143" y="18"/>
                </a:cxn>
                <a:cxn ang="0">
                  <a:pos x="149" y="18"/>
                </a:cxn>
                <a:cxn ang="0">
                  <a:pos x="149" y="18"/>
                </a:cxn>
                <a:cxn ang="0">
                  <a:pos x="203" y="24"/>
                </a:cxn>
                <a:cxn ang="0">
                  <a:pos x="233" y="36"/>
                </a:cxn>
                <a:cxn ang="0">
                  <a:pos x="233" y="36"/>
                </a:cxn>
              </a:cxnLst>
              <a:rect l="0" t="0" r="r" b="b"/>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149" y="18"/>
                  </a:lnTo>
                  <a:lnTo>
                    <a:pt x="203" y="24"/>
                  </a:lnTo>
                  <a:lnTo>
                    <a:pt x="233" y="36"/>
                  </a:lnTo>
                  <a:lnTo>
                    <a:pt x="233" y="36"/>
                  </a:lnTo>
                  <a:close/>
                </a:path>
              </a:pathLst>
            </a:custGeom>
            <a:solidFill>
              <a:schemeClr val="bg2"/>
            </a:solidFill>
            <a:ln w="9525">
              <a:noFill/>
              <a:round/>
              <a:headEnd/>
              <a:tailEnd/>
            </a:ln>
          </p:spPr>
          <p:txBody>
            <a:bodyPr/>
            <a:lstStyle/>
            <a:p>
              <a:endParaRPr lang="ru-RU"/>
            </a:p>
          </p:txBody>
        </p:sp>
      </p:grpSp>
      <p:sp>
        <p:nvSpPr>
          <p:cNvPr id="49174" name="Rectangle 22"/>
          <p:cNvSpPr>
            <a:spLocks noGrp="1" noChangeArrowheads="1"/>
          </p:cNvSpPr>
          <p:nvPr>
            <p:ph type="ctrTitle" sz="quarter"/>
          </p:nvPr>
        </p:nvSpPr>
        <p:spPr bwMode="auto">
          <a:xfrm>
            <a:off x="457200" y="1447800"/>
            <a:ext cx="8229600" cy="1736725"/>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lvl1pPr>
              <a:defRPr sz="5400"/>
            </a:lvl1pPr>
          </a:lstStyle>
          <a:p>
            <a:r>
              <a:rPr lang="ru-RU"/>
              <a:t>Образец заголовка</a:t>
            </a:r>
          </a:p>
        </p:txBody>
      </p:sp>
      <p:sp>
        <p:nvSpPr>
          <p:cNvPr id="49175" name="Rectangle 23"/>
          <p:cNvSpPr>
            <a:spLocks noGrp="1" noChangeArrowheads="1"/>
          </p:cNvSpPr>
          <p:nvPr>
            <p:ph type="subTitle" sz="quarter" idx="1"/>
          </p:nvPr>
        </p:nvSpPr>
        <p:spPr bwMode="auto">
          <a:xfrm>
            <a:off x="1371600" y="3429000"/>
            <a:ext cx="6400800" cy="17526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marL="0" indent="0" algn="ctr">
              <a:buFontTx/>
              <a:buNone/>
              <a:defRPr>
                <a:effectLst>
                  <a:outerShdw blurRad="38100" dist="38100" dir="2700000" algn="tl">
                    <a:srgbClr val="000000"/>
                  </a:outerShdw>
                </a:effectLst>
              </a:defRPr>
            </a:lvl1pPr>
          </a:lstStyle>
          <a:p>
            <a:r>
              <a:rPr lang="ru-RU"/>
              <a:t>Образец подзаголовка</a:t>
            </a:r>
          </a:p>
        </p:txBody>
      </p:sp>
      <p:sp>
        <p:nvSpPr>
          <p:cNvPr id="49176" name="Rectangle 24"/>
          <p:cNvSpPr>
            <a:spLocks noGrp="1" noChangeArrowheads="1"/>
          </p:cNvSpPr>
          <p:nvPr>
            <p:ph type="dt" sz="quarter" idx="2"/>
          </p:nvPr>
        </p:nvSpPr>
        <p:spPr bwMode="auto">
          <a:xfrm>
            <a:off x="457200" y="6248400"/>
            <a:ext cx="2133600" cy="45720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lgn="l">
              <a:defRPr sz="1200">
                <a:effectLst>
                  <a:outerShdw blurRad="38100" dist="38100" dir="2700000" algn="tl">
                    <a:srgbClr val="000000"/>
                  </a:outerShdw>
                </a:effectLst>
              </a:defRPr>
            </a:lvl1pPr>
          </a:lstStyle>
          <a:p>
            <a:endParaRPr lang="ru-RU"/>
          </a:p>
        </p:txBody>
      </p:sp>
      <p:sp>
        <p:nvSpPr>
          <p:cNvPr id="49177" name="Rectangle 25"/>
          <p:cNvSpPr>
            <a:spLocks noGrp="1" noChangeArrowheads="1"/>
          </p:cNvSpPr>
          <p:nvPr>
            <p:ph type="sldNum" sz="quarter" idx="4"/>
          </p:nvPr>
        </p:nvSpPr>
        <p:spPr bwMode="auto">
          <a:xfrm>
            <a:off x="6553200" y="6248400"/>
            <a:ext cx="2133600" cy="45720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lgn="r">
              <a:defRPr sz="1200">
                <a:effectLst>
                  <a:outerShdw blurRad="38100" dist="38100" dir="2700000" algn="tl">
                    <a:srgbClr val="000000"/>
                  </a:outerShdw>
                </a:effectLst>
              </a:defRPr>
            </a:lvl1pPr>
          </a:lstStyle>
          <a:p>
            <a:fld id="{369F800F-4310-41FC-9302-8A5F7D58414C}" type="slidenum">
              <a:rPr lang="ru-RU"/>
              <a:pPr/>
              <a:t>‹#›</a:t>
            </a:fld>
            <a:endParaRPr lang="ru-RU"/>
          </a:p>
        </p:txBody>
      </p:sp>
      <p:sp>
        <p:nvSpPr>
          <p:cNvPr id="49178" name="Rectangle 26"/>
          <p:cNvSpPr>
            <a:spLocks noGrp="1" noChangeArrowheads="1"/>
          </p:cNvSpPr>
          <p:nvPr>
            <p:ph type="ftr" sz="quarter" idx="3"/>
          </p:nvPr>
        </p:nvSpPr>
        <p:spPr bwMode="auto">
          <a:xfrm>
            <a:off x="3124200" y="6248400"/>
            <a:ext cx="2895600" cy="45720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defRPr sz="1200">
                <a:effectLst>
                  <a:outerShdw blurRad="38100" dist="38100" dir="2700000" algn="tl">
                    <a:srgbClr val="000000"/>
                  </a:outerShdw>
                </a:effectLst>
              </a:defRPr>
            </a:lvl1pPr>
          </a:lstStyle>
          <a:p>
            <a:endParaRPr lang="ru-RU"/>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00200"/>
            <a:ext cx="8229600" cy="4525963"/>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a:prstGeom prst="rect">
            <a:avLst/>
          </a:prstGeo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1143000"/>
          </a:xfrm>
          <a:prstGeom prst="rect">
            <a:avLst/>
          </a:prstGeom>
        </p:spPr>
        <p:txBody>
          <a:bodyPr/>
          <a:lstStyle/>
          <a:p>
            <a:r>
              <a:rPr lang="ru-RU" smtClean="0"/>
              <a:t>Образец заголовка</a:t>
            </a:r>
            <a:endParaRPr lang="ru-RU"/>
          </a:p>
        </p:txBody>
      </p:sp>
      <p:sp>
        <p:nvSpPr>
          <p:cNvPr id="3" name="Текст 2"/>
          <p:cNvSpPr>
            <a:spLocks noGrp="1"/>
          </p:cNvSpPr>
          <p:nvPr>
            <p:ph type="body" sz="half" idx="1"/>
          </p:nvPr>
        </p:nvSpPr>
        <p:spPr>
          <a:xfrm>
            <a:off x="685800" y="1981200"/>
            <a:ext cx="3810000" cy="41148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981200"/>
            <a:ext cx="3810000" cy="41148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685800" y="6248400"/>
            <a:ext cx="1905000" cy="457200"/>
          </a:xfrm>
          <a:prstGeom prst="rect">
            <a:avLst/>
          </a:prstGeom>
        </p:spPr>
        <p:txBody>
          <a:bodyPr/>
          <a:lstStyle>
            <a:lvl1pPr>
              <a:defRPr/>
            </a:lvl1pPr>
          </a:lstStyle>
          <a:p>
            <a:fld id="{3F62B7D7-EE39-43BD-9245-C89182B04F38}" type="datetime1">
              <a:rPr lang="ru-RU"/>
              <a:pPr/>
              <a:t>15.05.2014</a:t>
            </a:fld>
            <a:endParaRPr lang="ru-RU"/>
          </a:p>
        </p:txBody>
      </p:sp>
      <p:sp>
        <p:nvSpPr>
          <p:cNvPr id="6" name="Нижний колонтитул 5"/>
          <p:cNvSpPr>
            <a:spLocks noGrp="1"/>
          </p:cNvSpPr>
          <p:nvPr>
            <p:ph type="ftr" sz="quarter" idx="11"/>
          </p:nvPr>
        </p:nvSpPr>
        <p:spPr>
          <a:xfrm>
            <a:off x="3124200" y="6248400"/>
            <a:ext cx="2895600" cy="457200"/>
          </a:xfrm>
          <a:prstGeom prst="rect">
            <a:avLst/>
          </a:prstGeom>
        </p:spPr>
        <p:txBody>
          <a:bodyPr/>
          <a:lstStyle>
            <a:lvl1pPr>
              <a:defRPr/>
            </a:lvl1pPr>
          </a:lstStyle>
          <a:p>
            <a:endParaRPr lang="ru-RU"/>
          </a:p>
        </p:txBody>
      </p:sp>
      <p:sp>
        <p:nvSpPr>
          <p:cNvPr id="7" name="Номер слайда 6"/>
          <p:cNvSpPr>
            <a:spLocks noGrp="1"/>
          </p:cNvSpPr>
          <p:nvPr>
            <p:ph type="sldNum" sz="quarter" idx="12"/>
          </p:nvPr>
        </p:nvSpPr>
        <p:spPr>
          <a:xfrm>
            <a:off x="6553200" y="6248400"/>
            <a:ext cx="1905000" cy="457200"/>
          </a:xfrm>
          <a:prstGeom prst="rect">
            <a:avLst/>
          </a:prstGeom>
        </p:spPr>
        <p:txBody>
          <a:bodyPr/>
          <a:lstStyle>
            <a:lvl1pPr>
              <a:defRPr/>
            </a:lvl1pPr>
          </a:lstStyle>
          <a:p>
            <a:fld id="{17FA04D5-6AEA-4E58-A23A-EAF0AB2A6F7E}" type="slidenum">
              <a:rPr lang="ru-RU"/>
              <a:pPr/>
              <a:t>‹#›</a:t>
            </a:fld>
            <a:endParaRPr lang="ru-RU"/>
          </a:p>
        </p:txBody>
      </p:sp>
    </p:spTree>
    <p:extLst>
      <p:ext uri="{BB962C8B-B14F-4D97-AF65-F5344CB8AC3E}">
        <p14:creationId xmlns:p14="http://schemas.microsoft.com/office/powerpoint/2010/main" val="3486268929"/>
      </p:ext>
    </p:extLst>
  </p:cSld>
  <p:clrMapOvr>
    <a:masterClrMapping/>
  </p:clrMapOvr>
  <p:transition spd="med">
    <p:split orient="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Содержимое 2"/>
          <p:cNvSpPr>
            <a:spLocks noGrp="1"/>
          </p:cNvSpPr>
          <p:nvPr>
            <p:ph idx="1"/>
          </p:nvPr>
        </p:nvSpPr>
        <p:spPr>
          <a:xfrm>
            <a:off x="457200" y="1600200"/>
            <a:ext cx="8229600" cy="4525963"/>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a:prstGeom prst="rect">
            <a:avLst/>
          </a:prstGeo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a:prstGeom prst="rect">
            <a:avLst/>
          </a:prstGeo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grpSp>
        <p:nvGrpSpPr>
          <p:cNvPr id="48130" name="Group 2"/>
          <p:cNvGrpSpPr>
            <a:grpSpLocks/>
          </p:cNvGrpSpPr>
          <p:nvPr userDrawn="1"/>
        </p:nvGrpSpPr>
        <p:grpSpPr bwMode="auto">
          <a:xfrm>
            <a:off x="0" y="0"/>
            <a:ext cx="9144000" cy="6858000"/>
            <a:chOff x="0" y="0"/>
            <a:chExt cx="5760" cy="4320"/>
          </a:xfrm>
        </p:grpSpPr>
        <p:sp>
          <p:nvSpPr>
            <p:cNvPr id="48131" name="Freeform 3"/>
            <p:cNvSpPr>
              <a:spLocks/>
            </p:cNvSpPr>
            <p:nvPr userDrawn="1"/>
          </p:nvSpPr>
          <p:spPr bwMode="hidden">
            <a:xfrm>
              <a:off x="0" y="3072"/>
              <a:ext cx="5760" cy="1248"/>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s>
                <a:gs pos="100000">
                  <a:schemeClr val="accent2"/>
                </a:gs>
              </a:gsLst>
              <a:lin ang="5400000" scaled="1"/>
            </a:gradFill>
            <a:ln w="9525">
              <a:noFill/>
              <a:round/>
              <a:headEnd/>
              <a:tailEnd/>
            </a:ln>
          </p:spPr>
          <p:txBody>
            <a:bodyPr/>
            <a:lstStyle/>
            <a:p>
              <a:endParaRPr lang="ru-RU"/>
            </a:p>
          </p:txBody>
        </p:sp>
        <p:sp>
          <p:nvSpPr>
            <p:cNvPr id="48132" name="Freeform 4"/>
            <p:cNvSpPr>
              <a:spLocks/>
            </p:cNvSpPr>
            <p:nvPr userDrawn="1"/>
          </p:nvSpPr>
          <p:spPr bwMode="hidden">
            <a:xfrm>
              <a:off x="0" y="0"/>
              <a:ext cx="5760" cy="3072"/>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amma/>
                    <a:shade val="46275"/>
                    <a:invGamma/>
                  </a:schemeClr>
                </a:gs>
                <a:gs pos="100000">
                  <a:schemeClr val="bg1"/>
                </a:gs>
              </a:gsLst>
              <a:lin ang="5400000" scaled="1"/>
            </a:gradFill>
            <a:ln w="9525">
              <a:noFill/>
              <a:round/>
              <a:headEnd/>
              <a:tailEnd/>
            </a:ln>
          </p:spPr>
          <p:txBody>
            <a:bodyPr/>
            <a:lstStyle/>
            <a:p>
              <a:endParaRPr lang="ru-RU"/>
            </a:p>
          </p:txBody>
        </p:sp>
      </p:grpSp>
    </p:spTree>
  </p:cSld>
  <p:clrMap bg1="dk2" tx1="lt1" bg2="dk1" tx2="lt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Lst>
  <p:timing>
    <p:tnLst>
      <p:par>
        <p:cTn id="1" dur="indefinite" restart="never" nodeType="tmRoot"/>
      </p:par>
    </p:tnLst>
  </p:timing>
  <p:txStyles>
    <p:title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fontAlgn="base">
        <a:spcBef>
          <a:spcPct val="20000"/>
        </a:spcBef>
        <a:spcAft>
          <a:spcPct val="0"/>
        </a:spcAft>
        <a:buClr>
          <a:schemeClr val="tx2"/>
        </a:buClr>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lr>
          <a:schemeClr val="tx2"/>
        </a:buClr>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lr>
          <a:schemeClr val="tx2"/>
        </a:buClr>
        <a:buChar char="•"/>
        <a:defRPr sz="2000">
          <a:solidFill>
            <a:schemeClr val="tx1"/>
          </a:solidFill>
          <a:latin typeface="+mn-lt"/>
        </a:defRPr>
      </a:lvl5pPr>
      <a:lvl6pPr marL="2514600" indent="-228600" algn="l" rtl="0" fontAlgn="base">
        <a:spcBef>
          <a:spcPct val="20000"/>
        </a:spcBef>
        <a:spcAft>
          <a:spcPct val="0"/>
        </a:spcAft>
        <a:buClr>
          <a:schemeClr val="tx2"/>
        </a:buClr>
        <a:buChar char="•"/>
        <a:defRPr sz="2000">
          <a:solidFill>
            <a:schemeClr val="tx1"/>
          </a:solidFill>
          <a:latin typeface="+mn-lt"/>
        </a:defRPr>
      </a:lvl6pPr>
      <a:lvl7pPr marL="2971800" indent="-228600" algn="l" rtl="0" fontAlgn="base">
        <a:spcBef>
          <a:spcPct val="20000"/>
        </a:spcBef>
        <a:spcAft>
          <a:spcPct val="0"/>
        </a:spcAft>
        <a:buClr>
          <a:schemeClr val="tx2"/>
        </a:buClr>
        <a:buChar char="•"/>
        <a:defRPr sz="2000">
          <a:solidFill>
            <a:schemeClr val="tx1"/>
          </a:solidFill>
          <a:latin typeface="+mn-lt"/>
        </a:defRPr>
      </a:lvl7pPr>
      <a:lvl8pPr marL="3429000" indent="-228600" algn="l" rtl="0" fontAlgn="base">
        <a:spcBef>
          <a:spcPct val="20000"/>
        </a:spcBef>
        <a:spcAft>
          <a:spcPct val="0"/>
        </a:spcAft>
        <a:buClr>
          <a:schemeClr val="tx2"/>
        </a:buClr>
        <a:buChar char="•"/>
        <a:defRPr sz="2000">
          <a:solidFill>
            <a:schemeClr val="tx1"/>
          </a:solidFill>
          <a:latin typeface="+mn-lt"/>
        </a:defRPr>
      </a:lvl8pPr>
      <a:lvl9pPr marL="3886200" indent="-228600" algn="l" rtl="0" fontAlgn="base">
        <a:spcBef>
          <a:spcPct val="20000"/>
        </a:spcBef>
        <a:spcAft>
          <a:spcPct val="0"/>
        </a:spcAft>
        <a:buClr>
          <a:schemeClr val="tx2"/>
        </a:buClr>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wmf"/><Relationship Id="rId1" Type="http://schemas.openxmlformats.org/officeDocument/2006/relationships/slideLayout" Target="../slideLayouts/slideLayout12.xml"/><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3.wmf"/><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www.ndacc.or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jpeg"/><Relationship Id="rId1" Type="http://schemas.openxmlformats.org/officeDocument/2006/relationships/slideLayout" Target="../slideLayouts/slideLayout1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wmf"/><Relationship Id="rId1" Type="http://schemas.openxmlformats.org/officeDocument/2006/relationships/slideLayout" Target="../slideLayouts/slideLayout12.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wmf"/><Relationship Id="rId1" Type="http://schemas.openxmlformats.org/officeDocument/2006/relationships/slideLayout" Target="../slideLayouts/slideLayout1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wmf"/><Relationship Id="rId1" Type="http://schemas.openxmlformats.org/officeDocument/2006/relationships/slideLayout" Target="../slideLayouts/slideLayout12.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2.xml"/><Relationship Id="rId5" Type="http://schemas.openxmlformats.org/officeDocument/2006/relationships/image" Target="../media/image3.wmf"/><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2.xml"/><Relationship Id="rId5" Type="http://schemas.openxmlformats.org/officeDocument/2006/relationships/image" Target="../media/image3.wmf"/><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2" name="Picture 12" descr="SKYPAG1024x768">
            <a:hlinkClick r:id="" action="ppaction://hlinkshowjump?jump=nextslide"/>
          </p:cNvPr>
          <p:cNvPicPr>
            <a:picLocks noGrp="1" noChangeAspect="1" noChangeArrowheads="1"/>
          </p:cNvPicPr>
          <p:nvPr>
            <p:ph sz="half" idx="1"/>
          </p:nvPr>
        </p:nvPicPr>
        <p:blipFill>
          <a:blip r:embed="rId3"/>
          <a:srcRect/>
          <a:stretch>
            <a:fillRect/>
          </a:stretch>
        </p:blipFill>
        <p:spPr>
          <a:xfrm>
            <a:off x="0" y="-44530"/>
            <a:ext cx="9144000" cy="6858000"/>
          </a:xfrm>
          <a:ln/>
        </p:spPr>
      </p:pic>
      <p:sp>
        <p:nvSpPr>
          <p:cNvPr id="51232" name="Text Box 32"/>
          <p:cNvSpPr txBox="1">
            <a:spLocks noChangeArrowheads="1"/>
          </p:cNvSpPr>
          <p:nvPr/>
        </p:nvSpPr>
        <p:spPr bwMode="auto">
          <a:xfrm>
            <a:off x="2354429" y="1772770"/>
            <a:ext cx="4520468" cy="1754969"/>
          </a:xfrm>
          <a:prstGeom prst="rect">
            <a:avLst/>
          </a:prstGeom>
          <a:noFill/>
          <a:ln w="9525">
            <a:noFill/>
            <a:miter lim="800000"/>
            <a:headEnd/>
            <a:tailEnd/>
          </a:ln>
          <a:effectLst/>
        </p:spPr>
        <p:txBody>
          <a:bodyPr wrap="none" lIns="92075" tIns="46038" rIns="92075" bIns="46038">
            <a:spAutoFit/>
          </a:bodyPr>
          <a:lstStyle/>
          <a:p>
            <a:r>
              <a:rPr lang="en-US" sz="3600" b="1" kern="10" dirty="0">
                <a:ln w="9525">
                  <a:solidFill>
                    <a:srgbClr val="000000"/>
                  </a:solidFill>
                  <a:round/>
                  <a:headEnd type="none" w="sm" len="sm"/>
                  <a:tailEnd type="none" w="sm" len="sm"/>
                </a:ln>
                <a:solidFill>
                  <a:srgbClr val="FFFF00"/>
                </a:solidFill>
                <a:latin typeface="Arial"/>
                <a:cs typeface="Arial"/>
              </a:rPr>
              <a:t>Armenia</a:t>
            </a:r>
            <a:endParaRPr lang="ru-RU" sz="3600" b="1" kern="10" dirty="0">
              <a:ln w="9525">
                <a:solidFill>
                  <a:srgbClr val="000000"/>
                </a:solidFill>
                <a:round/>
                <a:headEnd type="none" w="sm" len="sm"/>
                <a:tailEnd type="none" w="sm" len="sm"/>
              </a:ln>
              <a:solidFill>
                <a:srgbClr val="FFFF00"/>
              </a:solidFill>
              <a:latin typeface="Arial"/>
              <a:cs typeface="Arial"/>
            </a:endParaRPr>
          </a:p>
          <a:p>
            <a:r>
              <a:rPr lang="en-US" sz="3600" b="1" dirty="0">
                <a:solidFill>
                  <a:srgbClr val="FFFF00"/>
                </a:solidFill>
                <a:effectLst>
                  <a:outerShdw blurRad="38100" dist="38100" dir="2700000" algn="tl">
                    <a:srgbClr val="000000"/>
                  </a:outerShdw>
                </a:effectLst>
              </a:rPr>
              <a:t>Republic of Belarus</a:t>
            </a:r>
          </a:p>
          <a:p>
            <a:r>
              <a:rPr lang="en-US" sz="3600" b="1" kern="10" dirty="0">
                <a:ln w="9525">
                  <a:solidFill>
                    <a:srgbClr val="000000"/>
                  </a:solidFill>
                  <a:round/>
                  <a:headEnd type="none" w="sm" len="sm"/>
                  <a:tailEnd type="none" w="sm" len="sm"/>
                </a:ln>
                <a:solidFill>
                  <a:srgbClr val="FFFF00"/>
                </a:solidFill>
                <a:latin typeface="Arial"/>
                <a:cs typeface="Arial"/>
              </a:rPr>
              <a:t>Russian Federation</a:t>
            </a:r>
            <a:endParaRPr lang="ru-RU" sz="3600" b="1" kern="10" dirty="0">
              <a:ln w="9525">
                <a:solidFill>
                  <a:srgbClr val="000000"/>
                </a:solidFill>
                <a:round/>
                <a:headEnd type="none" w="sm" len="sm"/>
                <a:tailEnd type="none" w="sm" len="sm"/>
              </a:ln>
              <a:solidFill>
                <a:srgbClr val="FFFF00"/>
              </a:solidFill>
              <a:latin typeface="Arial"/>
              <a:cs typeface="Arial"/>
            </a:endParaRPr>
          </a:p>
        </p:txBody>
      </p:sp>
      <p:sp>
        <p:nvSpPr>
          <p:cNvPr id="2" name="Объект 1"/>
          <p:cNvSpPr>
            <a:spLocks noGrp="1"/>
          </p:cNvSpPr>
          <p:nvPr>
            <p:ph sz="half" idx="2"/>
          </p:nvPr>
        </p:nvSpPr>
        <p:spPr/>
        <p:txBody>
          <a:bodyPr/>
          <a:lstStyle/>
          <a:p>
            <a:endParaRPr lang="ru-RU"/>
          </a:p>
        </p:txBody>
      </p:sp>
      <p:sp>
        <p:nvSpPr>
          <p:cNvPr id="9" name="Text Box 20"/>
          <p:cNvSpPr txBox="1">
            <a:spLocks noChangeArrowheads="1"/>
          </p:cNvSpPr>
          <p:nvPr/>
        </p:nvSpPr>
        <p:spPr bwMode="auto">
          <a:xfrm>
            <a:off x="690" y="6021360"/>
            <a:ext cx="9144000" cy="707886"/>
          </a:xfrm>
          <a:prstGeom prst="rect">
            <a:avLst/>
          </a:prstGeom>
          <a:noFill/>
          <a:ln w="12700">
            <a:noFill/>
            <a:miter lim="800000"/>
            <a:headEnd type="none" w="sm" len="sm"/>
            <a:tailEnd type="none" w="sm" len="sm"/>
          </a:ln>
          <a:effectLst/>
        </p:spPr>
        <p:txBody>
          <a:bodyPr wrap="square">
            <a:spAutoFit/>
          </a:bodyPr>
          <a:lstStyle/>
          <a:p>
            <a:r>
              <a:rPr lang="en-US" sz="2000" b="1" dirty="0"/>
              <a:t>Federal service for hydrometeorology and environmental monitoring</a:t>
            </a:r>
          </a:p>
          <a:p>
            <a:r>
              <a:rPr lang="en-US" sz="2000" b="1" dirty="0"/>
              <a:t>Dr. </a:t>
            </a:r>
            <a:r>
              <a:rPr lang="en-US" sz="2000" b="1" dirty="0" err="1" smtClean="0"/>
              <a:t>Yu.A</a:t>
            </a:r>
            <a:r>
              <a:rPr lang="en-US" sz="2000" b="1" dirty="0"/>
              <a:t>. </a:t>
            </a:r>
            <a:r>
              <a:rPr lang="en-US" sz="2000" b="1" dirty="0" err="1"/>
              <a:t>Borisov</a:t>
            </a:r>
            <a:endParaRPr lang="ru-RU" b="1" dirty="0"/>
          </a:p>
        </p:txBody>
      </p:sp>
    </p:spTree>
    <p:custDataLst>
      <p:tags r:id="rId1"/>
    </p:custDataLst>
    <p:extLst>
      <p:ext uri="{BB962C8B-B14F-4D97-AF65-F5344CB8AC3E}">
        <p14:creationId xmlns:p14="http://schemas.microsoft.com/office/powerpoint/2010/main" val="2661524760"/>
      </p:ext>
    </p:extLst>
  </p:cSld>
  <p:clrMapOvr>
    <a:masterClrMapping/>
  </p:clrMapOvr>
  <p:transition spd="med" advTm="8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12"/>
                                        </p:tgtEl>
                                        <p:attrNameLst>
                                          <p:attrName>style.visibility</p:attrName>
                                        </p:attrNameLst>
                                      </p:cBhvr>
                                      <p:to>
                                        <p:strVal val="visible"/>
                                      </p:to>
                                    </p:set>
                                    <p:animEffect transition="in" filter="fade">
                                      <p:cBhvr>
                                        <p:cTn id="7" dur="2000"/>
                                        <p:tgtEl>
                                          <p:spTgt spid="51212"/>
                                        </p:tgtEl>
                                      </p:cBhvr>
                                    </p:animEffect>
                                  </p:childTnLst>
                                </p:cTn>
                              </p:par>
                            </p:childTnLst>
                          </p:cTn>
                        </p:par>
                        <p:par>
                          <p:cTn id="8" fill="hold">
                            <p:stCondLst>
                              <p:cond delay="2000"/>
                            </p:stCondLst>
                            <p:childTnLst>
                              <p:par>
                                <p:cTn id="9" presetID="3" presetClass="entr" presetSubtype="5" fill="hold" grpId="0" nodeType="afterEffect">
                                  <p:stCondLst>
                                    <p:cond delay="0"/>
                                  </p:stCondLst>
                                  <p:childTnLst>
                                    <p:set>
                                      <p:cBhvr>
                                        <p:cTn id="10" dur="1" fill="hold">
                                          <p:stCondLst>
                                            <p:cond delay="0"/>
                                          </p:stCondLst>
                                        </p:cTn>
                                        <p:tgtEl>
                                          <p:spTgt spid="51232"/>
                                        </p:tgtEl>
                                        <p:attrNameLst>
                                          <p:attrName>style.visibility</p:attrName>
                                        </p:attrNameLst>
                                      </p:cBhvr>
                                      <p:to>
                                        <p:strVal val="visible"/>
                                      </p:to>
                                    </p:set>
                                    <p:animEffect transition="in" filter="blinds(vertical)">
                                      <p:cBhvr>
                                        <p:cTn id="11" dur="500"/>
                                        <p:tgtEl>
                                          <p:spTgt spid="51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sz="half" idx="1"/>
          </p:nvPr>
        </p:nvSpPr>
        <p:spPr/>
        <p:txBody>
          <a:bodyPr/>
          <a:lstStyle/>
          <a:p>
            <a:endParaRPr lang="ru-RU"/>
          </a:p>
        </p:txBody>
      </p:sp>
      <p:sp>
        <p:nvSpPr>
          <p:cNvPr id="5" name="Номер слайда 4"/>
          <p:cNvSpPr>
            <a:spLocks noGrp="1"/>
          </p:cNvSpPr>
          <p:nvPr>
            <p:ph type="sldNum" sz="quarter" idx="12"/>
          </p:nvPr>
        </p:nvSpPr>
        <p:spPr/>
        <p:txBody>
          <a:bodyPr/>
          <a:lstStyle/>
          <a:p>
            <a:fld id="{17FA04D5-6AEA-4E58-A23A-EAF0AB2A6F7E}" type="slidenum">
              <a:rPr lang="ru-RU" smtClean="0"/>
              <a:pPr/>
              <a:t>10</a:t>
            </a:fld>
            <a:endParaRPr lang="ru-RU"/>
          </a:p>
        </p:txBody>
      </p:sp>
      <p:grpSp>
        <p:nvGrpSpPr>
          <p:cNvPr id="6" name="Group 6"/>
          <p:cNvGrpSpPr>
            <a:grpSpLocks/>
          </p:cNvGrpSpPr>
          <p:nvPr/>
        </p:nvGrpSpPr>
        <p:grpSpPr bwMode="auto">
          <a:xfrm>
            <a:off x="-19050" y="34925"/>
            <a:ext cx="2114550" cy="1047750"/>
            <a:chOff x="-12" y="22"/>
            <a:chExt cx="1332" cy="660"/>
          </a:xfrm>
        </p:grpSpPr>
        <p:sp>
          <p:nvSpPr>
            <p:cNvPr id="7" name="Text Box 7"/>
            <p:cNvSpPr txBox="1">
              <a:spLocks noChangeAspect="1" noChangeArrowheads="1"/>
            </p:cNvSpPr>
            <p:nvPr/>
          </p:nvSpPr>
          <p:spPr bwMode="auto">
            <a:xfrm>
              <a:off x="-12" y="317"/>
              <a:ext cx="1332" cy="365"/>
            </a:xfrm>
            <a:prstGeom prst="rect">
              <a:avLst/>
            </a:prstGeom>
            <a:noFill/>
            <a:ln w="25400">
              <a:noFill/>
              <a:miter lim="800000"/>
              <a:headEnd/>
              <a:tailEnd/>
            </a:ln>
            <a:effectLst/>
          </p:spPr>
          <p:txBody>
            <a:bodyPr lIns="92075" tIns="46038" rIns="92075" bIns="46038">
              <a:spAutoFit/>
            </a:bodyPr>
            <a:lstStyle/>
            <a:p>
              <a:r>
                <a:rPr lang="en-US" sz="3200" b="1" dirty="0">
                  <a:solidFill>
                    <a:srgbClr val="B8BFD4"/>
                  </a:solidFill>
                  <a:effectLst>
                    <a:outerShdw blurRad="38100" dist="38100" dir="2700000" algn="tl">
                      <a:srgbClr val="000000"/>
                    </a:outerShdw>
                  </a:effectLst>
                </a:rPr>
                <a:t>Belarus</a:t>
              </a:r>
              <a:endParaRPr lang="ru-RU" sz="3200" b="1" dirty="0">
                <a:solidFill>
                  <a:srgbClr val="B8BFD4"/>
                </a:solidFill>
                <a:effectLst>
                  <a:outerShdw blurRad="38100" dist="38100" dir="2700000" algn="tl">
                    <a:srgbClr val="000000"/>
                  </a:outerShdw>
                </a:effectLst>
              </a:endParaRPr>
            </a:p>
          </p:txBody>
        </p:sp>
        <p:pic>
          <p:nvPicPr>
            <p:cNvPr id="8" name="Picture 8" descr="Busel"/>
            <p:cNvPicPr>
              <a:picLocks noChangeAspect="1" noChangeArrowheads="1"/>
            </p:cNvPicPr>
            <p:nvPr/>
          </p:nvPicPr>
          <p:blipFill>
            <a:blip r:embed="rId2"/>
            <a:srcRect/>
            <a:stretch>
              <a:fillRect/>
            </a:stretch>
          </p:blipFill>
          <p:spPr bwMode="auto">
            <a:xfrm>
              <a:off x="0" y="22"/>
              <a:ext cx="981" cy="357"/>
            </a:xfrm>
            <a:prstGeom prst="rect">
              <a:avLst/>
            </a:prstGeom>
            <a:noFill/>
          </p:spPr>
        </p:pic>
      </p:grpSp>
      <p:pic>
        <p:nvPicPr>
          <p:cNvPr id="10" name="Рисунок 9" descr="gfs_3_20131109_1800_000_Total_Ozone.png"/>
          <p:cNvPicPr>
            <a:picLocks noChangeAspect="1"/>
          </p:cNvPicPr>
          <p:nvPr/>
        </p:nvPicPr>
        <p:blipFill>
          <a:blip r:embed="rId3" cstate="print"/>
          <a:stretch>
            <a:fillRect/>
          </a:stretch>
        </p:blipFill>
        <p:spPr>
          <a:xfrm>
            <a:off x="5594350" y="495300"/>
            <a:ext cx="3549650" cy="3670305"/>
          </a:xfrm>
          <a:prstGeom prst="rect">
            <a:avLst/>
          </a:prstGeom>
        </p:spPr>
      </p:pic>
      <p:pic>
        <p:nvPicPr>
          <p:cNvPr id="12" name="Содержимое 11" descr="gfs_3_20131109_1800_000_Heoph(dy).png"/>
          <p:cNvPicPr>
            <a:picLocks noGrp="1" noChangeAspect="1"/>
          </p:cNvPicPr>
          <p:nvPr>
            <p:ph sz="half" idx="2"/>
          </p:nvPr>
        </p:nvPicPr>
        <p:blipFill>
          <a:blip r:embed="rId4" cstate="print"/>
          <a:stretch>
            <a:fillRect/>
          </a:stretch>
        </p:blipFill>
        <p:spPr>
          <a:xfrm>
            <a:off x="0" y="1695450"/>
            <a:ext cx="3638550" cy="3638550"/>
          </a:xfrm>
        </p:spPr>
      </p:pic>
      <p:pic>
        <p:nvPicPr>
          <p:cNvPr id="13" name="Рисунок 12" descr="gfs_3_20131109_1800_000_TMP_10.png"/>
          <p:cNvPicPr>
            <a:picLocks noChangeAspect="1"/>
          </p:cNvPicPr>
          <p:nvPr/>
        </p:nvPicPr>
        <p:blipFill>
          <a:blip r:embed="rId5" cstate="print"/>
          <a:stretch>
            <a:fillRect/>
          </a:stretch>
        </p:blipFill>
        <p:spPr>
          <a:xfrm>
            <a:off x="3105150" y="3047995"/>
            <a:ext cx="3810005" cy="3810005"/>
          </a:xfrm>
          <a:prstGeom prst="rect">
            <a:avLst/>
          </a:prstGeom>
        </p:spPr>
      </p:pic>
      <p:sp>
        <p:nvSpPr>
          <p:cNvPr id="14" name="TextBox 13"/>
          <p:cNvSpPr txBox="1"/>
          <p:nvPr/>
        </p:nvSpPr>
        <p:spPr>
          <a:xfrm>
            <a:off x="2616200" y="1073150"/>
            <a:ext cx="2223686" cy="276999"/>
          </a:xfrm>
          <a:prstGeom prst="rect">
            <a:avLst/>
          </a:prstGeom>
          <a:noFill/>
        </p:spPr>
        <p:txBody>
          <a:bodyPr wrap="none" rtlCol="0">
            <a:spAutoFit/>
          </a:bodyPr>
          <a:lstStyle/>
          <a:p>
            <a:r>
              <a:rPr lang="en-US" sz="1200" b="1" dirty="0" smtClean="0"/>
              <a:t>The event of SSW in Siberia</a:t>
            </a:r>
            <a:endParaRPr lang="ru-RU" sz="1200" b="1" dirty="0"/>
          </a:p>
        </p:txBody>
      </p:sp>
      <p:sp>
        <p:nvSpPr>
          <p:cNvPr id="15" name="TextBox 14"/>
          <p:cNvSpPr txBox="1"/>
          <p:nvPr/>
        </p:nvSpPr>
        <p:spPr>
          <a:xfrm>
            <a:off x="2216150" y="273050"/>
            <a:ext cx="3462807" cy="461665"/>
          </a:xfrm>
          <a:prstGeom prst="rect">
            <a:avLst/>
          </a:prstGeom>
          <a:noFill/>
        </p:spPr>
        <p:txBody>
          <a:bodyPr wrap="none" rtlCol="0">
            <a:spAutoFit/>
          </a:bodyPr>
          <a:lstStyle/>
          <a:p>
            <a:r>
              <a:rPr lang="en-US" sz="2400" b="1" i="1" dirty="0" smtClean="0">
                <a:solidFill>
                  <a:srgbClr val="FFC000"/>
                </a:solidFill>
              </a:rPr>
              <a:t>Theory and </a:t>
            </a:r>
            <a:r>
              <a:rPr lang="en-US" sz="2400" b="1" i="1" dirty="0" err="1" smtClean="0">
                <a:solidFill>
                  <a:srgbClr val="FFC000"/>
                </a:solidFill>
              </a:rPr>
              <a:t>modelling</a:t>
            </a:r>
            <a:r>
              <a:rPr lang="en-US" sz="2400" b="1" i="1" dirty="0" smtClean="0">
                <a:solidFill>
                  <a:srgbClr val="FFC000"/>
                </a:solidFill>
              </a:rPr>
              <a:t> </a:t>
            </a:r>
            <a:endParaRPr lang="ru-RU" sz="2400" dirty="0">
              <a:solidFill>
                <a:srgbClr val="FFC000"/>
              </a:solidFill>
            </a:endParaRPr>
          </a:p>
        </p:txBody>
      </p:sp>
    </p:spTree>
    <p:extLst>
      <p:ext uri="{BB962C8B-B14F-4D97-AF65-F5344CB8AC3E}">
        <p14:creationId xmlns:p14="http://schemas.microsoft.com/office/powerpoint/2010/main" val="445536117"/>
      </p:ext>
    </p:extLst>
  </p:cSld>
  <p:clrMapOvr>
    <a:masterClrMapping/>
  </p:clrMapOvr>
  <p:transition spd="med">
    <p:split orient="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sz="1600" b="1" i="1" dirty="0"/>
              <a:t>Theory and </a:t>
            </a:r>
            <a:r>
              <a:rPr lang="en-US" sz="1600" b="1" i="1" dirty="0" err="1"/>
              <a:t>modelling</a:t>
            </a:r>
            <a:r>
              <a:rPr lang="en-US" sz="1600" b="1" i="1" dirty="0"/>
              <a:t> </a:t>
            </a:r>
            <a:endParaRPr lang="ru-RU" sz="1600" dirty="0"/>
          </a:p>
        </p:txBody>
      </p:sp>
      <p:sp>
        <p:nvSpPr>
          <p:cNvPr id="5" name="Номер слайда 4"/>
          <p:cNvSpPr>
            <a:spLocks noGrp="1"/>
          </p:cNvSpPr>
          <p:nvPr>
            <p:ph type="sldNum" sz="quarter" idx="12"/>
          </p:nvPr>
        </p:nvSpPr>
        <p:spPr/>
        <p:txBody>
          <a:bodyPr/>
          <a:lstStyle/>
          <a:p>
            <a:fld id="{17FA04D5-6AEA-4E58-A23A-EAF0AB2A6F7E}" type="slidenum">
              <a:rPr lang="ru-RU" smtClean="0"/>
              <a:pPr/>
              <a:t>11</a:t>
            </a:fld>
            <a:endParaRPr lang="ru-RU"/>
          </a:p>
        </p:txBody>
      </p:sp>
      <p:grpSp>
        <p:nvGrpSpPr>
          <p:cNvPr id="6" name="Group 6"/>
          <p:cNvGrpSpPr>
            <a:grpSpLocks/>
          </p:cNvGrpSpPr>
          <p:nvPr/>
        </p:nvGrpSpPr>
        <p:grpSpPr bwMode="auto">
          <a:xfrm>
            <a:off x="-19050" y="34925"/>
            <a:ext cx="2114550" cy="1047750"/>
            <a:chOff x="-12" y="22"/>
            <a:chExt cx="1332" cy="660"/>
          </a:xfrm>
        </p:grpSpPr>
        <p:sp>
          <p:nvSpPr>
            <p:cNvPr id="7" name="Text Box 7"/>
            <p:cNvSpPr txBox="1">
              <a:spLocks noChangeAspect="1" noChangeArrowheads="1"/>
            </p:cNvSpPr>
            <p:nvPr/>
          </p:nvSpPr>
          <p:spPr bwMode="auto">
            <a:xfrm>
              <a:off x="-12" y="317"/>
              <a:ext cx="1332" cy="365"/>
            </a:xfrm>
            <a:prstGeom prst="rect">
              <a:avLst/>
            </a:prstGeom>
            <a:noFill/>
            <a:ln w="25400">
              <a:noFill/>
              <a:miter lim="800000"/>
              <a:headEnd/>
              <a:tailEnd/>
            </a:ln>
            <a:effectLst/>
          </p:spPr>
          <p:txBody>
            <a:bodyPr lIns="92075" tIns="46038" rIns="92075" bIns="46038">
              <a:spAutoFit/>
            </a:bodyPr>
            <a:lstStyle/>
            <a:p>
              <a:r>
                <a:rPr lang="en-US" sz="3200" b="1" dirty="0">
                  <a:solidFill>
                    <a:srgbClr val="B8BFD4"/>
                  </a:solidFill>
                  <a:effectLst>
                    <a:outerShdw blurRad="38100" dist="38100" dir="2700000" algn="tl">
                      <a:srgbClr val="000000"/>
                    </a:outerShdw>
                  </a:effectLst>
                </a:rPr>
                <a:t>Belarus</a:t>
              </a:r>
              <a:endParaRPr lang="ru-RU" sz="3200" b="1" dirty="0">
                <a:solidFill>
                  <a:srgbClr val="B8BFD4"/>
                </a:solidFill>
                <a:effectLst>
                  <a:outerShdw blurRad="38100" dist="38100" dir="2700000" algn="tl">
                    <a:srgbClr val="000000"/>
                  </a:outerShdw>
                </a:effectLst>
              </a:endParaRPr>
            </a:p>
          </p:txBody>
        </p:sp>
        <p:pic>
          <p:nvPicPr>
            <p:cNvPr id="8" name="Picture 8" descr="Busel"/>
            <p:cNvPicPr>
              <a:picLocks noChangeAspect="1" noChangeArrowheads="1"/>
            </p:cNvPicPr>
            <p:nvPr/>
          </p:nvPicPr>
          <p:blipFill>
            <a:blip r:embed="rId2"/>
            <a:srcRect/>
            <a:stretch>
              <a:fillRect/>
            </a:stretch>
          </p:blipFill>
          <p:spPr bwMode="auto">
            <a:xfrm>
              <a:off x="0" y="22"/>
              <a:ext cx="981" cy="357"/>
            </a:xfrm>
            <a:prstGeom prst="rect">
              <a:avLst/>
            </a:prstGeom>
            <a:noFill/>
          </p:spPr>
        </p:pic>
      </p:grpSp>
      <p:pic>
        <p:nvPicPr>
          <p:cNvPr id="9" name="Рисунок 8" descr="complex_animation.gif"/>
          <p:cNvPicPr>
            <a:picLocks noChangeAspect="1"/>
          </p:cNvPicPr>
          <p:nvPr/>
        </p:nvPicPr>
        <p:blipFill>
          <a:blip r:embed="rId3"/>
          <a:stretch>
            <a:fillRect/>
          </a:stretch>
        </p:blipFill>
        <p:spPr>
          <a:xfrm>
            <a:off x="393700" y="0"/>
            <a:ext cx="8750300" cy="6858000"/>
          </a:xfrm>
          <a:prstGeom prst="rect">
            <a:avLst/>
          </a:prstGeom>
        </p:spPr>
      </p:pic>
    </p:spTree>
    <p:extLst>
      <p:ext uri="{BB962C8B-B14F-4D97-AF65-F5344CB8AC3E}">
        <p14:creationId xmlns:p14="http://schemas.microsoft.com/office/powerpoint/2010/main" val="105178494"/>
      </p:ext>
    </p:extLst>
  </p:cSld>
  <p:clrMapOvr>
    <a:masterClrMapping/>
  </p:clrMapOvr>
  <p:transition spd="med">
    <p:split orient="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6" name="Picture 4"/>
          <p:cNvPicPr>
            <a:picLocks noGrp="1" noChangeAspect="1" noChangeArrowheads="1"/>
          </p:cNvPicPr>
          <p:nvPr>
            <p:ph idx="1"/>
          </p:nvPr>
        </p:nvPicPr>
        <p:blipFill>
          <a:blip r:embed="rId2"/>
          <a:srcRect/>
          <a:stretch>
            <a:fillRect/>
          </a:stretch>
        </p:blipFill>
        <p:spPr bwMode="auto">
          <a:xfrm>
            <a:off x="0" y="6335713"/>
            <a:ext cx="696913" cy="522287"/>
          </a:xfrm>
          <a:noFill/>
        </p:spPr>
      </p:pic>
      <p:sp>
        <p:nvSpPr>
          <p:cNvPr id="74757" name="Rectangle 5"/>
          <p:cNvSpPr>
            <a:spLocks noGrp="1" noChangeArrowheads="1"/>
          </p:cNvSpPr>
          <p:nvPr>
            <p:ph type="title"/>
          </p:nvPr>
        </p:nvSpPr>
        <p:spPr bwMode="auto">
          <a:xfrm>
            <a:off x="0" y="0"/>
            <a:ext cx="9144000" cy="714356"/>
          </a:xfrm>
          <a:noFill/>
          <a:ln>
            <a:miter lim="800000"/>
            <a:headEnd/>
            <a:tailEnd/>
          </a:ln>
        </p:spPr>
        <p:txBody>
          <a:bodyPr vert="horz" wrap="square" lIns="91440" tIns="45720" rIns="91440" bIns="45720" numCol="1" anchor="ctr" anchorCtr="0" compatLnSpc="1">
            <a:prstTxWarp prst="textNoShape">
              <a:avLst/>
            </a:prstTxWarp>
          </a:bodyPr>
          <a:lstStyle/>
          <a:p>
            <a:pPr marL="838200" indent="-838200"/>
            <a:r>
              <a:rPr lang="en-US" sz="3200" dirty="0" smtClean="0">
                <a:solidFill>
                  <a:srgbClr val="FFFF00"/>
                </a:solidFill>
                <a:latin typeface="Arial Black" pitchFamily="34" charset="0"/>
              </a:rPr>
              <a:t>Total </a:t>
            </a:r>
            <a:r>
              <a:rPr lang="en-US" sz="3200" dirty="0">
                <a:solidFill>
                  <a:srgbClr val="FFFF00"/>
                </a:solidFill>
                <a:latin typeface="Arial Black" pitchFamily="34" charset="0"/>
              </a:rPr>
              <a:t>Ozone Observational</a:t>
            </a:r>
            <a:r>
              <a:rPr lang="en-US" sz="3200" b="1" dirty="0">
                <a:solidFill>
                  <a:srgbClr val="FFFF00"/>
                </a:solidFill>
                <a:latin typeface="Arial Black" pitchFamily="34" charset="0"/>
              </a:rPr>
              <a:t> Activities</a:t>
            </a:r>
            <a:endParaRPr lang="ru-RU" sz="3200" b="1" dirty="0">
              <a:solidFill>
                <a:srgbClr val="FFFF00"/>
              </a:solidFill>
              <a:latin typeface="Arial Black" pitchFamily="34" charset="0"/>
            </a:endParaRPr>
          </a:p>
        </p:txBody>
      </p:sp>
      <p:sp>
        <p:nvSpPr>
          <p:cNvPr id="74782" name="Rectangle 30"/>
          <p:cNvSpPr>
            <a:spLocks noChangeArrowheads="1"/>
          </p:cNvSpPr>
          <p:nvPr/>
        </p:nvSpPr>
        <p:spPr bwMode="auto">
          <a:xfrm>
            <a:off x="-53975" y="654050"/>
            <a:ext cx="9144000" cy="0"/>
          </a:xfrm>
          <a:prstGeom prst="rect">
            <a:avLst/>
          </a:prstGeom>
          <a:noFill/>
          <a:ln w="12700">
            <a:noFill/>
            <a:miter lim="800000"/>
            <a:headEnd type="none" w="sm" len="sm"/>
            <a:tailEnd type="none" w="sm" len="sm"/>
          </a:ln>
          <a:effectLst/>
        </p:spPr>
        <p:txBody>
          <a:bodyPr wrap="none" anchor="ctr">
            <a:spAutoFit/>
          </a:bodyPr>
          <a:lstStyle/>
          <a:p>
            <a:endParaRPr lang="ru-RU"/>
          </a:p>
        </p:txBody>
      </p:sp>
      <p:grpSp>
        <p:nvGrpSpPr>
          <p:cNvPr id="74759" name="Group 7"/>
          <p:cNvGrpSpPr>
            <a:grpSpLocks noChangeAspect="1"/>
          </p:cNvGrpSpPr>
          <p:nvPr/>
        </p:nvGrpSpPr>
        <p:grpSpPr bwMode="auto">
          <a:xfrm>
            <a:off x="-36513" y="1142985"/>
            <a:ext cx="9305926" cy="5062554"/>
            <a:chOff x="4830" y="3802"/>
            <a:chExt cx="7200" cy="4320"/>
          </a:xfrm>
        </p:grpSpPr>
        <p:sp>
          <p:nvSpPr>
            <p:cNvPr id="74781" name="AutoShape 29"/>
            <p:cNvSpPr>
              <a:spLocks noChangeAspect="1" noChangeArrowheads="1" noTextEdit="1"/>
            </p:cNvSpPr>
            <p:nvPr/>
          </p:nvSpPr>
          <p:spPr bwMode="auto">
            <a:xfrm>
              <a:off x="4830" y="3802"/>
              <a:ext cx="7200" cy="4320"/>
            </a:xfrm>
            <a:prstGeom prst="rect">
              <a:avLst/>
            </a:prstGeom>
            <a:noFill/>
            <a:ln w="9525">
              <a:solidFill>
                <a:schemeClr val="hlink">
                  <a:alpha val="0"/>
                </a:schemeClr>
              </a:solidFill>
              <a:miter lim="800000"/>
              <a:headEnd/>
              <a:tailEnd/>
            </a:ln>
          </p:spPr>
          <p:txBody>
            <a:bodyPr/>
            <a:lstStyle/>
            <a:p>
              <a:endParaRPr lang="ru-RU"/>
            </a:p>
          </p:txBody>
        </p:sp>
        <p:sp>
          <p:nvSpPr>
            <p:cNvPr id="74780" name="Text Box 28"/>
            <p:cNvSpPr txBox="1">
              <a:spLocks noChangeArrowheads="1"/>
            </p:cNvSpPr>
            <p:nvPr/>
          </p:nvSpPr>
          <p:spPr bwMode="auto">
            <a:xfrm>
              <a:off x="4830" y="5142"/>
              <a:ext cx="2860" cy="1343"/>
            </a:xfrm>
            <a:prstGeom prst="rect">
              <a:avLst/>
            </a:prstGeom>
            <a:solidFill>
              <a:srgbClr val="FFFF99"/>
            </a:solidFill>
            <a:ln w="9525">
              <a:solidFill>
                <a:srgbClr val="000000"/>
              </a:solidFill>
              <a:miter lim="800000"/>
              <a:headEnd/>
              <a:tailEnd/>
            </a:ln>
          </p:spPr>
          <p:txBody>
            <a:bodyPr/>
            <a:lstStyle/>
            <a:p>
              <a:pPr indent="90488"/>
              <a:r>
                <a:rPr lang="en-US" sz="1600" b="1" dirty="0">
                  <a:solidFill>
                    <a:schemeClr val="bg2"/>
                  </a:solidFill>
                  <a:ea typeface="Times New Roman" pitchFamily="18" charset="0"/>
                  <a:cs typeface="Arial" charset="0"/>
                </a:rPr>
                <a:t>Main Geophysical Observatory (MGO)</a:t>
              </a:r>
              <a:endParaRPr lang="ru-RU" sz="700" dirty="0">
                <a:solidFill>
                  <a:schemeClr val="bg2"/>
                </a:solidFill>
                <a:ea typeface="Times New Roman" pitchFamily="18" charset="0"/>
                <a:cs typeface="Arial" charset="0"/>
              </a:endParaRPr>
            </a:p>
            <a:p>
              <a:pPr indent="90488" algn="l" eaLnBrk="0" hangingPunct="0"/>
              <a:r>
                <a:rPr lang="en-US" sz="1400" b="1" dirty="0">
                  <a:solidFill>
                    <a:srgbClr val="FF0000"/>
                  </a:solidFill>
                  <a:ea typeface="Times New Roman" pitchFamily="18" charset="0"/>
                  <a:cs typeface="Arial" charset="0"/>
                </a:rPr>
                <a:t>(filter M-124 network instruments)</a:t>
              </a:r>
              <a:endParaRPr lang="ru-RU" sz="700" dirty="0">
                <a:ea typeface="Times New Roman" pitchFamily="18" charset="0"/>
                <a:cs typeface="Arial" charset="0"/>
              </a:endParaRPr>
            </a:p>
            <a:p>
              <a:pPr indent="90488" algn="l" eaLnBrk="0" hangingPunct="0"/>
              <a:r>
                <a:rPr lang="en-US" sz="1400" b="1" dirty="0">
                  <a:solidFill>
                    <a:srgbClr val="FF0000"/>
                  </a:solidFill>
                  <a:ea typeface="Times New Roman" pitchFamily="18" charset="0"/>
                  <a:cs typeface="Arial" charset="0"/>
                </a:rPr>
                <a:t>- maintenance </a:t>
              </a:r>
              <a:r>
                <a:rPr lang="en-US" sz="1400" b="1" dirty="0" smtClean="0">
                  <a:solidFill>
                    <a:srgbClr val="FF0000"/>
                  </a:solidFill>
                  <a:ea typeface="Times New Roman" pitchFamily="18" charset="0"/>
                  <a:cs typeface="Arial" charset="0"/>
                </a:rPr>
                <a:t>(</a:t>
              </a:r>
              <a:r>
                <a:rPr lang="en-US" sz="1400" b="1" dirty="0">
                  <a:solidFill>
                    <a:srgbClr val="FF0000"/>
                  </a:solidFill>
                  <a:ea typeface="Times New Roman" pitchFamily="18" charset="0"/>
                  <a:cs typeface="Arial" charset="0"/>
                </a:rPr>
                <a:t>tech. assistance)</a:t>
              </a:r>
              <a:endParaRPr lang="ru-RU" sz="700" dirty="0">
                <a:ea typeface="Times New Roman" pitchFamily="18" charset="0"/>
                <a:cs typeface="Arial" charset="0"/>
              </a:endParaRPr>
            </a:p>
            <a:p>
              <a:pPr indent="90488" algn="l" eaLnBrk="0" hangingPunct="0"/>
              <a:r>
                <a:rPr lang="en-US" sz="1400" b="1" dirty="0">
                  <a:solidFill>
                    <a:srgbClr val="FF0000"/>
                  </a:solidFill>
                  <a:ea typeface="Times New Roman" pitchFamily="18" charset="0"/>
                  <a:cs typeface="Arial" charset="0"/>
                </a:rPr>
                <a:t>- measurement assurance (metrology)</a:t>
              </a:r>
              <a:endParaRPr lang="ru-RU" sz="700" dirty="0">
                <a:ea typeface="Times New Roman" pitchFamily="18" charset="0"/>
                <a:cs typeface="Arial" charset="0"/>
              </a:endParaRPr>
            </a:p>
            <a:p>
              <a:pPr indent="90488" algn="l" eaLnBrk="0" hangingPunct="0"/>
              <a:r>
                <a:rPr lang="en-US" sz="1400" b="1" dirty="0">
                  <a:solidFill>
                    <a:srgbClr val="FF0000"/>
                  </a:solidFill>
                  <a:ea typeface="Times New Roman" pitchFamily="18" charset="0"/>
                  <a:cs typeface="Arial" charset="0"/>
                </a:rPr>
                <a:t>- methodology assurance</a:t>
              </a:r>
              <a:endParaRPr lang="en-US" dirty="0">
                <a:ea typeface="Times New Roman" pitchFamily="18" charset="0"/>
                <a:cs typeface="Arial" charset="0"/>
              </a:endParaRPr>
            </a:p>
          </p:txBody>
        </p:sp>
        <p:sp>
          <p:nvSpPr>
            <p:cNvPr id="74779" name="Text Box 27"/>
            <p:cNvSpPr txBox="1">
              <a:spLocks noChangeArrowheads="1"/>
            </p:cNvSpPr>
            <p:nvPr/>
          </p:nvSpPr>
          <p:spPr bwMode="auto">
            <a:xfrm>
              <a:off x="9151" y="5144"/>
              <a:ext cx="2789" cy="1356"/>
            </a:xfrm>
            <a:prstGeom prst="rect">
              <a:avLst/>
            </a:prstGeom>
            <a:solidFill>
              <a:srgbClr val="FFFF99"/>
            </a:solidFill>
            <a:ln w="9525">
              <a:solidFill>
                <a:srgbClr val="000000"/>
              </a:solidFill>
              <a:miter lim="800000"/>
              <a:headEnd/>
              <a:tailEnd/>
            </a:ln>
          </p:spPr>
          <p:txBody>
            <a:bodyPr/>
            <a:lstStyle/>
            <a:p>
              <a:r>
                <a:rPr lang="en-US" sz="1600" b="1" dirty="0">
                  <a:solidFill>
                    <a:schemeClr val="bg2"/>
                  </a:solidFill>
                  <a:ea typeface="Times New Roman" pitchFamily="18" charset="0"/>
                  <a:cs typeface="Arial" charset="0"/>
                </a:rPr>
                <a:t>Central </a:t>
              </a:r>
              <a:r>
                <a:rPr lang="en-US" sz="1600" b="1" dirty="0" err="1">
                  <a:solidFill>
                    <a:schemeClr val="bg2"/>
                  </a:solidFill>
                  <a:ea typeface="Times New Roman" pitchFamily="18" charset="0"/>
                  <a:cs typeface="Arial" charset="0"/>
                </a:rPr>
                <a:t>Aerological</a:t>
              </a:r>
              <a:r>
                <a:rPr lang="en-US" sz="1600" b="1" dirty="0">
                  <a:solidFill>
                    <a:schemeClr val="bg2"/>
                  </a:solidFill>
                  <a:ea typeface="Times New Roman" pitchFamily="18" charset="0"/>
                  <a:cs typeface="Arial" charset="0"/>
                </a:rPr>
                <a:t> Observatory (CAO)</a:t>
              </a:r>
              <a:r>
                <a:rPr lang="en-US" sz="1100" dirty="0">
                  <a:solidFill>
                    <a:schemeClr val="bg2"/>
                  </a:solidFill>
                  <a:ea typeface="Times New Roman" pitchFamily="18" charset="0"/>
                  <a:cs typeface="Arial" charset="0"/>
                </a:rPr>
                <a:t>.</a:t>
              </a:r>
              <a:endParaRPr lang="ru-RU" sz="700" dirty="0">
                <a:solidFill>
                  <a:schemeClr val="bg2"/>
                </a:solidFill>
                <a:ea typeface="Times New Roman" pitchFamily="18" charset="0"/>
                <a:cs typeface="Arial" charset="0"/>
              </a:endParaRPr>
            </a:p>
            <a:p>
              <a:pPr algn="just" eaLnBrk="0" hangingPunct="0"/>
              <a:r>
                <a:rPr lang="en-US" sz="1100" b="1" dirty="0">
                  <a:solidFill>
                    <a:srgbClr val="0033CC"/>
                  </a:solidFill>
                  <a:ea typeface="Times New Roman" pitchFamily="18" charset="0"/>
                  <a:cs typeface="Arial" charset="0"/>
                </a:rPr>
                <a:t>- </a:t>
              </a:r>
              <a:r>
                <a:rPr lang="en-US" sz="1200" b="1" dirty="0">
                  <a:solidFill>
                    <a:srgbClr val="0000FF"/>
                  </a:solidFill>
                  <a:ea typeface="Times New Roman" pitchFamily="18" charset="0"/>
                  <a:cs typeface="Arial" charset="0"/>
                </a:rPr>
                <a:t>archiving the column ozone data</a:t>
              </a:r>
              <a:endParaRPr lang="ru-RU" sz="700" dirty="0">
                <a:ea typeface="Times New Roman" pitchFamily="18" charset="0"/>
                <a:cs typeface="Arial" charset="0"/>
              </a:endParaRPr>
            </a:p>
            <a:p>
              <a:pPr algn="just" eaLnBrk="0" hangingPunct="0"/>
              <a:r>
                <a:rPr lang="en-US" sz="1200" b="1" dirty="0">
                  <a:solidFill>
                    <a:srgbClr val="0000FF"/>
                  </a:solidFill>
                  <a:ea typeface="Times New Roman" pitchFamily="18" charset="0"/>
                  <a:cs typeface="Arial" charset="0"/>
                </a:rPr>
                <a:t>- accomplishing quality assurance of the data</a:t>
              </a:r>
              <a:endParaRPr lang="ru-RU" sz="700" dirty="0">
                <a:ea typeface="Times New Roman" pitchFamily="18" charset="0"/>
                <a:cs typeface="Arial" charset="0"/>
              </a:endParaRPr>
            </a:p>
            <a:p>
              <a:pPr algn="just" eaLnBrk="0" hangingPunct="0"/>
              <a:r>
                <a:rPr lang="en-US" sz="1200" b="1" dirty="0">
                  <a:solidFill>
                    <a:srgbClr val="0000FF"/>
                  </a:solidFill>
                  <a:ea typeface="Times New Roman" pitchFamily="18" charset="0"/>
                  <a:cs typeface="Arial" charset="0"/>
                </a:rPr>
                <a:t>- daily monitoring and analysis of the ozone fields using M-124 network data and Dobson, Brewer, SAOZ and available </a:t>
              </a:r>
              <a:r>
                <a:rPr lang="en-US" sz="1200" b="1" dirty="0" smtClean="0">
                  <a:solidFill>
                    <a:srgbClr val="0000FF"/>
                  </a:solidFill>
                  <a:ea typeface="Times New Roman" pitchFamily="18" charset="0"/>
                  <a:cs typeface="Arial" charset="0"/>
                </a:rPr>
                <a:t>s/c  ozone data</a:t>
              </a:r>
              <a:r>
                <a:rPr lang="en-US" sz="1200" b="1" dirty="0">
                  <a:solidFill>
                    <a:srgbClr val="0000FF"/>
                  </a:solidFill>
                  <a:ea typeface="Times New Roman" pitchFamily="18" charset="0"/>
                  <a:cs typeface="Arial" charset="0"/>
                </a:rPr>
                <a:t>.</a:t>
              </a:r>
            </a:p>
            <a:p>
              <a:pPr algn="just" eaLnBrk="0" hangingPunct="0">
                <a:buFontTx/>
                <a:buChar char="-"/>
              </a:pPr>
              <a:endParaRPr lang="en-US" dirty="0">
                <a:ea typeface="Times New Roman" pitchFamily="18" charset="0"/>
                <a:cs typeface="Arial" charset="0"/>
              </a:endParaRPr>
            </a:p>
          </p:txBody>
        </p:sp>
        <p:sp>
          <p:nvSpPr>
            <p:cNvPr id="74778" name="Text Box 26"/>
            <p:cNvSpPr txBox="1">
              <a:spLocks noChangeArrowheads="1"/>
            </p:cNvSpPr>
            <p:nvPr/>
          </p:nvSpPr>
          <p:spPr bwMode="auto">
            <a:xfrm>
              <a:off x="7962" y="5160"/>
              <a:ext cx="923" cy="1303"/>
            </a:xfrm>
            <a:prstGeom prst="rect">
              <a:avLst/>
            </a:prstGeom>
            <a:solidFill>
              <a:srgbClr val="3366FF"/>
            </a:solidFill>
            <a:ln w="9525">
              <a:solidFill>
                <a:srgbClr val="000000"/>
              </a:solidFill>
              <a:miter lim="800000"/>
              <a:headEnd/>
              <a:tailEnd/>
            </a:ln>
          </p:spPr>
          <p:txBody>
            <a:bodyPr/>
            <a:lstStyle/>
            <a:p>
              <a:r>
                <a:rPr lang="en-US" b="1">
                  <a:solidFill>
                    <a:srgbClr val="FFFFFF"/>
                  </a:solidFill>
                  <a:cs typeface="Times New Roman" pitchFamily="18" charset="0"/>
                </a:rPr>
                <a:t>M – 124</a:t>
              </a:r>
              <a:endParaRPr lang="ru-RU" sz="700"/>
            </a:p>
            <a:p>
              <a:pPr eaLnBrk="0" hangingPunct="0"/>
              <a:r>
                <a:rPr lang="en-US" b="1">
                  <a:solidFill>
                    <a:srgbClr val="FFFFFF"/>
                  </a:solidFill>
                  <a:cs typeface="Times New Roman" pitchFamily="18" charset="0"/>
                </a:rPr>
                <a:t>Ozone network</a:t>
              </a:r>
              <a:endParaRPr lang="ru-RU" sz="700"/>
            </a:p>
            <a:p>
              <a:pPr eaLnBrk="0" hangingPunct="0"/>
              <a:r>
                <a:rPr lang="en-US" b="1">
                  <a:solidFill>
                    <a:srgbClr val="FFFFFF"/>
                  </a:solidFill>
                  <a:cs typeface="Times New Roman" pitchFamily="18" charset="0"/>
                </a:rPr>
                <a:t>stations</a:t>
              </a:r>
              <a:endParaRPr lang="ru-RU" sz="700"/>
            </a:p>
            <a:p>
              <a:pPr eaLnBrk="0" hangingPunct="0"/>
              <a:r>
                <a:rPr lang="en-US" sz="900" b="1">
                  <a:solidFill>
                    <a:srgbClr val="FFFFFF"/>
                  </a:solidFill>
                  <a:cs typeface="Times New Roman" pitchFamily="18" charset="0"/>
                </a:rPr>
                <a:t>are subordinated</a:t>
              </a:r>
              <a:endParaRPr lang="ru-RU" sz="900"/>
            </a:p>
            <a:p>
              <a:pPr eaLnBrk="0" hangingPunct="0"/>
              <a:r>
                <a:rPr lang="en-US" sz="900" b="1">
                  <a:solidFill>
                    <a:srgbClr val="FFFFFF"/>
                  </a:solidFill>
                  <a:cs typeface="Times New Roman" pitchFamily="18" charset="0"/>
                </a:rPr>
                <a:t>to Federal Service</a:t>
              </a:r>
              <a:endParaRPr lang="en-US" sz="900"/>
            </a:p>
          </p:txBody>
        </p:sp>
        <p:sp>
          <p:nvSpPr>
            <p:cNvPr id="74776" name="Line 24"/>
            <p:cNvSpPr>
              <a:spLocks noChangeShapeType="1"/>
            </p:cNvSpPr>
            <p:nvPr/>
          </p:nvSpPr>
          <p:spPr bwMode="auto">
            <a:xfrm>
              <a:off x="6130" y="4450"/>
              <a:ext cx="1" cy="702"/>
            </a:xfrm>
            <a:prstGeom prst="line">
              <a:avLst/>
            </a:prstGeom>
            <a:noFill/>
            <a:ln w="76200" cmpd="tri">
              <a:solidFill>
                <a:schemeClr val="hlink"/>
              </a:solidFill>
              <a:round/>
              <a:headEnd/>
              <a:tailEnd type="triangle" w="med" len="med"/>
            </a:ln>
          </p:spPr>
          <p:txBody>
            <a:bodyPr/>
            <a:lstStyle/>
            <a:p>
              <a:endParaRPr lang="ru-RU"/>
            </a:p>
          </p:txBody>
        </p:sp>
        <p:sp>
          <p:nvSpPr>
            <p:cNvPr id="74775" name="Line 23"/>
            <p:cNvSpPr>
              <a:spLocks noChangeShapeType="1"/>
            </p:cNvSpPr>
            <p:nvPr/>
          </p:nvSpPr>
          <p:spPr bwMode="auto">
            <a:xfrm>
              <a:off x="10584" y="4454"/>
              <a:ext cx="6" cy="717"/>
            </a:xfrm>
            <a:prstGeom prst="line">
              <a:avLst/>
            </a:prstGeom>
            <a:noFill/>
            <a:ln w="76200" cmpd="tri">
              <a:solidFill>
                <a:schemeClr val="hlink"/>
              </a:solidFill>
              <a:round/>
              <a:headEnd/>
              <a:tailEnd type="triangle" w="med" len="med"/>
            </a:ln>
          </p:spPr>
          <p:txBody>
            <a:bodyPr/>
            <a:lstStyle/>
            <a:p>
              <a:endParaRPr lang="ru-RU"/>
            </a:p>
          </p:txBody>
        </p:sp>
        <p:sp>
          <p:nvSpPr>
            <p:cNvPr id="74774" name="Line 22"/>
            <p:cNvSpPr>
              <a:spLocks noChangeShapeType="1"/>
            </p:cNvSpPr>
            <p:nvPr/>
          </p:nvSpPr>
          <p:spPr bwMode="auto">
            <a:xfrm>
              <a:off x="8417" y="4448"/>
              <a:ext cx="6" cy="707"/>
            </a:xfrm>
            <a:prstGeom prst="line">
              <a:avLst/>
            </a:prstGeom>
            <a:noFill/>
            <a:ln w="76200" cmpd="tri">
              <a:solidFill>
                <a:schemeClr val="hlink"/>
              </a:solidFill>
              <a:round/>
              <a:headEnd/>
              <a:tailEnd type="triangle" w="med" len="med"/>
            </a:ln>
          </p:spPr>
          <p:txBody>
            <a:bodyPr/>
            <a:lstStyle/>
            <a:p>
              <a:endParaRPr lang="ru-RU"/>
            </a:p>
          </p:txBody>
        </p:sp>
        <p:sp>
          <p:nvSpPr>
            <p:cNvPr id="74773" name="Line 21"/>
            <p:cNvSpPr>
              <a:spLocks noChangeShapeType="1"/>
            </p:cNvSpPr>
            <p:nvPr/>
          </p:nvSpPr>
          <p:spPr bwMode="auto">
            <a:xfrm>
              <a:off x="7695" y="5365"/>
              <a:ext cx="253" cy="0"/>
            </a:xfrm>
            <a:prstGeom prst="line">
              <a:avLst/>
            </a:prstGeom>
            <a:noFill/>
            <a:ln w="76200">
              <a:solidFill>
                <a:srgbClr val="FF0000"/>
              </a:solidFill>
              <a:round/>
              <a:headEnd/>
              <a:tailEnd type="triangle" w="med" len="med"/>
            </a:ln>
          </p:spPr>
          <p:txBody>
            <a:bodyPr/>
            <a:lstStyle/>
            <a:p>
              <a:endParaRPr lang="ru-RU"/>
            </a:p>
          </p:txBody>
        </p:sp>
        <p:sp>
          <p:nvSpPr>
            <p:cNvPr id="74772" name="Line 20"/>
            <p:cNvSpPr>
              <a:spLocks noChangeShapeType="1"/>
            </p:cNvSpPr>
            <p:nvPr/>
          </p:nvSpPr>
          <p:spPr bwMode="auto">
            <a:xfrm>
              <a:off x="8912" y="5708"/>
              <a:ext cx="254" cy="1"/>
            </a:xfrm>
            <a:prstGeom prst="line">
              <a:avLst/>
            </a:prstGeom>
            <a:noFill/>
            <a:ln w="76200">
              <a:solidFill>
                <a:srgbClr val="3399FF"/>
              </a:solidFill>
              <a:round/>
              <a:headEnd/>
              <a:tailEnd type="triangle" w="med" len="med"/>
            </a:ln>
          </p:spPr>
          <p:txBody>
            <a:bodyPr/>
            <a:lstStyle/>
            <a:p>
              <a:endParaRPr lang="ru-RU"/>
            </a:p>
          </p:txBody>
        </p:sp>
        <p:sp>
          <p:nvSpPr>
            <p:cNvPr id="74771" name="Line 19"/>
            <p:cNvSpPr>
              <a:spLocks noChangeShapeType="1"/>
            </p:cNvSpPr>
            <p:nvPr/>
          </p:nvSpPr>
          <p:spPr bwMode="auto">
            <a:xfrm flipH="1">
              <a:off x="7686" y="5706"/>
              <a:ext cx="261" cy="0"/>
            </a:xfrm>
            <a:prstGeom prst="line">
              <a:avLst/>
            </a:prstGeom>
            <a:noFill/>
            <a:ln w="76200">
              <a:solidFill>
                <a:srgbClr val="3399FF"/>
              </a:solidFill>
              <a:round/>
              <a:headEnd/>
              <a:tailEnd type="triangle" w="med" len="med"/>
            </a:ln>
          </p:spPr>
          <p:txBody>
            <a:bodyPr/>
            <a:lstStyle/>
            <a:p>
              <a:endParaRPr lang="ru-RU"/>
            </a:p>
          </p:txBody>
        </p:sp>
        <p:sp>
          <p:nvSpPr>
            <p:cNvPr id="74770" name="Text Box 18"/>
            <p:cNvSpPr txBox="1">
              <a:spLocks noChangeArrowheads="1"/>
            </p:cNvSpPr>
            <p:nvPr/>
          </p:nvSpPr>
          <p:spPr bwMode="auto">
            <a:xfrm>
              <a:off x="4830" y="7489"/>
              <a:ext cx="7143" cy="423"/>
            </a:xfrm>
            <a:prstGeom prst="rect">
              <a:avLst/>
            </a:prstGeom>
            <a:solidFill>
              <a:srgbClr val="CCFFCC"/>
            </a:solidFill>
            <a:ln w="9525">
              <a:solidFill>
                <a:srgbClr val="000000"/>
              </a:solidFill>
              <a:miter lim="800000"/>
              <a:headEnd/>
              <a:tailEnd/>
            </a:ln>
          </p:spPr>
          <p:txBody>
            <a:bodyPr/>
            <a:lstStyle/>
            <a:p>
              <a:r>
                <a:rPr lang="en-US" sz="2400" b="1">
                  <a:solidFill>
                    <a:schemeClr val="bg2"/>
                  </a:solidFill>
                  <a:cs typeface="Times New Roman" pitchFamily="18" charset="0"/>
                </a:rPr>
                <a:t>Russian Academy of Science</a:t>
              </a:r>
              <a:endParaRPr lang="en-US" sz="2400" b="1">
                <a:solidFill>
                  <a:schemeClr val="bg2"/>
                </a:solidFill>
              </a:endParaRPr>
            </a:p>
          </p:txBody>
        </p:sp>
        <p:sp>
          <p:nvSpPr>
            <p:cNvPr id="74769" name="Line 17"/>
            <p:cNvSpPr>
              <a:spLocks noChangeShapeType="1"/>
            </p:cNvSpPr>
            <p:nvPr/>
          </p:nvSpPr>
          <p:spPr bwMode="auto">
            <a:xfrm>
              <a:off x="10274" y="6496"/>
              <a:ext cx="1" cy="563"/>
            </a:xfrm>
            <a:prstGeom prst="line">
              <a:avLst/>
            </a:prstGeom>
            <a:noFill/>
            <a:ln w="114300">
              <a:solidFill>
                <a:srgbClr val="3399FF"/>
              </a:solidFill>
              <a:round/>
              <a:headEnd/>
              <a:tailEnd/>
            </a:ln>
          </p:spPr>
          <p:txBody>
            <a:bodyPr/>
            <a:lstStyle/>
            <a:p>
              <a:endParaRPr lang="ru-RU"/>
            </a:p>
          </p:txBody>
        </p:sp>
        <p:sp>
          <p:nvSpPr>
            <p:cNvPr id="74768" name="Text Box 16"/>
            <p:cNvSpPr txBox="1">
              <a:spLocks noChangeArrowheads="1"/>
            </p:cNvSpPr>
            <p:nvPr/>
          </p:nvSpPr>
          <p:spPr bwMode="auto">
            <a:xfrm>
              <a:off x="7662" y="6544"/>
              <a:ext cx="1494" cy="733"/>
            </a:xfrm>
            <a:prstGeom prst="rect">
              <a:avLst/>
            </a:prstGeom>
            <a:solidFill>
              <a:srgbClr val="3366FF"/>
            </a:solidFill>
            <a:ln w="9525">
              <a:solidFill>
                <a:srgbClr val="000000"/>
              </a:solidFill>
              <a:miter lim="800000"/>
              <a:headEnd/>
              <a:tailEnd/>
            </a:ln>
          </p:spPr>
          <p:txBody>
            <a:bodyPr/>
            <a:lstStyle/>
            <a:p>
              <a:r>
                <a:rPr lang="en-US" sz="1200" b="1">
                  <a:solidFill>
                    <a:srgbClr val="FFFFFF"/>
                  </a:solidFill>
                  <a:cs typeface="Times New Roman" pitchFamily="18" charset="0"/>
                </a:rPr>
                <a:t>Reference  points Dobson</a:t>
              </a:r>
              <a:endParaRPr lang="ru-RU" sz="1200"/>
            </a:p>
            <a:p>
              <a:pPr eaLnBrk="0" hangingPunct="0"/>
              <a:r>
                <a:rPr lang="en-US" sz="1200" b="1">
                  <a:solidFill>
                    <a:srgbClr val="FFFFFF"/>
                  </a:solidFill>
                  <a:cs typeface="Times New Roman" pitchFamily="18" charset="0"/>
                </a:rPr>
                <a:t>Brewer</a:t>
              </a:r>
              <a:endParaRPr lang="ru-RU" sz="1200"/>
            </a:p>
            <a:p>
              <a:pPr eaLnBrk="0" hangingPunct="0"/>
              <a:r>
                <a:rPr lang="en-US" sz="1200" b="1">
                  <a:solidFill>
                    <a:srgbClr val="FFFFFF"/>
                  </a:solidFill>
                  <a:cs typeface="Times New Roman" pitchFamily="18" charset="0"/>
                </a:rPr>
                <a:t>SAOZ</a:t>
              </a:r>
              <a:endParaRPr lang="en-US" sz="1200"/>
            </a:p>
          </p:txBody>
        </p:sp>
        <p:sp>
          <p:nvSpPr>
            <p:cNvPr id="74767" name="Line 15"/>
            <p:cNvSpPr>
              <a:spLocks noChangeShapeType="1"/>
            </p:cNvSpPr>
            <p:nvPr/>
          </p:nvSpPr>
          <p:spPr bwMode="auto">
            <a:xfrm>
              <a:off x="6988" y="6471"/>
              <a:ext cx="666" cy="420"/>
            </a:xfrm>
            <a:prstGeom prst="line">
              <a:avLst/>
            </a:prstGeom>
            <a:noFill/>
            <a:ln w="38100" cmpd="dbl">
              <a:solidFill>
                <a:schemeClr val="hlink"/>
              </a:solidFill>
              <a:round/>
              <a:headEnd/>
              <a:tailEnd type="triangle" w="med" len="med"/>
            </a:ln>
          </p:spPr>
          <p:txBody>
            <a:bodyPr/>
            <a:lstStyle/>
            <a:p>
              <a:endParaRPr lang="ru-RU"/>
            </a:p>
          </p:txBody>
        </p:sp>
        <p:sp>
          <p:nvSpPr>
            <p:cNvPr id="74766" name="Line 14"/>
            <p:cNvSpPr>
              <a:spLocks noChangeShapeType="1"/>
            </p:cNvSpPr>
            <p:nvPr/>
          </p:nvSpPr>
          <p:spPr bwMode="auto">
            <a:xfrm flipH="1">
              <a:off x="9148" y="6489"/>
              <a:ext cx="639" cy="442"/>
            </a:xfrm>
            <a:prstGeom prst="line">
              <a:avLst/>
            </a:prstGeom>
            <a:noFill/>
            <a:ln w="38100" cmpd="dbl">
              <a:solidFill>
                <a:schemeClr val="hlink"/>
              </a:solidFill>
              <a:round/>
              <a:headEnd/>
              <a:tailEnd type="triangle" w="med" len="med"/>
            </a:ln>
          </p:spPr>
          <p:txBody>
            <a:bodyPr/>
            <a:lstStyle/>
            <a:p>
              <a:endParaRPr lang="ru-RU"/>
            </a:p>
          </p:txBody>
        </p:sp>
        <p:sp>
          <p:nvSpPr>
            <p:cNvPr id="74765" name="Line 13"/>
            <p:cNvSpPr>
              <a:spLocks noChangeShapeType="1"/>
            </p:cNvSpPr>
            <p:nvPr/>
          </p:nvSpPr>
          <p:spPr bwMode="auto">
            <a:xfrm flipV="1">
              <a:off x="8421" y="7270"/>
              <a:ext cx="0" cy="214"/>
            </a:xfrm>
            <a:prstGeom prst="line">
              <a:avLst/>
            </a:prstGeom>
            <a:noFill/>
            <a:ln w="38100" cmpd="dbl">
              <a:solidFill>
                <a:srgbClr val="3399FF"/>
              </a:solidFill>
              <a:round/>
              <a:headEnd/>
              <a:tailEnd type="triangle" w="med" len="med"/>
            </a:ln>
          </p:spPr>
          <p:txBody>
            <a:bodyPr/>
            <a:lstStyle/>
            <a:p>
              <a:endParaRPr lang="ru-RU"/>
            </a:p>
          </p:txBody>
        </p:sp>
        <p:sp>
          <p:nvSpPr>
            <p:cNvPr id="74764" name="Line 12"/>
            <p:cNvSpPr>
              <a:spLocks noChangeShapeType="1"/>
            </p:cNvSpPr>
            <p:nvPr/>
          </p:nvSpPr>
          <p:spPr bwMode="auto">
            <a:xfrm>
              <a:off x="9154" y="7038"/>
              <a:ext cx="771" cy="1"/>
            </a:xfrm>
            <a:prstGeom prst="line">
              <a:avLst/>
            </a:prstGeom>
            <a:noFill/>
            <a:ln w="76200">
              <a:solidFill>
                <a:srgbClr val="3399FF"/>
              </a:solidFill>
              <a:round/>
              <a:headEnd/>
              <a:tailEnd/>
            </a:ln>
          </p:spPr>
          <p:txBody>
            <a:bodyPr/>
            <a:lstStyle/>
            <a:p>
              <a:endParaRPr lang="ru-RU"/>
            </a:p>
          </p:txBody>
        </p:sp>
        <p:sp>
          <p:nvSpPr>
            <p:cNvPr id="74763" name="Line 11"/>
            <p:cNvSpPr>
              <a:spLocks noChangeShapeType="1"/>
            </p:cNvSpPr>
            <p:nvPr/>
          </p:nvSpPr>
          <p:spPr bwMode="auto">
            <a:xfrm flipH="1" flipV="1">
              <a:off x="9916" y="6492"/>
              <a:ext cx="7" cy="548"/>
            </a:xfrm>
            <a:prstGeom prst="line">
              <a:avLst/>
            </a:prstGeom>
            <a:noFill/>
            <a:ln w="76200">
              <a:solidFill>
                <a:srgbClr val="3399FF"/>
              </a:solidFill>
              <a:round/>
              <a:headEnd/>
              <a:tailEnd type="triangle" w="med" len="med"/>
            </a:ln>
          </p:spPr>
          <p:txBody>
            <a:bodyPr/>
            <a:lstStyle/>
            <a:p>
              <a:endParaRPr lang="ru-RU"/>
            </a:p>
          </p:txBody>
        </p:sp>
        <p:sp>
          <p:nvSpPr>
            <p:cNvPr id="74762" name="Line 10"/>
            <p:cNvSpPr>
              <a:spLocks noChangeShapeType="1"/>
            </p:cNvSpPr>
            <p:nvPr/>
          </p:nvSpPr>
          <p:spPr bwMode="auto">
            <a:xfrm>
              <a:off x="10293" y="6774"/>
              <a:ext cx="0" cy="0"/>
            </a:xfrm>
            <a:prstGeom prst="line">
              <a:avLst/>
            </a:prstGeom>
            <a:noFill/>
            <a:ln w="9525">
              <a:solidFill>
                <a:srgbClr val="000000"/>
              </a:solidFill>
              <a:round/>
              <a:headEnd/>
              <a:tailEnd/>
            </a:ln>
          </p:spPr>
          <p:txBody>
            <a:bodyPr/>
            <a:lstStyle/>
            <a:p>
              <a:endParaRPr lang="ru-RU"/>
            </a:p>
          </p:txBody>
        </p:sp>
        <p:sp>
          <p:nvSpPr>
            <p:cNvPr id="74761" name="Line 9"/>
            <p:cNvSpPr>
              <a:spLocks noChangeShapeType="1"/>
            </p:cNvSpPr>
            <p:nvPr/>
          </p:nvSpPr>
          <p:spPr bwMode="auto">
            <a:xfrm>
              <a:off x="10247" y="7028"/>
              <a:ext cx="1193" cy="1"/>
            </a:xfrm>
            <a:prstGeom prst="line">
              <a:avLst/>
            </a:prstGeom>
            <a:noFill/>
            <a:ln w="114300">
              <a:solidFill>
                <a:srgbClr val="3399FF"/>
              </a:solidFill>
              <a:round/>
              <a:headEnd/>
              <a:tailEnd type="triangle" w="med" len="med"/>
            </a:ln>
          </p:spPr>
          <p:txBody>
            <a:bodyPr/>
            <a:lstStyle/>
            <a:p>
              <a:endParaRPr lang="ru-RU"/>
            </a:p>
          </p:txBody>
        </p:sp>
        <p:sp>
          <p:nvSpPr>
            <p:cNvPr id="74760" name="WordArt 8"/>
            <p:cNvSpPr>
              <a:spLocks noChangeArrowheads="1" noChangeShapeType="1" noTextEdit="1"/>
            </p:cNvSpPr>
            <p:nvPr/>
          </p:nvSpPr>
          <p:spPr bwMode="auto">
            <a:xfrm>
              <a:off x="10464" y="6703"/>
              <a:ext cx="1490" cy="631"/>
            </a:xfrm>
            <a:prstGeom prst="rect">
              <a:avLst/>
            </a:prstGeom>
          </p:spPr>
          <p:txBody>
            <a:bodyPr wrap="none" fromWordArt="1">
              <a:prstTxWarp prst="textPlain">
                <a:avLst>
                  <a:gd name="adj" fmla="val 50000"/>
                </a:avLst>
              </a:prstTxWarp>
            </a:bodyPr>
            <a:lstStyle/>
            <a:p>
              <a:r>
                <a:rPr lang="en-US" sz="1400" b="1" kern="10">
                  <a:ln w="9525">
                    <a:solidFill>
                      <a:srgbClr val="000000"/>
                    </a:solidFill>
                    <a:round/>
                    <a:headEnd/>
                    <a:tailEnd/>
                  </a:ln>
                  <a:solidFill>
                    <a:srgbClr val="FFCC00"/>
                  </a:solidFill>
                  <a:latin typeface="Arial"/>
                  <a:cs typeface="Arial"/>
                </a:rPr>
                <a:t>WMO World Ozone</a:t>
              </a:r>
            </a:p>
            <a:p>
              <a:endParaRPr lang="en-US" sz="1400" b="1" kern="10">
                <a:ln w="9525">
                  <a:solidFill>
                    <a:srgbClr val="000000"/>
                  </a:solidFill>
                  <a:round/>
                  <a:headEnd/>
                  <a:tailEnd/>
                </a:ln>
                <a:solidFill>
                  <a:srgbClr val="FFCC00"/>
                </a:solidFill>
                <a:latin typeface="Arial"/>
                <a:cs typeface="Arial"/>
              </a:endParaRPr>
            </a:p>
            <a:p>
              <a:r>
                <a:rPr lang="en-US" sz="1400" b="1" kern="10">
                  <a:ln w="9525">
                    <a:solidFill>
                      <a:srgbClr val="000000"/>
                    </a:solidFill>
                    <a:round/>
                    <a:headEnd/>
                    <a:tailEnd/>
                  </a:ln>
                  <a:solidFill>
                    <a:srgbClr val="FFCC00"/>
                  </a:solidFill>
                  <a:latin typeface="Arial"/>
                  <a:cs typeface="Arial"/>
                </a:rPr>
                <a:t>and UV Center</a:t>
              </a:r>
              <a:endParaRPr lang="ru-RU" sz="1400" b="1" kern="10">
                <a:ln w="9525">
                  <a:solidFill>
                    <a:srgbClr val="000000"/>
                  </a:solidFill>
                  <a:round/>
                  <a:headEnd/>
                  <a:tailEnd/>
                </a:ln>
                <a:solidFill>
                  <a:srgbClr val="FFCC00"/>
                </a:solidFill>
                <a:latin typeface="Arial"/>
                <a:cs typeface="Arial"/>
              </a:endParaRPr>
            </a:p>
          </p:txBody>
        </p:sp>
        <p:sp>
          <p:nvSpPr>
            <p:cNvPr id="74777" name="Text Box 25"/>
            <p:cNvSpPr txBox="1">
              <a:spLocks noChangeArrowheads="1"/>
            </p:cNvSpPr>
            <p:nvPr/>
          </p:nvSpPr>
          <p:spPr bwMode="auto">
            <a:xfrm>
              <a:off x="4830" y="4046"/>
              <a:ext cx="7103" cy="529"/>
            </a:xfrm>
            <a:prstGeom prst="rect">
              <a:avLst/>
            </a:prstGeom>
            <a:solidFill>
              <a:srgbClr val="CCFFCC"/>
            </a:solidFill>
            <a:ln w="12700">
              <a:solidFill>
                <a:srgbClr val="993300"/>
              </a:solidFill>
              <a:miter lim="800000"/>
              <a:headEnd/>
              <a:tailEnd/>
            </a:ln>
          </p:spPr>
          <p:txBody>
            <a:bodyPr lIns="234000" anchor="ctr"/>
            <a:lstStyle/>
            <a:p>
              <a:pPr>
                <a:spcBef>
                  <a:spcPct val="50000"/>
                </a:spcBef>
              </a:pPr>
              <a:r>
                <a:rPr lang="en-US" sz="2000" b="1" dirty="0">
                  <a:solidFill>
                    <a:schemeClr val="bg2"/>
                  </a:solidFill>
                  <a:cs typeface="Times New Roman" pitchFamily="18" charset="0"/>
                </a:rPr>
                <a:t>Federal service for hydrometeorology and environmental monitoring</a:t>
              </a:r>
              <a:endParaRPr lang="ru-RU" sz="2000" dirty="0">
                <a:solidFill>
                  <a:schemeClr val="bg2"/>
                </a:solidFill>
              </a:endParaRPr>
            </a:p>
            <a:p>
              <a:pPr eaLnBrk="0" hangingPunct="0"/>
              <a:r>
                <a:rPr lang="en-US" sz="1600" b="1" dirty="0" smtClean="0">
                  <a:solidFill>
                    <a:schemeClr val="tx2">
                      <a:lumMod val="50000"/>
                    </a:schemeClr>
                  </a:solidFill>
                  <a:cs typeface="Times New Roman" pitchFamily="18" charset="0"/>
                </a:rPr>
                <a:t>(</a:t>
              </a:r>
              <a:r>
                <a:rPr lang="en-US" sz="1600" b="1" dirty="0" err="1" smtClean="0">
                  <a:solidFill>
                    <a:schemeClr val="tx2">
                      <a:lumMod val="50000"/>
                    </a:schemeClr>
                  </a:solidFill>
                  <a:cs typeface="Times New Roman" pitchFamily="18" charset="0"/>
                </a:rPr>
                <a:t>Roshydromet</a:t>
              </a:r>
              <a:r>
                <a:rPr lang="en-US" sz="1600" b="1" dirty="0" smtClean="0">
                  <a:solidFill>
                    <a:schemeClr val="tx2">
                      <a:lumMod val="50000"/>
                    </a:schemeClr>
                  </a:solidFill>
                  <a:cs typeface="Times New Roman" pitchFamily="18" charset="0"/>
                </a:rPr>
                <a:t>)</a:t>
              </a:r>
              <a:r>
                <a:rPr lang="en-US" sz="1600" b="1" dirty="0" smtClean="0">
                  <a:cs typeface="Times New Roman" pitchFamily="18" charset="0"/>
                </a:rPr>
                <a:t>, </a:t>
              </a:r>
              <a:endParaRPr lang="en-US" b="1" dirty="0"/>
            </a:p>
          </p:txBody>
        </p:sp>
      </p:grpSp>
      <p:sp>
        <p:nvSpPr>
          <p:cNvPr id="29" name="TextBox 28"/>
          <p:cNvSpPr txBox="1"/>
          <p:nvPr/>
        </p:nvSpPr>
        <p:spPr>
          <a:xfrm>
            <a:off x="1230507" y="548600"/>
            <a:ext cx="7000892" cy="646331"/>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scene3d>
            <a:camera prst="orthographicFront"/>
            <a:lightRig rig="threePt" dir="t"/>
          </a:scene3d>
          <a:sp3d>
            <a:bevelT prst="relaxedInset"/>
          </a:sp3d>
        </p:spPr>
        <p:txBody>
          <a:bodyPr wrap="square" rtlCol="0">
            <a:spAutoFit/>
          </a:bodyPr>
          <a:lstStyle/>
          <a:p>
            <a:r>
              <a:rPr lang="en-US" b="1" dirty="0">
                <a:solidFill>
                  <a:schemeClr val="tx2">
                    <a:lumMod val="50000"/>
                  </a:schemeClr>
                </a:solidFill>
              </a:rPr>
              <a:t>THE MINISTRY OF NATURAL RESOURCES</a:t>
            </a:r>
            <a:endParaRPr lang="ru-RU" b="1" dirty="0">
              <a:solidFill>
                <a:schemeClr val="tx2">
                  <a:lumMod val="50000"/>
                </a:schemeClr>
              </a:solidFill>
            </a:endParaRPr>
          </a:p>
          <a:p>
            <a:r>
              <a:rPr lang="en-US" b="1" dirty="0">
                <a:solidFill>
                  <a:schemeClr val="tx2">
                    <a:lumMod val="50000"/>
                  </a:schemeClr>
                </a:solidFill>
              </a:rPr>
              <a:t> AND ECOLOGY OF THE RUSSIAN FEDERATION</a:t>
            </a:r>
            <a:endParaRPr lang="ru-RU" b="1" dirty="0">
              <a:solidFill>
                <a:schemeClr val="tx2">
                  <a:lumMod val="50000"/>
                </a:schemeClr>
              </a:solidFill>
            </a:endParaRPr>
          </a:p>
        </p:txBody>
      </p:sp>
      <p:sp>
        <p:nvSpPr>
          <p:cNvPr id="31" name="Text Box 13"/>
          <p:cNvSpPr txBox="1">
            <a:spLocks noChangeArrowheads="1"/>
          </p:cNvSpPr>
          <p:nvPr/>
        </p:nvSpPr>
        <p:spPr bwMode="auto">
          <a:xfrm>
            <a:off x="685800" y="6340475"/>
            <a:ext cx="84582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r>
              <a:rPr lang="en-US" altLang="ru-RU" sz="1400" b="1" u="sng" dirty="0"/>
              <a:t>9</a:t>
            </a:r>
            <a:r>
              <a:rPr lang="en-US" altLang="ru-RU" sz="1400" b="1" u="sng" baseline="30000" dirty="0"/>
              <a:t>th</a:t>
            </a:r>
            <a:r>
              <a:rPr lang="en-US" altLang="ru-RU" sz="1400" b="1" u="sng" dirty="0"/>
              <a:t> Meeting of the Ozone Research Managers of the Parties to the Vienna Convention </a:t>
            </a:r>
          </a:p>
          <a:p>
            <a:pPr eaLnBrk="1" hangingPunct="1"/>
            <a:r>
              <a:rPr lang="en-US" altLang="ru-RU" sz="1400" b="1" u="sng" dirty="0"/>
              <a:t>for the Protection of the Ozone Layer, 14 – 16 May 2014, Geneva, Switzerland</a:t>
            </a:r>
            <a:endParaRPr lang="ru-RU" altLang="ru-RU" sz="1400" b="1" dirty="0"/>
          </a:p>
        </p:txBody>
      </p:sp>
      <p:sp>
        <p:nvSpPr>
          <p:cNvPr id="32" name="Line 22"/>
          <p:cNvSpPr>
            <a:spLocks noChangeShapeType="1"/>
          </p:cNvSpPr>
          <p:nvPr/>
        </p:nvSpPr>
        <p:spPr bwMode="auto">
          <a:xfrm>
            <a:off x="4599074" y="1194931"/>
            <a:ext cx="7755" cy="267491"/>
          </a:xfrm>
          <a:prstGeom prst="line">
            <a:avLst/>
          </a:prstGeom>
          <a:noFill/>
          <a:ln w="76200" cmpd="tri">
            <a:solidFill>
              <a:schemeClr val="hlink"/>
            </a:solidFill>
            <a:round/>
            <a:headEnd/>
            <a:tailEnd type="triangle" w="med" len="med"/>
          </a:ln>
        </p:spPr>
        <p:txBody>
          <a:bodyPr/>
          <a:lstStyle/>
          <a:p>
            <a:endParaRPr lang="ru-RU"/>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3" name="Rectangle 15"/>
          <p:cNvSpPr>
            <a:spLocks noGrp="1" noChangeArrowheads="1"/>
          </p:cNvSpPr>
          <p:nvPr>
            <p:ph type="title"/>
          </p:nvPr>
        </p:nvSpPr>
        <p:spPr bwMode="auto">
          <a:xfrm>
            <a:off x="0" y="0"/>
            <a:ext cx="9144000" cy="1143000"/>
          </a:xfrm>
          <a:noFill/>
          <a:ln>
            <a:miter lim="800000"/>
            <a:headEnd/>
            <a:tailEnd/>
          </a:ln>
        </p:spPr>
        <p:txBody>
          <a:bodyPr vert="horz" wrap="square" lIns="91440" tIns="45720" rIns="91440" bIns="45720" numCol="1" anchor="ctr" anchorCtr="0" compatLnSpc="1">
            <a:prstTxWarp prst="textNoShape">
              <a:avLst/>
            </a:prstTxWarp>
          </a:bodyPr>
          <a:lstStyle/>
          <a:p>
            <a:pPr marL="838200" indent="-838200"/>
            <a:r>
              <a:rPr lang="en-US" sz="4000">
                <a:solidFill>
                  <a:srgbClr val="FFFF00"/>
                </a:solidFill>
                <a:latin typeface="Arial Black" pitchFamily="34" charset="0"/>
              </a:rPr>
              <a:t>OBSERVATIONAL</a:t>
            </a:r>
            <a:r>
              <a:rPr lang="en-US" sz="4000" b="1">
                <a:solidFill>
                  <a:srgbClr val="FFFF00"/>
                </a:solidFill>
                <a:latin typeface="Arial Black" pitchFamily="34" charset="0"/>
              </a:rPr>
              <a:t> ACTIVITIES</a:t>
            </a:r>
            <a:endParaRPr lang="ru-RU" sz="4000" b="1">
              <a:solidFill>
                <a:srgbClr val="FFFF00"/>
              </a:solidFill>
              <a:latin typeface="Arial Black" pitchFamily="34" charset="0"/>
            </a:endParaRPr>
          </a:p>
        </p:txBody>
      </p:sp>
      <p:sp>
        <p:nvSpPr>
          <p:cNvPr id="2066" name="Rectangle 18"/>
          <p:cNvSpPr>
            <a:spLocks noChangeArrowheads="1"/>
          </p:cNvSpPr>
          <p:nvPr/>
        </p:nvSpPr>
        <p:spPr bwMode="auto">
          <a:xfrm>
            <a:off x="539750" y="1700213"/>
            <a:ext cx="8229600" cy="3913187"/>
          </a:xfrm>
          <a:prstGeom prst="rect">
            <a:avLst/>
          </a:prstGeom>
          <a:noFill/>
          <a:ln w="9525">
            <a:noFill/>
            <a:miter lim="800000"/>
            <a:headEnd/>
            <a:tailEnd/>
          </a:ln>
          <a:effectLst/>
        </p:spPr>
        <p:txBody>
          <a:bodyPr/>
          <a:lstStyle/>
          <a:p>
            <a:pPr marL="342900" indent="-342900" algn="l">
              <a:spcBef>
                <a:spcPct val="20000"/>
              </a:spcBef>
              <a:buClr>
                <a:schemeClr val="tx2"/>
              </a:buClr>
              <a:buFontTx/>
              <a:buChar char="•"/>
            </a:pPr>
            <a:r>
              <a:rPr lang="en-US" sz="4000" dirty="0" smtClean="0"/>
              <a:t>Total </a:t>
            </a:r>
            <a:r>
              <a:rPr lang="en-US" sz="4000" dirty="0"/>
              <a:t>ozone measurements</a:t>
            </a:r>
          </a:p>
          <a:p>
            <a:pPr marL="342900" indent="-342900" algn="l">
              <a:spcBef>
                <a:spcPct val="20000"/>
              </a:spcBef>
              <a:buClr>
                <a:schemeClr val="tx2"/>
              </a:buClr>
              <a:buFontTx/>
              <a:buChar char="•"/>
            </a:pPr>
            <a:r>
              <a:rPr lang="en-US" sz="4000" dirty="0"/>
              <a:t> Vertical profile measurements</a:t>
            </a:r>
          </a:p>
          <a:p>
            <a:pPr marL="342900" indent="-342900" algn="l">
              <a:spcBef>
                <a:spcPct val="20000"/>
              </a:spcBef>
              <a:buClr>
                <a:schemeClr val="tx2"/>
              </a:buClr>
              <a:buFontTx/>
              <a:buChar char="•"/>
            </a:pPr>
            <a:r>
              <a:rPr lang="en-US" sz="4000" dirty="0"/>
              <a:t>Surface ozone observations</a:t>
            </a:r>
            <a:r>
              <a:rPr lang="en-US" sz="3200" dirty="0"/>
              <a:t>.</a:t>
            </a:r>
          </a:p>
          <a:p>
            <a:pPr marL="342900" indent="-342900" algn="l">
              <a:spcBef>
                <a:spcPct val="20000"/>
              </a:spcBef>
              <a:buClr>
                <a:schemeClr val="tx2"/>
              </a:buClr>
              <a:buFontTx/>
              <a:buChar char="•"/>
            </a:pPr>
            <a:endParaRPr lang="ru-RU" sz="3200" dirty="0"/>
          </a:p>
        </p:txBody>
      </p:sp>
      <p:grpSp>
        <p:nvGrpSpPr>
          <p:cNvPr id="2070" name="Group 22"/>
          <p:cNvGrpSpPr>
            <a:grpSpLocks/>
          </p:cNvGrpSpPr>
          <p:nvPr/>
        </p:nvGrpSpPr>
        <p:grpSpPr bwMode="auto">
          <a:xfrm rot="10800000">
            <a:off x="0" y="6021388"/>
            <a:ext cx="9144000" cy="396875"/>
            <a:chOff x="0" y="3793"/>
            <a:chExt cx="5760" cy="250"/>
          </a:xfrm>
        </p:grpSpPr>
        <p:pic>
          <p:nvPicPr>
            <p:cNvPr id="2062" name="Picture 14"/>
            <p:cNvPicPr>
              <a:picLocks noChangeAspect="1" noChangeArrowheads="1"/>
            </p:cNvPicPr>
            <p:nvPr/>
          </p:nvPicPr>
          <p:blipFill>
            <a:blip r:embed="rId2"/>
            <a:srcRect/>
            <a:stretch>
              <a:fillRect/>
            </a:stretch>
          </p:blipFill>
          <p:spPr bwMode="auto">
            <a:xfrm>
              <a:off x="0" y="3838"/>
              <a:ext cx="5760" cy="193"/>
            </a:xfrm>
            <a:prstGeom prst="rect">
              <a:avLst/>
            </a:prstGeom>
            <a:noFill/>
          </p:spPr>
        </p:pic>
        <p:sp>
          <p:nvSpPr>
            <p:cNvPr id="2069" name="Text Box 21"/>
            <p:cNvSpPr txBox="1">
              <a:spLocks noChangeArrowheads="1"/>
            </p:cNvSpPr>
            <p:nvPr/>
          </p:nvSpPr>
          <p:spPr bwMode="auto">
            <a:xfrm>
              <a:off x="26" y="3793"/>
              <a:ext cx="5734" cy="250"/>
            </a:xfrm>
            <a:prstGeom prst="rect">
              <a:avLst/>
            </a:prstGeom>
            <a:noFill/>
            <a:ln w="12700">
              <a:noFill/>
              <a:miter lim="800000"/>
              <a:headEnd type="none" w="sm" len="sm"/>
              <a:tailEnd type="none" w="sm" len="sm"/>
            </a:ln>
            <a:effectLst/>
          </p:spPr>
          <p:txBody>
            <a:bodyPr>
              <a:spAutoFit/>
            </a:bodyPr>
            <a:lstStyle/>
            <a:p>
              <a:endParaRPr lang="ru-RU" sz="2000" dirty="0">
                <a:solidFill>
                  <a:srgbClr val="FFCC00"/>
                </a:solidFill>
                <a:latin typeface="Arial Black" pitchFamily="34" charset="0"/>
              </a:endParaRPr>
            </a:p>
          </p:txBody>
        </p:sp>
      </p:grpSp>
      <p:sp>
        <p:nvSpPr>
          <p:cNvPr id="9" name="Прямоугольник 8"/>
          <p:cNvSpPr/>
          <p:nvPr/>
        </p:nvSpPr>
        <p:spPr>
          <a:xfrm>
            <a:off x="2143109" y="6143644"/>
            <a:ext cx="4000528" cy="307777"/>
          </a:xfrm>
          <a:prstGeom prst="rect">
            <a:avLst/>
          </a:prstGeom>
        </p:spPr>
        <p:txBody>
          <a:bodyPr wrap="square">
            <a:spAutoFit/>
          </a:bodyPr>
          <a:lstStyle/>
          <a:p>
            <a:r>
              <a:rPr lang="en-US" sz="1400" dirty="0" smtClean="0">
                <a:solidFill>
                  <a:srgbClr val="FFCC00"/>
                </a:solidFill>
                <a:latin typeface="Arial Black" pitchFamily="34" charset="0"/>
              </a:rPr>
              <a:t>R u s </a:t>
            </a:r>
            <a:r>
              <a:rPr lang="en-US" sz="1400" dirty="0" err="1" smtClean="0">
                <a:solidFill>
                  <a:srgbClr val="FFCC00"/>
                </a:solidFill>
                <a:latin typeface="Arial Black" pitchFamily="34" charset="0"/>
              </a:rPr>
              <a:t>s</a:t>
            </a:r>
            <a:r>
              <a:rPr lang="en-US" sz="1400" dirty="0" smtClean="0">
                <a:solidFill>
                  <a:srgbClr val="FFCC00"/>
                </a:solidFill>
                <a:latin typeface="Arial Black" pitchFamily="34" charset="0"/>
              </a:rPr>
              <a:t> </a:t>
            </a:r>
            <a:r>
              <a:rPr lang="en-US" sz="1400" dirty="0" err="1" smtClean="0">
                <a:solidFill>
                  <a:srgbClr val="FFCC00"/>
                </a:solidFill>
                <a:latin typeface="Arial Black" pitchFamily="34" charset="0"/>
              </a:rPr>
              <a:t>i</a:t>
            </a:r>
            <a:r>
              <a:rPr lang="en-US" sz="1400" dirty="0" smtClean="0">
                <a:solidFill>
                  <a:srgbClr val="FFCC00"/>
                </a:solidFill>
                <a:latin typeface="Arial Black" pitchFamily="34" charset="0"/>
              </a:rPr>
              <a:t> a n    F e d e r a t </a:t>
            </a:r>
            <a:r>
              <a:rPr lang="en-US" sz="1400" dirty="0" err="1" smtClean="0">
                <a:solidFill>
                  <a:srgbClr val="FFCC00"/>
                </a:solidFill>
                <a:latin typeface="Arial Black" pitchFamily="34" charset="0"/>
              </a:rPr>
              <a:t>i</a:t>
            </a:r>
            <a:r>
              <a:rPr lang="en-US" sz="1400" dirty="0" smtClean="0">
                <a:solidFill>
                  <a:srgbClr val="FFCC00"/>
                </a:solidFill>
                <a:latin typeface="Arial Black" pitchFamily="34" charset="0"/>
              </a:rPr>
              <a:t> o n</a:t>
            </a:r>
            <a:endParaRPr lang="ru-RU" sz="1400" dirty="0"/>
          </a:p>
        </p:txBody>
      </p:sp>
      <p:sp>
        <p:nvSpPr>
          <p:cNvPr id="11" name="Text Box 13"/>
          <p:cNvSpPr txBox="1">
            <a:spLocks noChangeArrowheads="1"/>
          </p:cNvSpPr>
          <p:nvPr/>
        </p:nvSpPr>
        <p:spPr bwMode="auto">
          <a:xfrm>
            <a:off x="685800" y="6340475"/>
            <a:ext cx="84582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r>
              <a:rPr lang="en-US" altLang="ru-RU" sz="1400" b="1" u="sng" dirty="0"/>
              <a:t>9</a:t>
            </a:r>
            <a:r>
              <a:rPr lang="en-US" altLang="ru-RU" sz="1400" b="1" u="sng" baseline="30000" dirty="0"/>
              <a:t>th</a:t>
            </a:r>
            <a:r>
              <a:rPr lang="en-US" altLang="ru-RU" sz="1400" b="1" u="sng" dirty="0"/>
              <a:t> Meeting of the Ozone Research Managers of the Parties to the Vienna Convention </a:t>
            </a:r>
          </a:p>
          <a:p>
            <a:pPr eaLnBrk="1" hangingPunct="1"/>
            <a:r>
              <a:rPr lang="en-US" altLang="ru-RU" sz="1400" b="1" u="sng" dirty="0"/>
              <a:t>for the Protection of the Ozone Layer, 14 – 16 May 2014, Geneva, Switzerland</a:t>
            </a:r>
            <a:endParaRPr lang="ru-RU" altLang="ru-RU" sz="1400"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9" name="Rectangle 9"/>
          <p:cNvSpPr>
            <a:spLocks noGrp="1" noChangeArrowheads="1"/>
          </p:cNvSpPr>
          <p:nvPr>
            <p:ph type="title"/>
          </p:nvPr>
        </p:nvSpPr>
        <p:spPr bwMode="auto">
          <a:xfrm>
            <a:off x="0" y="0"/>
            <a:ext cx="9144000" cy="1123950"/>
          </a:xfrm>
          <a:noFill/>
          <a:ln>
            <a:miter lim="800000"/>
            <a:headEnd/>
            <a:tailEnd/>
          </a:ln>
        </p:spPr>
        <p:txBody>
          <a:bodyPr vert="horz" wrap="square" lIns="91440" tIns="45720" rIns="91440" bIns="45720" numCol="1" anchor="ctr" anchorCtr="0" compatLnSpc="1">
            <a:prstTxWarp prst="textNoShape">
              <a:avLst/>
            </a:prstTxWarp>
          </a:bodyPr>
          <a:lstStyle/>
          <a:p>
            <a:r>
              <a:rPr lang="en-US" b="1">
                <a:solidFill>
                  <a:srgbClr val="FFFF00"/>
                </a:solidFill>
              </a:rPr>
              <a:t>Column ozone</a:t>
            </a:r>
            <a:r>
              <a:rPr lang="ru-RU"/>
              <a:t> </a:t>
            </a:r>
            <a:r>
              <a:rPr lang="en-US" b="1">
                <a:solidFill>
                  <a:srgbClr val="FFFF00"/>
                </a:solidFill>
              </a:rPr>
              <a:t>measurements</a:t>
            </a:r>
          </a:p>
        </p:txBody>
      </p:sp>
      <p:sp>
        <p:nvSpPr>
          <p:cNvPr id="51210" name="Rectangle 10"/>
          <p:cNvSpPr>
            <a:spLocks noChangeArrowheads="1"/>
          </p:cNvSpPr>
          <p:nvPr/>
        </p:nvSpPr>
        <p:spPr bwMode="auto">
          <a:xfrm>
            <a:off x="685800" y="1052513"/>
            <a:ext cx="7772400" cy="5043487"/>
          </a:xfrm>
          <a:prstGeom prst="rect">
            <a:avLst/>
          </a:prstGeom>
          <a:noFill/>
          <a:ln w="9525">
            <a:noFill/>
            <a:miter lim="800000"/>
            <a:headEnd/>
            <a:tailEnd/>
          </a:ln>
          <a:effectLst/>
        </p:spPr>
        <p:txBody>
          <a:bodyPr/>
          <a:lstStyle/>
          <a:p>
            <a:pPr marL="342900" indent="-342900" algn="just">
              <a:spcBef>
                <a:spcPct val="20000"/>
              </a:spcBef>
              <a:buClr>
                <a:schemeClr val="tx2"/>
              </a:buClr>
              <a:buFontTx/>
              <a:buChar char="•"/>
            </a:pPr>
            <a:endParaRPr lang="en-US" sz="3200" b="1" dirty="0"/>
          </a:p>
          <a:p>
            <a:pPr marL="342900" indent="-342900" algn="just">
              <a:spcBef>
                <a:spcPct val="20000"/>
              </a:spcBef>
              <a:buClr>
                <a:schemeClr val="tx2"/>
              </a:buClr>
              <a:buFontTx/>
              <a:buChar char="•"/>
            </a:pPr>
            <a:r>
              <a:rPr lang="en-US" sz="3200" b="1" dirty="0"/>
              <a:t>Daily measurements are made by ozone network of </a:t>
            </a:r>
            <a:r>
              <a:rPr lang="en-US" sz="3200" b="1" dirty="0" err="1"/>
              <a:t>Roshydromet</a:t>
            </a:r>
            <a:r>
              <a:rPr lang="en-US" sz="3200" b="1" dirty="0"/>
              <a:t> service using filter instruments M-124</a:t>
            </a:r>
          </a:p>
          <a:p>
            <a:pPr marL="342900" indent="-342900" algn="just">
              <a:spcBef>
                <a:spcPct val="40000"/>
              </a:spcBef>
              <a:buClr>
                <a:schemeClr val="tx2"/>
              </a:buClr>
              <a:buFontTx/>
              <a:buChar char="•"/>
            </a:pPr>
            <a:r>
              <a:rPr lang="en-US" sz="3200" b="1" dirty="0" err="1"/>
              <a:t>Roshydromet</a:t>
            </a:r>
            <a:r>
              <a:rPr lang="en-US" sz="3200" b="1" dirty="0"/>
              <a:t> and RAS reference ozone points using Dobson (2), Brewer </a:t>
            </a:r>
            <a:r>
              <a:rPr lang="en-US" sz="3200" b="1" dirty="0" smtClean="0"/>
              <a:t>(5) </a:t>
            </a:r>
            <a:r>
              <a:rPr lang="en-US" sz="3200" b="1" dirty="0"/>
              <a:t>and SAOZ </a:t>
            </a:r>
            <a:r>
              <a:rPr lang="en-US" sz="3200" b="1" dirty="0" smtClean="0"/>
              <a:t>(6) </a:t>
            </a:r>
            <a:r>
              <a:rPr lang="en-US" sz="3200" b="1" dirty="0"/>
              <a:t>instruments</a:t>
            </a:r>
            <a:r>
              <a:rPr lang="ru-RU" sz="3200" b="1" dirty="0"/>
              <a:t> </a:t>
            </a:r>
          </a:p>
        </p:txBody>
      </p:sp>
      <p:grpSp>
        <p:nvGrpSpPr>
          <p:cNvPr id="51212" name="Group 12"/>
          <p:cNvGrpSpPr>
            <a:grpSpLocks/>
          </p:cNvGrpSpPr>
          <p:nvPr/>
        </p:nvGrpSpPr>
        <p:grpSpPr bwMode="auto">
          <a:xfrm>
            <a:off x="0" y="6021388"/>
            <a:ext cx="9144000" cy="396875"/>
            <a:chOff x="0" y="3793"/>
            <a:chExt cx="5760" cy="250"/>
          </a:xfrm>
        </p:grpSpPr>
        <p:pic>
          <p:nvPicPr>
            <p:cNvPr id="51213" name="Picture 13"/>
            <p:cNvPicPr>
              <a:picLocks noChangeAspect="1" noChangeArrowheads="1"/>
            </p:cNvPicPr>
            <p:nvPr/>
          </p:nvPicPr>
          <p:blipFill>
            <a:blip r:embed="rId2"/>
            <a:srcRect/>
            <a:stretch>
              <a:fillRect/>
            </a:stretch>
          </p:blipFill>
          <p:spPr bwMode="auto">
            <a:xfrm>
              <a:off x="0" y="3838"/>
              <a:ext cx="5760" cy="193"/>
            </a:xfrm>
            <a:prstGeom prst="rect">
              <a:avLst/>
            </a:prstGeom>
            <a:noFill/>
            <a:ln w="9525">
              <a:noFill/>
              <a:miter lim="800000"/>
              <a:headEnd/>
              <a:tailEnd/>
            </a:ln>
          </p:spPr>
        </p:pic>
        <p:sp>
          <p:nvSpPr>
            <p:cNvPr id="51214" name="Text Box 14"/>
            <p:cNvSpPr txBox="1">
              <a:spLocks noChangeArrowheads="1"/>
            </p:cNvSpPr>
            <p:nvPr/>
          </p:nvSpPr>
          <p:spPr bwMode="auto">
            <a:xfrm>
              <a:off x="26" y="3793"/>
              <a:ext cx="5734" cy="250"/>
            </a:xfrm>
            <a:prstGeom prst="rect">
              <a:avLst/>
            </a:prstGeom>
            <a:noFill/>
            <a:ln w="12700">
              <a:noFill/>
              <a:miter lim="800000"/>
              <a:headEnd type="none" w="sm" len="sm"/>
              <a:tailEnd type="none" w="sm" len="sm"/>
            </a:ln>
            <a:effectLst/>
          </p:spPr>
          <p:txBody>
            <a:bodyPr>
              <a:spAutoFit/>
            </a:bodyPr>
            <a:lstStyle/>
            <a:p>
              <a:r>
                <a:rPr lang="en-US" sz="2000" dirty="0" smtClean="0">
                  <a:solidFill>
                    <a:srgbClr val="FFCC00"/>
                  </a:solidFill>
                  <a:latin typeface="Arial Black" pitchFamily="34" charset="0"/>
                </a:rPr>
                <a:t>R u s </a:t>
              </a:r>
              <a:r>
                <a:rPr lang="en-US" sz="2000" dirty="0" err="1" smtClean="0">
                  <a:solidFill>
                    <a:srgbClr val="FFCC00"/>
                  </a:solidFill>
                  <a:latin typeface="Arial Black" pitchFamily="34" charset="0"/>
                </a:rPr>
                <a:t>s</a:t>
              </a:r>
              <a:r>
                <a:rPr lang="en-US" sz="2000" dirty="0" smtClean="0">
                  <a:solidFill>
                    <a:srgbClr val="FFCC00"/>
                  </a:solidFill>
                  <a:latin typeface="Arial Black" pitchFamily="34" charset="0"/>
                </a:rPr>
                <a:t> </a:t>
              </a:r>
              <a:r>
                <a:rPr lang="en-US" sz="2000" dirty="0" err="1" smtClean="0">
                  <a:solidFill>
                    <a:srgbClr val="FFCC00"/>
                  </a:solidFill>
                  <a:latin typeface="Arial Black" pitchFamily="34" charset="0"/>
                </a:rPr>
                <a:t>i</a:t>
              </a:r>
              <a:r>
                <a:rPr lang="en-US" sz="2000" dirty="0" smtClean="0">
                  <a:solidFill>
                    <a:srgbClr val="FFCC00"/>
                  </a:solidFill>
                  <a:latin typeface="Arial Black" pitchFamily="34" charset="0"/>
                </a:rPr>
                <a:t> a n    F e d e r a t </a:t>
              </a:r>
              <a:r>
                <a:rPr lang="en-US" sz="2000" dirty="0" err="1" smtClean="0">
                  <a:solidFill>
                    <a:srgbClr val="FFCC00"/>
                  </a:solidFill>
                  <a:latin typeface="Arial Black" pitchFamily="34" charset="0"/>
                </a:rPr>
                <a:t>i</a:t>
              </a:r>
              <a:r>
                <a:rPr lang="en-US" sz="2000" dirty="0" smtClean="0">
                  <a:solidFill>
                    <a:srgbClr val="FFCC00"/>
                  </a:solidFill>
                  <a:latin typeface="Arial Black" pitchFamily="34" charset="0"/>
                </a:rPr>
                <a:t> o n</a:t>
              </a:r>
              <a:endParaRPr lang="ru-RU" sz="2000" dirty="0">
                <a:solidFill>
                  <a:srgbClr val="FFCC00"/>
                </a:solidFill>
                <a:latin typeface="Arial Black" pitchFamily="34" charset="0"/>
              </a:endParaRPr>
            </a:p>
          </p:txBody>
        </p:sp>
      </p:grpSp>
      <p:sp>
        <p:nvSpPr>
          <p:cNvPr id="8" name="Text Box 13"/>
          <p:cNvSpPr txBox="1">
            <a:spLocks noChangeArrowheads="1"/>
          </p:cNvSpPr>
          <p:nvPr/>
        </p:nvSpPr>
        <p:spPr bwMode="auto">
          <a:xfrm>
            <a:off x="685800" y="6340475"/>
            <a:ext cx="84582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r>
              <a:rPr lang="en-US" altLang="ru-RU" sz="1400" b="1" u="sng" dirty="0"/>
              <a:t>9</a:t>
            </a:r>
            <a:r>
              <a:rPr lang="en-US" altLang="ru-RU" sz="1400" b="1" u="sng" baseline="30000" dirty="0"/>
              <a:t>th</a:t>
            </a:r>
            <a:r>
              <a:rPr lang="en-US" altLang="ru-RU" sz="1400" b="1" u="sng" dirty="0"/>
              <a:t> Meeting of the Ozone Research Managers of the Parties to the Vienna Convention </a:t>
            </a:r>
          </a:p>
          <a:p>
            <a:pPr eaLnBrk="1" hangingPunct="1"/>
            <a:r>
              <a:rPr lang="en-US" altLang="ru-RU" sz="1400" b="1" u="sng" dirty="0"/>
              <a:t>for the Protection of the Ozone Layer, 14 – 16 May 2014, Geneva, Switzerland</a:t>
            </a:r>
            <a:endParaRPr lang="ru-RU" altLang="ru-RU" sz="1400" b="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Grp="1" noChangeArrowheads="1"/>
          </p:cNvSpPr>
          <p:nvPr>
            <p:ph type="title"/>
          </p:nvPr>
        </p:nvSpPr>
        <p:spPr bwMode="auto">
          <a:xfrm>
            <a:off x="0" y="0"/>
            <a:ext cx="9144000" cy="981075"/>
          </a:xfrm>
          <a:noFill/>
          <a:ln>
            <a:miter lim="800000"/>
            <a:headEnd/>
            <a:tailEnd/>
          </a:ln>
        </p:spPr>
        <p:txBody>
          <a:bodyPr vert="horz" wrap="square" lIns="91440" tIns="45720" rIns="91440" bIns="45720" numCol="1" anchor="ctr" anchorCtr="0" compatLnSpc="1">
            <a:prstTxWarp prst="textNoShape">
              <a:avLst/>
            </a:prstTxWarp>
          </a:bodyPr>
          <a:lstStyle/>
          <a:p>
            <a:pPr marL="838200" indent="-838200"/>
            <a:r>
              <a:rPr lang="en-US" sz="3600" b="1" dirty="0">
                <a:solidFill>
                  <a:srgbClr val="FFFF00"/>
                </a:solidFill>
              </a:rPr>
              <a:t>Column ozone </a:t>
            </a:r>
            <a:r>
              <a:rPr lang="en-US" sz="3600" b="1" dirty="0" smtClean="0">
                <a:solidFill>
                  <a:srgbClr val="FFFF00"/>
                </a:solidFill>
              </a:rPr>
              <a:t>measurements 2011-2013</a:t>
            </a:r>
            <a:endParaRPr lang="ru-RU" b="1" dirty="0">
              <a:solidFill>
                <a:srgbClr val="FFFF00"/>
              </a:solidFill>
            </a:endParaRPr>
          </a:p>
        </p:txBody>
      </p:sp>
      <p:sp>
        <p:nvSpPr>
          <p:cNvPr id="4" name="WordArt 8"/>
          <p:cNvSpPr>
            <a:spLocks noChangeArrowheads="1" noChangeShapeType="1" noTextEdit="1"/>
          </p:cNvSpPr>
          <p:nvPr/>
        </p:nvSpPr>
        <p:spPr bwMode="auto">
          <a:xfrm>
            <a:off x="684213" y="1052513"/>
            <a:ext cx="5688012" cy="576262"/>
          </a:xfrm>
          <a:prstGeom prst="rect">
            <a:avLst/>
          </a:prstGeom>
        </p:spPr>
        <p:txBody>
          <a:bodyPr wrap="none" fromWordArt="1">
            <a:prstTxWarp prst="textPlain">
              <a:avLst>
                <a:gd name="adj" fmla="val 50000"/>
              </a:avLst>
            </a:prstTxWarp>
          </a:bodyPr>
          <a:lstStyle/>
          <a:p>
            <a:r>
              <a:rPr lang="en-US" sz="2000" kern="10" dirty="0">
                <a:ln w="9525">
                  <a:solidFill>
                    <a:srgbClr val="000000"/>
                  </a:solidFill>
                  <a:round/>
                  <a:headEnd type="none" w="sm" len="sm"/>
                  <a:tailEnd type="none" w="sm" len="sm"/>
                </a:ln>
                <a:solidFill>
                  <a:srgbClr val="FF6600"/>
                </a:solidFill>
                <a:latin typeface="Arial"/>
                <a:cs typeface="Arial"/>
              </a:rPr>
              <a:t>M-124 OZONE NETWORK STATIONS</a:t>
            </a:r>
          </a:p>
          <a:p>
            <a:r>
              <a:rPr lang="en-US" sz="2000" kern="10" dirty="0">
                <a:ln w="9525">
                  <a:solidFill>
                    <a:srgbClr val="000000"/>
                  </a:solidFill>
                  <a:round/>
                  <a:headEnd type="none" w="sm" len="sm"/>
                  <a:tailEnd type="none" w="sm" len="sm"/>
                </a:ln>
                <a:solidFill>
                  <a:srgbClr val="FF6600"/>
                </a:solidFill>
                <a:latin typeface="Arial"/>
                <a:cs typeface="Arial"/>
              </a:rPr>
              <a:t>OVER RUSSIAN TERRITORY</a:t>
            </a:r>
            <a:endParaRPr lang="ru-RU" sz="2000" kern="10" dirty="0">
              <a:ln w="9525">
                <a:solidFill>
                  <a:srgbClr val="000000"/>
                </a:solidFill>
                <a:round/>
                <a:headEnd type="none" w="sm" len="sm"/>
                <a:tailEnd type="none" w="sm" len="sm"/>
              </a:ln>
              <a:solidFill>
                <a:srgbClr val="FF6600"/>
              </a:solidFill>
              <a:latin typeface="Arial"/>
              <a:cs typeface="Arial"/>
            </a:endParaRPr>
          </a:p>
        </p:txBody>
      </p:sp>
      <p:sp>
        <p:nvSpPr>
          <p:cNvPr id="7" name="Text Box 13"/>
          <p:cNvSpPr txBox="1">
            <a:spLocks noChangeArrowheads="1"/>
          </p:cNvSpPr>
          <p:nvPr/>
        </p:nvSpPr>
        <p:spPr bwMode="auto">
          <a:xfrm>
            <a:off x="685800" y="6340475"/>
            <a:ext cx="84582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r>
              <a:rPr lang="en-US" altLang="ru-RU" sz="1400" b="1" u="sng" dirty="0"/>
              <a:t>9</a:t>
            </a:r>
            <a:r>
              <a:rPr lang="en-US" altLang="ru-RU" sz="1400" b="1" u="sng" baseline="30000" dirty="0"/>
              <a:t>th</a:t>
            </a:r>
            <a:r>
              <a:rPr lang="en-US" altLang="ru-RU" sz="1400" b="1" u="sng" dirty="0"/>
              <a:t> Meeting of the Ozone Research Managers of the Parties to the Vienna Convention </a:t>
            </a:r>
          </a:p>
          <a:p>
            <a:pPr eaLnBrk="1" hangingPunct="1"/>
            <a:r>
              <a:rPr lang="en-US" altLang="ru-RU" sz="1400" b="1" u="sng" dirty="0"/>
              <a:t>for the Protection of the Ozone Layer, 14 – 16 May 2014, Geneva, Switzerland</a:t>
            </a:r>
            <a:endParaRPr lang="ru-RU" altLang="ru-RU" sz="1400" b="1" dirty="0"/>
          </a:p>
        </p:txBody>
      </p:sp>
      <p:pic>
        <p:nvPicPr>
          <p:cNvPr id="8"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440" y="1023846"/>
            <a:ext cx="7829550" cy="5238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2" name="Picture 4"/>
          <p:cNvPicPr>
            <a:picLocks noGrp="1" noChangeAspect="1" noChangeArrowheads="1"/>
          </p:cNvPicPr>
          <p:nvPr>
            <p:ph idx="1"/>
          </p:nvPr>
        </p:nvPicPr>
        <p:blipFill>
          <a:blip r:embed="rId2"/>
          <a:srcRect/>
          <a:stretch>
            <a:fillRect/>
          </a:stretch>
        </p:blipFill>
        <p:spPr bwMode="auto">
          <a:xfrm>
            <a:off x="0" y="6335713"/>
            <a:ext cx="696913" cy="522287"/>
          </a:xfrm>
          <a:noFill/>
        </p:spPr>
      </p:pic>
      <p:pic>
        <p:nvPicPr>
          <p:cNvPr id="53255" name="Picture 7"/>
          <p:cNvPicPr>
            <a:picLocks noChangeArrowheads="1"/>
          </p:cNvPicPr>
          <p:nvPr/>
        </p:nvPicPr>
        <p:blipFill>
          <a:blip r:embed="rId3"/>
          <a:srcRect/>
          <a:stretch>
            <a:fillRect/>
          </a:stretch>
        </p:blipFill>
        <p:spPr bwMode="auto">
          <a:xfrm>
            <a:off x="539496" y="1024128"/>
            <a:ext cx="7827264" cy="5239512"/>
          </a:xfrm>
          <a:prstGeom prst="rect">
            <a:avLst/>
          </a:prstGeom>
          <a:noFill/>
        </p:spPr>
      </p:pic>
      <p:sp>
        <p:nvSpPr>
          <p:cNvPr id="53256" name="WordArt 8"/>
          <p:cNvSpPr>
            <a:spLocks noChangeArrowheads="1" noChangeShapeType="1" noTextEdit="1"/>
          </p:cNvSpPr>
          <p:nvPr/>
        </p:nvSpPr>
        <p:spPr bwMode="auto">
          <a:xfrm>
            <a:off x="657225" y="1196975"/>
            <a:ext cx="6070600" cy="307975"/>
          </a:xfrm>
          <a:prstGeom prst="rect">
            <a:avLst/>
          </a:prstGeom>
        </p:spPr>
        <p:txBody>
          <a:bodyPr wrap="none" fromWordArt="1">
            <a:prstTxWarp prst="textPlain">
              <a:avLst>
                <a:gd name="adj" fmla="val 50000"/>
              </a:avLst>
            </a:prstTxWarp>
          </a:bodyPr>
          <a:lstStyle/>
          <a:p>
            <a:r>
              <a:rPr lang="en-US" sz="3600" kern="10" dirty="0">
                <a:ln w="9525">
                  <a:solidFill>
                    <a:srgbClr val="000000"/>
                  </a:solidFill>
                  <a:round/>
                  <a:headEnd type="none" w="sm" len="sm"/>
                  <a:tailEnd type="none" w="sm" len="sm"/>
                </a:ln>
                <a:solidFill>
                  <a:srgbClr val="FF6600"/>
                </a:solidFill>
                <a:latin typeface="Arial"/>
                <a:cs typeface="Arial"/>
              </a:rPr>
              <a:t>Cooperation of Russian, Ukraine and  Kazakhstan </a:t>
            </a:r>
            <a:endParaRPr lang="ru-RU" sz="3600" kern="10" dirty="0">
              <a:ln w="9525">
                <a:solidFill>
                  <a:srgbClr val="000000"/>
                </a:solidFill>
                <a:round/>
                <a:headEnd type="none" w="sm" len="sm"/>
                <a:tailEnd type="none" w="sm" len="sm"/>
              </a:ln>
              <a:solidFill>
                <a:srgbClr val="FF6600"/>
              </a:solidFill>
              <a:latin typeface="Arial"/>
              <a:cs typeface="Arial"/>
            </a:endParaRPr>
          </a:p>
        </p:txBody>
      </p:sp>
      <p:sp>
        <p:nvSpPr>
          <p:cNvPr id="8" name="Text Box 13"/>
          <p:cNvSpPr txBox="1">
            <a:spLocks noChangeArrowheads="1"/>
          </p:cNvSpPr>
          <p:nvPr/>
        </p:nvSpPr>
        <p:spPr bwMode="auto">
          <a:xfrm>
            <a:off x="685800" y="6340475"/>
            <a:ext cx="84582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r>
              <a:rPr lang="en-US" altLang="ru-RU" sz="1400" b="1" u="sng" dirty="0"/>
              <a:t>9</a:t>
            </a:r>
            <a:r>
              <a:rPr lang="en-US" altLang="ru-RU" sz="1400" b="1" u="sng" baseline="30000" dirty="0"/>
              <a:t>th</a:t>
            </a:r>
            <a:r>
              <a:rPr lang="en-US" altLang="ru-RU" sz="1400" b="1" u="sng" dirty="0"/>
              <a:t> Meeting of the Ozone Research Managers of the Parties to the Vienna Convention </a:t>
            </a:r>
          </a:p>
          <a:p>
            <a:pPr eaLnBrk="1" hangingPunct="1"/>
            <a:r>
              <a:rPr lang="en-US" altLang="ru-RU" sz="1400" b="1" u="sng" dirty="0"/>
              <a:t>for the Protection of the Ozone Layer, 14 – 16 May 2014, Geneva, Switzerland</a:t>
            </a:r>
            <a:endParaRPr lang="ru-RU" altLang="ru-RU" sz="1400" b="1" dirty="0"/>
          </a:p>
        </p:txBody>
      </p:sp>
      <p:sp>
        <p:nvSpPr>
          <p:cNvPr id="10" name="Rectangle 5"/>
          <p:cNvSpPr>
            <a:spLocks noGrp="1" noChangeArrowheads="1"/>
          </p:cNvSpPr>
          <p:nvPr>
            <p:ph type="title"/>
          </p:nvPr>
        </p:nvSpPr>
        <p:spPr bwMode="auto">
          <a:xfrm>
            <a:off x="0" y="0"/>
            <a:ext cx="9144000" cy="981075"/>
          </a:xfrm>
          <a:noFill/>
          <a:ln>
            <a:miter lim="800000"/>
            <a:headEnd/>
            <a:tailEnd/>
          </a:ln>
        </p:spPr>
        <p:txBody>
          <a:bodyPr vert="horz" wrap="square" lIns="91440" tIns="45720" rIns="91440" bIns="45720" numCol="1" anchor="ctr" anchorCtr="0" compatLnSpc="1">
            <a:prstTxWarp prst="textNoShape">
              <a:avLst/>
            </a:prstTxWarp>
          </a:bodyPr>
          <a:lstStyle/>
          <a:p>
            <a:pPr marL="838200" indent="-838200"/>
            <a:r>
              <a:rPr lang="en-US" sz="3600" b="1" dirty="0">
                <a:solidFill>
                  <a:srgbClr val="FFFF00"/>
                </a:solidFill>
              </a:rPr>
              <a:t>Column ozone </a:t>
            </a:r>
            <a:r>
              <a:rPr lang="en-US" sz="3600" b="1" dirty="0" smtClean="0">
                <a:solidFill>
                  <a:srgbClr val="FFFF00"/>
                </a:solidFill>
              </a:rPr>
              <a:t>measurements 2011-2013</a:t>
            </a:r>
            <a:endParaRPr lang="ru-RU" b="1" dirty="0">
              <a:solidFill>
                <a:srgbClr val="FFFF0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bwMode="auto">
          <a:xfrm>
            <a:off x="0" y="0"/>
            <a:ext cx="9144000" cy="692150"/>
          </a:xfrm>
          <a:no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r>
              <a:rPr lang="en-US" sz="2400" b="1" dirty="0">
                <a:solidFill>
                  <a:srgbClr val="FFCC66"/>
                </a:solidFill>
              </a:rPr>
              <a:t>Column ozone deviation, %        </a:t>
            </a:r>
            <a:r>
              <a:rPr lang="ru-RU" sz="2400" b="1" dirty="0" smtClean="0">
                <a:solidFill>
                  <a:srgbClr val="FFCC66"/>
                </a:solidFill>
              </a:rPr>
              <a:t>2</a:t>
            </a:r>
            <a:r>
              <a:rPr lang="en-US" sz="2400" b="1" dirty="0" smtClean="0">
                <a:solidFill>
                  <a:srgbClr val="FFCC66"/>
                </a:solidFill>
              </a:rPr>
              <a:t>2</a:t>
            </a:r>
            <a:r>
              <a:rPr lang="ru-RU" sz="2400" b="1" dirty="0" smtClean="0">
                <a:solidFill>
                  <a:srgbClr val="FFCC66"/>
                </a:solidFill>
              </a:rPr>
              <a:t> </a:t>
            </a:r>
            <a:r>
              <a:rPr lang="en-US" sz="2400" b="1" dirty="0" smtClean="0">
                <a:solidFill>
                  <a:srgbClr val="FFCC66"/>
                </a:solidFill>
              </a:rPr>
              <a:t>March,</a:t>
            </a:r>
            <a:r>
              <a:rPr lang="ru-RU" sz="2400" b="1" dirty="0" smtClean="0">
                <a:solidFill>
                  <a:srgbClr val="FFCC66"/>
                </a:solidFill>
              </a:rPr>
              <a:t> 20</a:t>
            </a:r>
            <a:r>
              <a:rPr lang="en-US" sz="2400" b="1" dirty="0" smtClean="0">
                <a:solidFill>
                  <a:srgbClr val="FFCC66"/>
                </a:solidFill>
              </a:rPr>
              <a:t>11</a:t>
            </a:r>
            <a:r>
              <a:rPr lang="ru-RU" sz="4000" dirty="0" smtClean="0"/>
              <a:t> </a:t>
            </a:r>
            <a:endParaRPr lang="ru-RU" sz="4000" dirty="0"/>
          </a:p>
        </p:txBody>
      </p:sp>
      <p:pic>
        <p:nvPicPr>
          <p:cNvPr id="5" name="Rectangle 23"/>
          <p:cNvPicPr>
            <a:picLocks noGrp="1" noChangeArrowheads="1"/>
          </p:cNvPicPr>
          <p:nvPr>
            <p:ph idx="1"/>
          </p:nvPr>
        </p:nvPicPr>
        <p:blipFill>
          <a:blip r:embed="rId2">
            <a:lum contrast="60000"/>
          </a:blip>
          <a:srcRect l="1772" t="5511" r="1772" b="3151"/>
          <a:stretch>
            <a:fillRect/>
          </a:stretch>
        </p:blipFill>
        <p:spPr>
          <a:xfrm>
            <a:off x="0" y="714356"/>
            <a:ext cx="9144000" cy="5785200"/>
          </a:xfrm>
        </p:spPr>
      </p:pic>
      <p:sp>
        <p:nvSpPr>
          <p:cNvPr id="7" name="Text Box 13"/>
          <p:cNvSpPr txBox="1">
            <a:spLocks noChangeArrowheads="1"/>
          </p:cNvSpPr>
          <p:nvPr/>
        </p:nvSpPr>
        <p:spPr bwMode="auto">
          <a:xfrm>
            <a:off x="685800" y="6340475"/>
            <a:ext cx="84582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r>
              <a:rPr lang="en-US" altLang="ru-RU" sz="1400" b="1" u="sng" dirty="0"/>
              <a:t>9</a:t>
            </a:r>
            <a:r>
              <a:rPr lang="en-US" altLang="ru-RU" sz="1400" b="1" u="sng" baseline="30000" dirty="0"/>
              <a:t>th</a:t>
            </a:r>
            <a:r>
              <a:rPr lang="en-US" altLang="ru-RU" sz="1400" b="1" u="sng" dirty="0"/>
              <a:t> Meeting of the Ozone Research Managers of the Parties to the Vienna Convention </a:t>
            </a:r>
          </a:p>
          <a:p>
            <a:pPr eaLnBrk="1" hangingPunct="1"/>
            <a:r>
              <a:rPr lang="en-US" altLang="ru-RU" sz="1400" b="1" u="sng" dirty="0"/>
              <a:t>for the Protection of the Ozone Layer, 14 – 16 May 2014, Geneva, Switzerland</a:t>
            </a:r>
            <a:endParaRPr lang="ru-RU" altLang="ru-RU" sz="1400" b="1" dirty="0"/>
          </a:p>
        </p:txBody>
      </p:sp>
    </p:spTree>
  </p:cSld>
  <p:clrMapOvr>
    <a:masterClrMapping/>
  </p:clrMapOvr>
  <p:transition advClick="0" advTm="1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ctangle 22"/>
          <p:cNvPicPr>
            <a:picLocks noGrp="1" noChangeArrowheads="1"/>
          </p:cNvPicPr>
          <p:nvPr>
            <p:ph idx="1"/>
          </p:nvPr>
        </p:nvPicPr>
        <p:blipFill>
          <a:blip r:embed="rId2">
            <a:lum contrast="60000"/>
          </a:blip>
          <a:srcRect l="1772" t="5511" r="1772" b="3151"/>
          <a:stretch>
            <a:fillRect/>
          </a:stretch>
        </p:blipFill>
        <p:spPr>
          <a:xfrm>
            <a:off x="0" y="714356"/>
            <a:ext cx="9144000" cy="5786478"/>
          </a:xfrm>
        </p:spPr>
      </p:pic>
      <p:sp>
        <p:nvSpPr>
          <p:cNvPr id="6" name="Rectangle 2"/>
          <p:cNvSpPr txBox="1">
            <a:spLocks noChangeArrowheads="1"/>
          </p:cNvSpPr>
          <p:nvPr/>
        </p:nvSpPr>
        <p:spPr bwMode="auto">
          <a:xfrm>
            <a:off x="0" y="0"/>
            <a:ext cx="9144000" cy="692150"/>
          </a:xfrm>
          <a:prstGeom prst="rect">
            <a:avLst/>
          </a:prstGeom>
          <a:no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0" cap="none" spc="0" normalizeH="0" baseline="0" noProof="0" dirty="0" smtClean="0">
                <a:ln>
                  <a:noFill/>
                </a:ln>
                <a:solidFill>
                  <a:srgbClr val="FFCC66"/>
                </a:solidFill>
                <a:effectLst>
                  <a:outerShdw blurRad="38100" dist="38100" dir="2700000" algn="tl">
                    <a:srgbClr val="000000"/>
                  </a:outerShdw>
                </a:effectLst>
                <a:uLnTx/>
                <a:uFillTx/>
                <a:latin typeface="+mj-lt"/>
                <a:ea typeface="+mj-ea"/>
                <a:cs typeface="+mj-cs"/>
              </a:rPr>
              <a:t>Column ozone deviation, %        </a:t>
            </a:r>
            <a:r>
              <a:rPr kumimoji="0" lang="ru-RU" sz="2400" b="1" i="0" u="none" strike="noStrike" kern="0" cap="none" spc="0" normalizeH="0" baseline="0" noProof="0" dirty="0" smtClean="0">
                <a:ln>
                  <a:noFill/>
                </a:ln>
                <a:solidFill>
                  <a:srgbClr val="FFCC66"/>
                </a:solidFill>
                <a:effectLst>
                  <a:outerShdw blurRad="38100" dist="38100" dir="2700000" algn="tl">
                    <a:srgbClr val="000000"/>
                  </a:outerShdw>
                </a:effectLst>
                <a:uLnTx/>
                <a:uFillTx/>
                <a:latin typeface="+mj-lt"/>
                <a:ea typeface="+mj-ea"/>
                <a:cs typeface="+mj-cs"/>
              </a:rPr>
              <a:t>21 </a:t>
            </a:r>
            <a:r>
              <a:rPr kumimoji="0" lang="en-US" sz="2400" b="1" i="0" u="none" strike="noStrike" kern="0" cap="none" spc="0" normalizeH="0" baseline="0" noProof="0" dirty="0" smtClean="0">
                <a:ln>
                  <a:noFill/>
                </a:ln>
                <a:solidFill>
                  <a:srgbClr val="FFCC66"/>
                </a:solidFill>
                <a:effectLst>
                  <a:outerShdw blurRad="38100" dist="38100" dir="2700000" algn="tl">
                    <a:srgbClr val="000000"/>
                  </a:outerShdw>
                </a:effectLst>
                <a:uLnTx/>
                <a:uFillTx/>
                <a:latin typeface="+mj-lt"/>
                <a:ea typeface="+mj-ea"/>
                <a:cs typeface="+mj-cs"/>
              </a:rPr>
              <a:t>March,</a:t>
            </a:r>
            <a:r>
              <a:rPr kumimoji="0" lang="ru-RU" sz="2400" b="1" i="0" u="none" strike="noStrike" kern="0" cap="none" spc="0" normalizeH="0" baseline="0" noProof="0" dirty="0" smtClean="0">
                <a:ln>
                  <a:noFill/>
                </a:ln>
                <a:solidFill>
                  <a:srgbClr val="FFCC66"/>
                </a:solidFill>
                <a:effectLst>
                  <a:outerShdw blurRad="38100" dist="38100" dir="2700000" algn="tl">
                    <a:srgbClr val="000000"/>
                  </a:outerShdw>
                </a:effectLst>
                <a:uLnTx/>
                <a:uFillTx/>
                <a:latin typeface="+mj-lt"/>
                <a:ea typeface="+mj-ea"/>
                <a:cs typeface="+mj-cs"/>
              </a:rPr>
              <a:t> 20</a:t>
            </a:r>
            <a:r>
              <a:rPr kumimoji="0" lang="en-US" sz="2400" b="1" i="0" u="none" strike="noStrike" kern="0" cap="none" spc="0" normalizeH="0" baseline="0" noProof="0" dirty="0" smtClean="0">
                <a:ln>
                  <a:noFill/>
                </a:ln>
                <a:solidFill>
                  <a:srgbClr val="FFCC66"/>
                </a:solidFill>
                <a:effectLst>
                  <a:outerShdw blurRad="38100" dist="38100" dir="2700000" algn="tl">
                    <a:srgbClr val="000000"/>
                  </a:outerShdw>
                </a:effectLst>
                <a:uLnTx/>
                <a:uFillTx/>
                <a:latin typeface="+mj-lt"/>
                <a:ea typeface="+mj-ea"/>
                <a:cs typeface="+mj-cs"/>
              </a:rPr>
              <a:t>11</a:t>
            </a:r>
            <a:r>
              <a:rPr kumimoji="0" lang="ru-RU" sz="4000" b="0" i="0" u="none" strike="noStrike" kern="0" cap="none" spc="0" normalizeH="0" baseline="0" noProof="0" dirty="0" smtClean="0">
                <a:ln>
                  <a:noFill/>
                </a:ln>
                <a:solidFill>
                  <a:schemeClr val="tx2"/>
                </a:solidFill>
                <a:effectLst>
                  <a:outerShdw blurRad="38100" dist="38100" dir="2700000" algn="tl">
                    <a:srgbClr val="000000"/>
                  </a:outerShdw>
                </a:effectLst>
                <a:uLnTx/>
                <a:uFillTx/>
                <a:latin typeface="+mj-lt"/>
                <a:ea typeface="+mj-ea"/>
                <a:cs typeface="+mj-cs"/>
              </a:rPr>
              <a:t> </a:t>
            </a:r>
            <a:endParaRPr kumimoji="0" lang="ru-RU" sz="4000" b="0" i="0" u="none" strike="noStrike" kern="0" cap="none" spc="0" normalizeH="0" baseline="0" noProof="0" dirty="0">
              <a:ln>
                <a:noFill/>
              </a:ln>
              <a:solidFill>
                <a:schemeClr val="tx2"/>
              </a:solidFill>
              <a:effectLst>
                <a:outerShdw blurRad="38100" dist="38100" dir="2700000" algn="tl">
                  <a:srgbClr val="000000"/>
                </a:outerShdw>
              </a:effectLst>
              <a:uLnTx/>
              <a:uFillTx/>
              <a:latin typeface="+mj-lt"/>
              <a:ea typeface="+mj-ea"/>
              <a:cs typeface="+mj-cs"/>
            </a:endParaRPr>
          </a:p>
        </p:txBody>
      </p:sp>
      <p:sp>
        <p:nvSpPr>
          <p:cNvPr id="8" name="Text Box 13"/>
          <p:cNvSpPr txBox="1">
            <a:spLocks noChangeArrowheads="1"/>
          </p:cNvSpPr>
          <p:nvPr/>
        </p:nvSpPr>
        <p:spPr bwMode="auto">
          <a:xfrm>
            <a:off x="685800" y="6340475"/>
            <a:ext cx="84582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r>
              <a:rPr lang="en-US" altLang="ru-RU" sz="1400" b="1" u="sng" dirty="0"/>
              <a:t>9</a:t>
            </a:r>
            <a:r>
              <a:rPr lang="en-US" altLang="ru-RU" sz="1400" b="1" u="sng" baseline="30000" dirty="0"/>
              <a:t>th</a:t>
            </a:r>
            <a:r>
              <a:rPr lang="en-US" altLang="ru-RU" sz="1400" b="1" u="sng" dirty="0"/>
              <a:t> Meeting of the Ozone Research Managers of the Parties to the Vienna Convention </a:t>
            </a:r>
          </a:p>
          <a:p>
            <a:pPr eaLnBrk="1" hangingPunct="1"/>
            <a:r>
              <a:rPr lang="en-US" altLang="ru-RU" sz="1400" b="1" u="sng" dirty="0"/>
              <a:t>for the Protection of the Ozone Layer, 14 – 16 May 2014, Geneva, Switzerland</a:t>
            </a:r>
            <a:endParaRPr lang="ru-RU" altLang="ru-RU" sz="1400" b="1" dirty="0"/>
          </a:p>
        </p:txBody>
      </p:sp>
    </p:spTree>
  </p:cSld>
  <p:clrMapOvr>
    <a:masterClrMapping/>
  </p:clrMapOvr>
  <p:transition advClick="0" advTm="100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00" name="Picture 4"/>
          <p:cNvPicPr>
            <a:picLocks noGrp="1" noChangeAspect="1" noChangeArrowheads="1"/>
          </p:cNvPicPr>
          <p:nvPr>
            <p:ph idx="1"/>
          </p:nvPr>
        </p:nvPicPr>
        <p:blipFill>
          <a:blip r:embed="rId3"/>
          <a:srcRect/>
          <a:stretch>
            <a:fillRect/>
          </a:stretch>
        </p:blipFill>
        <p:spPr bwMode="auto">
          <a:xfrm>
            <a:off x="0" y="6335713"/>
            <a:ext cx="696913" cy="522287"/>
          </a:xfrm>
          <a:noFill/>
        </p:spPr>
      </p:pic>
      <p:sp>
        <p:nvSpPr>
          <p:cNvPr id="55301" name="Rectangle 5"/>
          <p:cNvSpPr>
            <a:spLocks noGrp="1" noChangeArrowheads="1"/>
          </p:cNvSpPr>
          <p:nvPr>
            <p:ph type="title"/>
          </p:nvPr>
        </p:nvSpPr>
        <p:spPr bwMode="auto">
          <a:xfrm>
            <a:off x="0" y="0"/>
            <a:ext cx="9144000" cy="1143000"/>
          </a:xfrm>
          <a:noFill/>
          <a:ln>
            <a:miter lim="800000"/>
            <a:headEnd/>
            <a:tailEnd/>
          </a:ln>
        </p:spPr>
        <p:txBody>
          <a:bodyPr vert="horz" wrap="square" lIns="91440" tIns="45720" rIns="91440" bIns="45720" numCol="1" anchor="ctr" anchorCtr="0" compatLnSpc="1">
            <a:prstTxWarp prst="textNoShape">
              <a:avLst/>
            </a:prstTxWarp>
          </a:bodyPr>
          <a:lstStyle/>
          <a:p>
            <a:pPr marL="838200" indent="-838200"/>
            <a:r>
              <a:rPr lang="en-US" sz="2800" b="1">
                <a:solidFill>
                  <a:srgbClr val="FFFF00"/>
                </a:solidFill>
              </a:rPr>
              <a:t>Profile measurements of ozone and other gases variables relevant to ozone loss</a:t>
            </a:r>
            <a:r>
              <a:rPr lang="ru-RU"/>
              <a:t> </a:t>
            </a:r>
          </a:p>
        </p:txBody>
      </p:sp>
      <p:sp>
        <p:nvSpPr>
          <p:cNvPr id="55302" name="Rectangle 6"/>
          <p:cNvSpPr>
            <a:spLocks noChangeArrowheads="1"/>
          </p:cNvSpPr>
          <p:nvPr/>
        </p:nvSpPr>
        <p:spPr bwMode="auto">
          <a:xfrm>
            <a:off x="251400" y="1124680"/>
            <a:ext cx="8785220" cy="4896680"/>
          </a:xfrm>
          <a:prstGeom prst="rect">
            <a:avLst/>
          </a:prstGeom>
          <a:noFill/>
          <a:ln w="9525">
            <a:noFill/>
            <a:miter lim="800000"/>
            <a:headEnd/>
            <a:tailEnd/>
          </a:ln>
          <a:effectLst/>
        </p:spPr>
        <p:txBody>
          <a:bodyPr/>
          <a:lstStyle/>
          <a:p>
            <a:pPr marL="342900" indent="-342900" algn="just">
              <a:spcBef>
                <a:spcPct val="20000"/>
              </a:spcBef>
              <a:buClr>
                <a:schemeClr val="tx2"/>
              </a:buClr>
              <a:buFontTx/>
              <a:buChar char="•"/>
            </a:pPr>
            <a:r>
              <a:rPr lang="en-US" sz="2000" b="1" dirty="0"/>
              <a:t>During  2011 and 2012 spring seasons, several measurements of ozone vertical profiles were made by </a:t>
            </a:r>
            <a:r>
              <a:rPr lang="en-US" sz="2000" b="1" dirty="0" err="1" smtClean="0"/>
              <a:t>Roshydromet</a:t>
            </a:r>
            <a:r>
              <a:rPr lang="en-US" sz="2000" b="1" dirty="0" smtClean="0"/>
              <a:t> </a:t>
            </a:r>
            <a:r>
              <a:rPr lang="en-US" sz="2000" b="1" dirty="0"/>
              <a:t>in the frame of international </a:t>
            </a:r>
            <a:r>
              <a:rPr lang="en-US" sz="2000" b="1" dirty="0" err="1" smtClean="0"/>
              <a:t>cooperations</a:t>
            </a:r>
            <a:r>
              <a:rPr lang="en-US" sz="2000" b="1" dirty="0" smtClean="0"/>
              <a:t> using </a:t>
            </a:r>
            <a:r>
              <a:rPr lang="en-US" sz="2000" b="1" dirty="0"/>
              <a:t>ozone </a:t>
            </a:r>
            <a:r>
              <a:rPr lang="en-US" sz="2000" b="1" dirty="0" err="1"/>
              <a:t>sondes</a:t>
            </a:r>
            <a:r>
              <a:rPr lang="en-US" sz="2000" b="1" dirty="0"/>
              <a:t> at </a:t>
            </a:r>
            <a:r>
              <a:rPr lang="en-US" sz="2000" b="1" dirty="0" err="1"/>
              <a:t>Salekhard</a:t>
            </a:r>
            <a:r>
              <a:rPr lang="en-US" sz="2000" b="1" dirty="0"/>
              <a:t> </a:t>
            </a:r>
            <a:r>
              <a:rPr lang="en-US" sz="2000" b="1" dirty="0" smtClean="0"/>
              <a:t>station(67N</a:t>
            </a:r>
            <a:r>
              <a:rPr lang="en-US" sz="2000" b="1" dirty="0"/>
              <a:t>, 67E)</a:t>
            </a:r>
            <a:r>
              <a:rPr lang="en-US" sz="2000" b="1" dirty="0" smtClean="0"/>
              <a:t>; </a:t>
            </a:r>
            <a:r>
              <a:rPr lang="en-US" sz="2000" b="1" dirty="0"/>
              <a:t>the data is available at  NDACC server (</a:t>
            </a:r>
            <a:r>
              <a:rPr lang="en-US" sz="2000" b="1" u="sng" dirty="0">
                <a:hlinkClick r:id="rId4"/>
              </a:rPr>
              <a:t>http://www.ndacc.org</a:t>
            </a:r>
            <a:r>
              <a:rPr lang="en-US" sz="2000" b="1" u="sng" dirty="0" smtClean="0">
                <a:hlinkClick r:id="rId4"/>
              </a:rPr>
              <a:t>/</a:t>
            </a:r>
            <a:r>
              <a:rPr lang="en-US" sz="2000" b="1" dirty="0" smtClean="0"/>
              <a:t>).</a:t>
            </a:r>
            <a:br>
              <a:rPr lang="en-US" sz="2000" b="1" dirty="0" smtClean="0"/>
            </a:br>
            <a:endParaRPr lang="en-US" sz="2000" b="1" dirty="0"/>
          </a:p>
          <a:p>
            <a:pPr marL="342900" indent="-342900" algn="just">
              <a:spcBef>
                <a:spcPct val="20000"/>
              </a:spcBef>
              <a:buClr>
                <a:schemeClr val="tx2"/>
              </a:buClr>
              <a:buFontTx/>
              <a:buChar char="•"/>
            </a:pPr>
            <a:r>
              <a:rPr lang="en-US" sz="2000" b="1" dirty="0"/>
              <a:t>LPI RAS and Institute of Applied Optics RAS measuring ozone profiles  using microwave (142.2 GHz) </a:t>
            </a:r>
            <a:r>
              <a:rPr lang="en-US" sz="2000" b="1" dirty="0" smtClean="0"/>
              <a:t>radiometers </a:t>
            </a:r>
            <a:r>
              <a:rPr lang="en-US" sz="2000" dirty="0"/>
              <a:t>(</a:t>
            </a:r>
            <a:r>
              <a:rPr lang="en-US" sz="2000" dirty="0" err="1"/>
              <a:t>Solomonov</a:t>
            </a:r>
            <a:r>
              <a:rPr lang="en-US" sz="2000" dirty="0"/>
              <a:t> et al., 2012)</a:t>
            </a:r>
            <a:r>
              <a:rPr lang="en-US" sz="2000" dirty="0" smtClean="0"/>
              <a:t>.</a:t>
            </a:r>
            <a:br>
              <a:rPr lang="en-US" sz="2000" dirty="0" smtClean="0"/>
            </a:br>
            <a:endParaRPr lang="en-US" sz="2000" dirty="0"/>
          </a:p>
          <a:p>
            <a:pPr marL="342900" indent="-342900" algn="just">
              <a:lnSpc>
                <a:spcPct val="70000"/>
              </a:lnSpc>
              <a:spcBef>
                <a:spcPct val="50000"/>
              </a:spcBef>
              <a:buClr>
                <a:schemeClr val="tx2"/>
              </a:buClr>
              <a:buFontTx/>
              <a:buChar char="•"/>
            </a:pPr>
            <a:r>
              <a:rPr lang="en-US" sz="2000" b="1" dirty="0"/>
              <a:t>IOA RAS conducted the regular observations of ozone, nitrogen dioxide and aerosol profiles using </a:t>
            </a:r>
            <a:r>
              <a:rPr lang="en-US" sz="2000" b="1" dirty="0" err="1"/>
              <a:t>lidar</a:t>
            </a:r>
            <a:r>
              <a:rPr lang="en-US" sz="2000" b="1" dirty="0"/>
              <a:t>.</a:t>
            </a:r>
            <a:r>
              <a:rPr lang="ru-RU" sz="3200" dirty="0"/>
              <a:t> </a:t>
            </a:r>
            <a:endParaRPr lang="en-US" sz="3200" dirty="0" smtClean="0"/>
          </a:p>
          <a:p>
            <a:pPr marL="342900" indent="-342900" algn="just">
              <a:spcBef>
                <a:spcPct val="50000"/>
              </a:spcBef>
              <a:buClr>
                <a:schemeClr val="tx2"/>
              </a:buClr>
              <a:buFontTx/>
              <a:buChar char="•"/>
            </a:pPr>
            <a:r>
              <a:rPr lang="en-US" sz="2000" b="1" spc="150" dirty="0"/>
              <a:t>The first TO measurements from the Russian geostationary weather satellite </a:t>
            </a:r>
            <a:r>
              <a:rPr lang="en-US" sz="2000" b="1" spc="150" dirty="0" err="1"/>
              <a:t>Elektro</a:t>
            </a:r>
            <a:r>
              <a:rPr lang="en-US" sz="2000" b="1" spc="150" dirty="0"/>
              <a:t>-L have been obtained (</a:t>
            </a:r>
            <a:r>
              <a:rPr lang="en-US" sz="2000" b="1" spc="150" dirty="0" err="1"/>
              <a:t>Kramchaninova</a:t>
            </a:r>
            <a:r>
              <a:rPr lang="en-US" sz="2000" b="1" spc="150" dirty="0"/>
              <a:t> and </a:t>
            </a:r>
            <a:r>
              <a:rPr lang="en-US" sz="2000" b="1" spc="150" dirty="0" err="1"/>
              <a:t>Uspensky</a:t>
            </a:r>
            <a:r>
              <a:rPr lang="en-US" sz="2000" b="1" spc="150" dirty="0"/>
              <a:t>, 2013</a:t>
            </a:r>
            <a:r>
              <a:rPr lang="en-US" sz="2000" b="1" spc="150" dirty="0" smtClean="0"/>
              <a:t>).</a:t>
            </a:r>
            <a:r>
              <a:rPr lang="ru-RU" sz="2000" b="1" spc="150" dirty="0" smtClean="0"/>
              <a:t> </a:t>
            </a:r>
            <a:endParaRPr lang="ru-RU" sz="2000" b="1" spc="150" dirty="0"/>
          </a:p>
        </p:txBody>
      </p:sp>
      <p:sp>
        <p:nvSpPr>
          <p:cNvPr id="7" name="Text Box 13"/>
          <p:cNvSpPr txBox="1">
            <a:spLocks noChangeArrowheads="1"/>
          </p:cNvSpPr>
          <p:nvPr/>
        </p:nvSpPr>
        <p:spPr bwMode="auto">
          <a:xfrm>
            <a:off x="685800" y="6340475"/>
            <a:ext cx="84582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r>
              <a:rPr lang="en-US" altLang="ru-RU" sz="1400" b="1" u="sng" dirty="0"/>
              <a:t>9</a:t>
            </a:r>
            <a:r>
              <a:rPr lang="en-US" altLang="ru-RU" sz="1400" b="1" u="sng" baseline="30000" dirty="0"/>
              <a:t>th</a:t>
            </a:r>
            <a:r>
              <a:rPr lang="en-US" altLang="ru-RU" sz="1400" b="1" u="sng" dirty="0"/>
              <a:t> Meeting of the Ozone Research Managers of the Parties to the Vienna Convention </a:t>
            </a:r>
          </a:p>
          <a:p>
            <a:pPr eaLnBrk="1" hangingPunct="1"/>
            <a:r>
              <a:rPr lang="en-US" altLang="ru-RU" sz="1400" b="1" u="sng" dirty="0"/>
              <a:t>for the Protection of the Ozone Layer, 14 – 16 May 2014, Geneva, Switzerland</a:t>
            </a:r>
            <a:endParaRPr lang="ru-RU" altLang="ru-RU" sz="1400"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50" descr="Pion_007"/>
          <p:cNvPicPr>
            <a:picLocks noChangeAspect="1" noChangeArrowheads="1"/>
          </p:cNvPicPr>
          <p:nvPr/>
        </p:nvPicPr>
        <p:blipFill>
          <a:blip r:embed="rId2">
            <a:lum bright="-6000"/>
          </a:blip>
          <a:srcRect/>
          <a:stretch>
            <a:fillRect/>
          </a:stretch>
        </p:blipFill>
        <p:spPr bwMode="auto">
          <a:xfrm>
            <a:off x="393700" y="717550"/>
            <a:ext cx="3556000" cy="2665096"/>
          </a:xfrm>
          <a:prstGeom prst="rect">
            <a:avLst/>
          </a:prstGeom>
          <a:noFill/>
        </p:spPr>
      </p:pic>
      <p:sp>
        <p:nvSpPr>
          <p:cNvPr id="5" name="Номер слайда 4"/>
          <p:cNvSpPr>
            <a:spLocks noGrp="1"/>
          </p:cNvSpPr>
          <p:nvPr>
            <p:ph type="sldNum" sz="quarter" idx="12"/>
          </p:nvPr>
        </p:nvSpPr>
        <p:spPr/>
        <p:txBody>
          <a:bodyPr/>
          <a:lstStyle/>
          <a:p>
            <a:fld id="{17FA04D5-6AEA-4E58-A23A-EAF0AB2A6F7E}" type="slidenum">
              <a:rPr lang="ru-RU" smtClean="0"/>
              <a:pPr/>
              <a:t>2</a:t>
            </a:fld>
            <a:endParaRPr lang="ru-RU"/>
          </a:p>
        </p:txBody>
      </p:sp>
      <p:sp>
        <p:nvSpPr>
          <p:cNvPr id="6" name="Rectangle 53"/>
          <p:cNvSpPr>
            <a:spLocks noChangeArrowheads="1"/>
          </p:cNvSpPr>
          <p:nvPr/>
        </p:nvSpPr>
        <p:spPr bwMode="auto">
          <a:xfrm>
            <a:off x="0" y="0"/>
            <a:ext cx="1827213" cy="1089025"/>
          </a:xfrm>
          <a:prstGeom prst="rect">
            <a:avLst/>
          </a:prstGeom>
          <a:gradFill rotWithShape="1">
            <a:gsLst>
              <a:gs pos="0">
                <a:srgbClr val="6496FF"/>
              </a:gs>
              <a:gs pos="100000">
                <a:srgbClr val="2F4776"/>
              </a:gs>
            </a:gsLst>
            <a:lin ang="0" scaled="1"/>
          </a:gradFill>
          <a:ln w="9525">
            <a:noFill/>
            <a:miter lim="800000"/>
            <a:headEnd/>
            <a:tailEnd/>
          </a:ln>
          <a:effectLst/>
        </p:spPr>
        <p:txBody>
          <a:bodyPr wrap="none" lIns="92075" tIns="46038" rIns="92075" bIns="46038" anchor="ctr"/>
          <a:lstStyle/>
          <a:p>
            <a:endParaRPr lang="ru-RU"/>
          </a:p>
        </p:txBody>
      </p:sp>
      <p:grpSp>
        <p:nvGrpSpPr>
          <p:cNvPr id="7" name="Group 52"/>
          <p:cNvGrpSpPr>
            <a:grpSpLocks/>
          </p:cNvGrpSpPr>
          <p:nvPr/>
        </p:nvGrpSpPr>
        <p:grpSpPr bwMode="auto">
          <a:xfrm>
            <a:off x="-19050" y="34925"/>
            <a:ext cx="2114550" cy="1047750"/>
            <a:chOff x="-12" y="22"/>
            <a:chExt cx="1332" cy="660"/>
          </a:xfrm>
        </p:grpSpPr>
        <p:sp>
          <p:nvSpPr>
            <p:cNvPr id="8" name="Text Box 43"/>
            <p:cNvSpPr txBox="1">
              <a:spLocks noChangeAspect="1" noChangeArrowheads="1"/>
            </p:cNvSpPr>
            <p:nvPr/>
          </p:nvSpPr>
          <p:spPr bwMode="auto">
            <a:xfrm>
              <a:off x="-12" y="317"/>
              <a:ext cx="1332" cy="365"/>
            </a:xfrm>
            <a:prstGeom prst="rect">
              <a:avLst/>
            </a:prstGeom>
            <a:noFill/>
            <a:ln w="25400">
              <a:noFill/>
              <a:miter lim="800000"/>
              <a:headEnd/>
              <a:tailEnd/>
            </a:ln>
            <a:effectLst/>
          </p:spPr>
          <p:txBody>
            <a:bodyPr lIns="92075" tIns="46038" rIns="92075" bIns="46038">
              <a:spAutoFit/>
            </a:bodyPr>
            <a:lstStyle/>
            <a:p>
              <a:r>
                <a:rPr lang="en-US" sz="3200" b="1" dirty="0">
                  <a:solidFill>
                    <a:srgbClr val="B8BFD4"/>
                  </a:solidFill>
                  <a:effectLst>
                    <a:outerShdw blurRad="38100" dist="38100" dir="2700000" algn="tl">
                      <a:srgbClr val="000000"/>
                    </a:outerShdw>
                  </a:effectLst>
                </a:rPr>
                <a:t>Belarus</a:t>
              </a:r>
              <a:endParaRPr lang="ru-RU" sz="3200" b="1" dirty="0">
                <a:solidFill>
                  <a:srgbClr val="B8BFD4"/>
                </a:solidFill>
                <a:effectLst>
                  <a:outerShdw blurRad="38100" dist="38100" dir="2700000" algn="tl">
                    <a:srgbClr val="000000"/>
                  </a:outerShdw>
                </a:effectLst>
              </a:endParaRPr>
            </a:p>
          </p:txBody>
        </p:sp>
        <p:pic>
          <p:nvPicPr>
            <p:cNvPr id="9" name="Picture 48" descr="Busel"/>
            <p:cNvPicPr>
              <a:picLocks noChangeAspect="1" noChangeArrowheads="1"/>
            </p:cNvPicPr>
            <p:nvPr/>
          </p:nvPicPr>
          <p:blipFill>
            <a:blip r:embed="rId3"/>
            <a:srcRect/>
            <a:stretch>
              <a:fillRect/>
            </a:stretch>
          </p:blipFill>
          <p:spPr bwMode="auto">
            <a:xfrm>
              <a:off x="0" y="22"/>
              <a:ext cx="981" cy="357"/>
            </a:xfrm>
            <a:prstGeom prst="rect">
              <a:avLst/>
            </a:prstGeom>
            <a:noFill/>
          </p:spPr>
        </p:pic>
      </p:grpSp>
      <p:sp>
        <p:nvSpPr>
          <p:cNvPr id="10" name="Прямоугольник 9"/>
          <p:cNvSpPr/>
          <p:nvPr/>
        </p:nvSpPr>
        <p:spPr>
          <a:xfrm>
            <a:off x="4305300" y="1873250"/>
            <a:ext cx="4330700" cy="1384995"/>
          </a:xfrm>
          <a:prstGeom prst="rect">
            <a:avLst/>
          </a:prstGeom>
        </p:spPr>
        <p:txBody>
          <a:bodyPr wrap="square">
            <a:spAutoFit/>
          </a:bodyPr>
          <a:lstStyle/>
          <a:p>
            <a:pPr algn="just"/>
            <a:r>
              <a:rPr lang="ru-RU" sz="1200" dirty="0" smtClean="0"/>
              <a:t> </a:t>
            </a:r>
            <a:r>
              <a:rPr lang="en-US" sz="1200" dirty="0" smtClean="0"/>
              <a:t>During the period of 1998 to 2002, </a:t>
            </a:r>
            <a:endParaRPr lang="ru-RU" sz="1200" dirty="0" smtClean="0"/>
          </a:p>
          <a:p>
            <a:pPr algn="just"/>
            <a:r>
              <a:rPr lang="en-US" sz="1200" dirty="0" smtClean="0"/>
              <a:t>TO measurements were performed</a:t>
            </a:r>
            <a:endParaRPr lang="ru-RU" sz="1200" dirty="0" smtClean="0"/>
          </a:p>
          <a:p>
            <a:pPr algn="just"/>
            <a:r>
              <a:rPr lang="en-US" sz="1200" dirty="0" smtClean="0"/>
              <a:t>employing the “direct-sun” and “zenith-sky” </a:t>
            </a:r>
            <a:endParaRPr lang="ru-RU" sz="1200" dirty="0" smtClean="0"/>
          </a:p>
          <a:p>
            <a:pPr algn="just"/>
            <a:r>
              <a:rPr lang="en-US" sz="1200" dirty="0" smtClean="0"/>
              <a:t>procedures with an</a:t>
            </a:r>
            <a:endParaRPr lang="ru-RU" sz="1200" dirty="0" smtClean="0"/>
          </a:p>
          <a:p>
            <a:pPr algn="just"/>
            <a:r>
              <a:rPr lang="en-US" sz="1200" dirty="0" err="1" smtClean="0"/>
              <a:t>ozonometer</a:t>
            </a:r>
            <a:r>
              <a:rPr lang="en-US" sz="1200" dirty="0" smtClean="0"/>
              <a:t> PION designed at NOMREC. </a:t>
            </a:r>
          </a:p>
          <a:p>
            <a:pPr algn="just"/>
            <a:endParaRPr lang="ru-RU" sz="1200" dirty="0" smtClean="0"/>
          </a:p>
          <a:p>
            <a:pPr algn="just"/>
            <a:r>
              <a:rPr lang="ru-RU" sz="1200" dirty="0" smtClean="0"/>
              <a:t> </a:t>
            </a:r>
            <a:endParaRPr lang="ru-RU" sz="1200" dirty="0"/>
          </a:p>
        </p:txBody>
      </p:sp>
      <p:pic>
        <p:nvPicPr>
          <p:cNvPr id="11" name="Picture 12" descr="Optcal_Block"/>
          <p:cNvPicPr>
            <a:picLocks noChangeAspect="1" noChangeArrowheads="1"/>
          </p:cNvPicPr>
          <p:nvPr/>
        </p:nvPicPr>
        <p:blipFill>
          <a:blip r:embed="rId4"/>
          <a:srcRect/>
          <a:stretch>
            <a:fillRect/>
          </a:stretch>
        </p:blipFill>
        <p:spPr bwMode="auto">
          <a:xfrm>
            <a:off x="349250" y="3787164"/>
            <a:ext cx="2444750" cy="2397736"/>
          </a:xfrm>
          <a:prstGeom prst="rect">
            <a:avLst/>
          </a:prstGeom>
          <a:noFill/>
          <a:ln w="9525">
            <a:noFill/>
            <a:miter lim="800000"/>
            <a:headEnd/>
            <a:tailEnd/>
          </a:ln>
        </p:spPr>
      </p:pic>
      <p:sp>
        <p:nvSpPr>
          <p:cNvPr id="13" name="Прямоугольник 12"/>
          <p:cNvSpPr/>
          <p:nvPr/>
        </p:nvSpPr>
        <p:spPr>
          <a:xfrm>
            <a:off x="4305300" y="4495800"/>
            <a:ext cx="4572000" cy="830997"/>
          </a:xfrm>
          <a:prstGeom prst="rect">
            <a:avLst/>
          </a:prstGeom>
        </p:spPr>
        <p:txBody>
          <a:bodyPr>
            <a:spAutoFit/>
          </a:bodyPr>
          <a:lstStyle/>
          <a:p>
            <a:pPr algn="ctr"/>
            <a:r>
              <a:rPr lang="ru-RU" sz="1200" dirty="0" smtClean="0"/>
              <a:t> </a:t>
            </a:r>
            <a:r>
              <a:rPr lang="en-US" sz="1200" dirty="0" smtClean="0"/>
              <a:t>Since 2006, column ozone values have </a:t>
            </a:r>
            <a:endParaRPr lang="ru-RU" sz="1200" dirty="0" smtClean="0"/>
          </a:p>
          <a:p>
            <a:pPr algn="ctr"/>
            <a:r>
              <a:rPr lang="en-US" sz="1200" dirty="0" smtClean="0"/>
              <a:t>been retrieved using the </a:t>
            </a:r>
            <a:r>
              <a:rPr lang="en-US" sz="1200" dirty="0" err="1" smtClean="0"/>
              <a:t>Stamnes</a:t>
            </a:r>
            <a:r>
              <a:rPr lang="en-US" sz="1200" dirty="0" smtClean="0"/>
              <a:t> procedure from </a:t>
            </a:r>
            <a:endParaRPr lang="ru-RU" sz="1200" dirty="0" smtClean="0"/>
          </a:p>
          <a:p>
            <a:pPr algn="ctr"/>
            <a:r>
              <a:rPr lang="en-US" sz="1200" dirty="0" smtClean="0"/>
              <a:t>spectral irradiance measurements made with </a:t>
            </a:r>
            <a:endParaRPr lang="ru-RU" sz="1200" dirty="0" smtClean="0"/>
          </a:p>
          <a:p>
            <a:pPr algn="ctr"/>
            <a:r>
              <a:rPr lang="en-US" sz="1200" dirty="0" smtClean="0"/>
              <a:t>a </a:t>
            </a:r>
            <a:r>
              <a:rPr lang="en-US" sz="1200" dirty="0" err="1" smtClean="0"/>
              <a:t>spectroradiometer</a:t>
            </a:r>
            <a:r>
              <a:rPr lang="en-US" sz="1200" dirty="0" smtClean="0"/>
              <a:t> PION-UV.</a:t>
            </a:r>
            <a:endParaRPr lang="ru-RU" sz="1200" dirty="0"/>
          </a:p>
        </p:txBody>
      </p:sp>
      <p:sp>
        <p:nvSpPr>
          <p:cNvPr id="14" name="TextBox 13"/>
          <p:cNvSpPr txBox="1"/>
          <p:nvPr/>
        </p:nvSpPr>
        <p:spPr>
          <a:xfrm>
            <a:off x="0" y="3384550"/>
            <a:ext cx="6350000" cy="461665"/>
          </a:xfrm>
          <a:prstGeom prst="rect">
            <a:avLst/>
          </a:prstGeom>
          <a:noFill/>
        </p:spPr>
        <p:txBody>
          <a:bodyPr wrap="square" rtlCol="0">
            <a:spAutoFit/>
          </a:bodyPr>
          <a:lstStyle/>
          <a:p>
            <a:r>
              <a:rPr lang="en-US" sz="1200" dirty="0" smtClean="0">
                <a:effectLst/>
              </a:rPr>
              <a:t>A universal ultraviolet solar spectrophotometer-</a:t>
            </a:r>
            <a:r>
              <a:rPr lang="en-US" sz="1200" dirty="0" err="1" smtClean="0">
                <a:effectLst/>
              </a:rPr>
              <a:t>ozonometer</a:t>
            </a:r>
            <a:r>
              <a:rPr lang="en-US" sz="1200" dirty="0" smtClean="0">
                <a:effectLst/>
              </a:rPr>
              <a:t> PION </a:t>
            </a:r>
          </a:p>
          <a:p>
            <a:r>
              <a:rPr lang="en-US" sz="1200" dirty="0" smtClean="0">
                <a:effectLst/>
              </a:rPr>
              <a:t>operating  at the NOMREC Ozone Station</a:t>
            </a:r>
            <a:endParaRPr lang="ru-RU" sz="1200" dirty="0"/>
          </a:p>
        </p:txBody>
      </p:sp>
      <p:sp>
        <p:nvSpPr>
          <p:cNvPr id="15" name="TextBox 14"/>
          <p:cNvSpPr txBox="1"/>
          <p:nvPr/>
        </p:nvSpPr>
        <p:spPr>
          <a:xfrm>
            <a:off x="179390" y="6318250"/>
            <a:ext cx="7318030" cy="307777"/>
          </a:xfrm>
          <a:prstGeom prst="rect">
            <a:avLst/>
          </a:prstGeom>
          <a:noFill/>
        </p:spPr>
        <p:txBody>
          <a:bodyPr wrap="none" rtlCol="0">
            <a:spAutoFit/>
          </a:bodyPr>
          <a:lstStyle/>
          <a:p>
            <a:r>
              <a:rPr lang="en-US" sz="1400" b="1" dirty="0" smtClean="0">
                <a:solidFill>
                  <a:srgbClr val="FFFF00"/>
                </a:solidFill>
                <a:effectLst/>
              </a:rPr>
              <a:t>An automatic ultraviolet </a:t>
            </a:r>
            <a:r>
              <a:rPr lang="en-US" sz="1400" b="1" dirty="0" err="1" smtClean="0">
                <a:solidFill>
                  <a:srgbClr val="FFFF00"/>
                </a:solidFill>
                <a:effectLst/>
              </a:rPr>
              <a:t>spectroradiometer</a:t>
            </a:r>
            <a:r>
              <a:rPr lang="en-US" sz="1400" b="1" dirty="0" smtClean="0">
                <a:solidFill>
                  <a:srgbClr val="FFFF00"/>
                </a:solidFill>
                <a:effectLst/>
              </a:rPr>
              <a:t>  PION-UV at the NOMREC Ozone Station</a:t>
            </a:r>
            <a:endParaRPr lang="ru-RU" sz="1400" b="1" dirty="0">
              <a:solidFill>
                <a:srgbClr val="FFFF00"/>
              </a:solidFill>
            </a:endParaRPr>
          </a:p>
        </p:txBody>
      </p:sp>
    </p:spTree>
    <p:extLst>
      <p:ext uri="{BB962C8B-B14F-4D97-AF65-F5344CB8AC3E}">
        <p14:creationId xmlns:p14="http://schemas.microsoft.com/office/powerpoint/2010/main" val="16128169"/>
      </p:ext>
    </p:extLst>
  </p:cSld>
  <p:clrMapOvr>
    <a:masterClrMapping/>
  </p:clrMapOvr>
  <p:transition spd="med">
    <p:split orient="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4" name="Picture 4"/>
          <p:cNvPicPr>
            <a:picLocks noGrp="1" noChangeAspect="1" noChangeArrowheads="1"/>
          </p:cNvPicPr>
          <p:nvPr>
            <p:ph idx="1"/>
          </p:nvPr>
        </p:nvPicPr>
        <p:blipFill>
          <a:blip r:embed="rId2"/>
          <a:srcRect/>
          <a:stretch>
            <a:fillRect/>
          </a:stretch>
        </p:blipFill>
        <p:spPr bwMode="auto">
          <a:xfrm>
            <a:off x="0" y="6335713"/>
            <a:ext cx="696913" cy="522287"/>
          </a:xfrm>
          <a:noFill/>
        </p:spPr>
      </p:pic>
      <p:sp>
        <p:nvSpPr>
          <p:cNvPr id="56325" name="Rectangle 5"/>
          <p:cNvSpPr>
            <a:spLocks noGrp="1" noChangeArrowheads="1"/>
          </p:cNvSpPr>
          <p:nvPr>
            <p:ph type="title"/>
          </p:nvPr>
        </p:nvSpPr>
        <p:spPr bwMode="auto">
          <a:xfrm>
            <a:off x="0" y="0"/>
            <a:ext cx="9144000" cy="1143000"/>
          </a:xfrm>
          <a:noFill/>
          <a:ln>
            <a:miter lim="800000"/>
            <a:headEnd/>
            <a:tailEnd/>
          </a:ln>
        </p:spPr>
        <p:txBody>
          <a:bodyPr vert="horz" wrap="square" lIns="91440" tIns="45720" rIns="91440" bIns="45720" numCol="1" anchor="ctr" anchorCtr="0" compatLnSpc="1">
            <a:prstTxWarp prst="textNoShape">
              <a:avLst/>
            </a:prstTxWarp>
          </a:bodyPr>
          <a:lstStyle/>
          <a:p>
            <a:pPr marL="838200" indent="-838200"/>
            <a:r>
              <a:rPr lang="en-US" sz="4800" b="1">
                <a:solidFill>
                  <a:srgbClr val="FFFF00"/>
                </a:solidFill>
              </a:rPr>
              <a:t>UV measurements</a:t>
            </a:r>
            <a:r>
              <a:rPr lang="ru-RU" sz="4800"/>
              <a:t> </a:t>
            </a:r>
          </a:p>
        </p:txBody>
      </p:sp>
      <p:sp>
        <p:nvSpPr>
          <p:cNvPr id="56326" name="Rectangle 6"/>
          <p:cNvSpPr>
            <a:spLocks noChangeArrowheads="1"/>
          </p:cNvSpPr>
          <p:nvPr/>
        </p:nvSpPr>
        <p:spPr bwMode="auto">
          <a:xfrm>
            <a:off x="457200" y="1600200"/>
            <a:ext cx="8507410" cy="4495800"/>
          </a:xfrm>
          <a:prstGeom prst="rect">
            <a:avLst/>
          </a:prstGeom>
          <a:noFill/>
          <a:ln w="9525">
            <a:noFill/>
            <a:miter lim="800000"/>
            <a:headEnd/>
            <a:tailEnd/>
          </a:ln>
          <a:effectLst/>
        </p:spPr>
        <p:txBody>
          <a:bodyPr/>
          <a:lstStyle/>
          <a:p>
            <a:pPr marL="342900" indent="-342900" algn="just">
              <a:spcBef>
                <a:spcPct val="20000"/>
              </a:spcBef>
              <a:buClr>
                <a:schemeClr val="tx2"/>
              </a:buClr>
              <a:buFontTx/>
              <a:buChar char="•"/>
            </a:pPr>
            <a:r>
              <a:rPr lang="en-US" sz="2800" b="1" dirty="0"/>
              <a:t>The </a:t>
            </a:r>
            <a:r>
              <a:rPr lang="en-US" sz="2800" b="1" dirty="0" err="1"/>
              <a:t>Lomonosov</a:t>
            </a:r>
            <a:r>
              <a:rPr lang="en-US" sz="2800" b="1" dirty="0"/>
              <a:t> Moscow state University </a:t>
            </a:r>
            <a:r>
              <a:rPr lang="en-US" sz="2800" b="1" dirty="0" smtClean="0"/>
              <a:t>continue monitoring </a:t>
            </a:r>
            <a:r>
              <a:rPr lang="en-US" sz="2800" b="1" dirty="0"/>
              <a:t>of the surface UV radiation using the UVB-1 1YES </a:t>
            </a:r>
            <a:r>
              <a:rPr lang="en-US" sz="2800" b="1" dirty="0" err="1" smtClean="0"/>
              <a:t>pyranometer</a:t>
            </a:r>
            <a:r>
              <a:rPr lang="en-US" sz="2800" b="1" dirty="0" smtClean="0"/>
              <a:t> since </a:t>
            </a:r>
            <a:r>
              <a:rPr lang="en-US" sz="2800" b="1" dirty="0"/>
              <a:t>1989.</a:t>
            </a:r>
          </a:p>
          <a:p>
            <a:pPr marL="342900" indent="-342900" algn="just">
              <a:spcBef>
                <a:spcPts val="1200"/>
              </a:spcBef>
              <a:buClr>
                <a:schemeClr val="tx2"/>
              </a:buClr>
              <a:buFontTx/>
              <a:buChar char="•"/>
            </a:pPr>
            <a:r>
              <a:rPr lang="en-US" sz="2800" b="1" dirty="0"/>
              <a:t>The Brewer instruments located at the </a:t>
            </a:r>
            <a:r>
              <a:rPr lang="en-US" sz="2800" b="1" dirty="0" smtClean="0"/>
              <a:t>Yakutsk</a:t>
            </a:r>
            <a:r>
              <a:rPr lang="en-US" sz="2800" b="1" dirty="0"/>
              <a:t>, </a:t>
            </a:r>
            <a:r>
              <a:rPr lang="en-US" sz="2800" b="1" dirty="0" err="1" smtClean="0"/>
              <a:t>Obninsk</a:t>
            </a:r>
            <a:r>
              <a:rPr lang="en-US" sz="2800" b="1" dirty="0"/>
              <a:t>, </a:t>
            </a:r>
            <a:r>
              <a:rPr lang="en-US" sz="2800" b="1" dirty="0" err="1"/>
              <a:t>Kislovodsk</a:t>
            </a:r>
            <a:r>
              <a:rPr lang="en-US" sz="2800" b="1" dirty="0"/>
              <a:t> </a:t>
            </a:r>
            <a:r>
              <a:rPr lang="en-US" sz="2800" b="1" dirty="0" smtClean="0"/>
              <a:t>(since 1989) and </a:t>
            </a:r>
            <a:r>
              <a:rPr lang="en-US" sz="2800" b="1" dirty="0" err="1" smtClean="0"/>
              <a:t>Dolgoprudny</a:t>
            </a:r>
            <a:r>
              <a:rPr lang="en-US" sz="2800" b="1" dirty="0" smtClean="0"/>
              <a:t> (2014) were </a:t>
            </a:r>
            <a:r>
              <a:rPr lang="en-US" sz="2800" b="1" dirty="0"/>
              <a:t>calibrated to measure the spectral distribution of the surface UV radiation</a:t>
            </a:r>
            <a:r>
              <a:rPr lang="en-US" sz="3600" dirty="0" smtClean="0"/>
              <a:t>.</a:t>
            </a:r>
            <a:endParaRPr lang="en-US" sz="3600" dirty="0"/>
          </a:p>
        </p:txBody>
      </p:sp>
      <p:sp>
        <p:nvSpPr>
          <p:cNvPr id="7" name="Text Box 13"/>
          <p:cNvSpPr txBox="1">
            <a:spLocks noChangeArrowheads="1"/>
          </p:cNvSpPr>
          <p:nvPr/>
        </p:nvSpPr>
        <p:spPr bwMode="auto">
          <a:xfrm>
            <a:off x="685800" y="6340475"/>
            <a:ext cx="84582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r>
              <a:rPr lang="en-US" altLang="ru-RU" sz="1400" b="1" u="sng" dirty="0"/>
              <a:t>9</a:t>
            </a:r>
            <a:r>
              <a:rPr lang="en-US" altLang="ru-RU" sz="1400" b="1" u="sng" baseline="30000" dirty="0"/>
              <a:t>th</a:t>
            </a:r>
            <a:r>
              <a:rPr lang="en-US" altLang="ru-RU" sz="1400" b="1" u="sng" dirty="0"/>
              <a:t> Meeting of the Ozone Research Managers of the Parties to the Vienna Convention </a:t>
            </a:r>
          </a:p>
          <a:p>
            <a:pPr eaLnBrk="1" hangingPunct="1"/>
            <a:r>
              <a:rPr lang="en-US" altLang="ru-RU" sz="1400" b="1" u="sng" dirty="0"/>
              <a:t>for the Protection of the Ozone Layer, 14 – 16 May 2014, Geneva, Switzerland</a:t>
            </a:r>
            <a:endParaRPr lang="ru-RU" altLang="ru-RU" sz="1400" b="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8" name="Picture 4"/>
          <p:cNvPicPr>
            <a:picLocks noGrp="1" noChangeAspect="1" noChangeArrowheads="1"/>
          </p:cNvPicPr>
          <p:nvPr>
            <p:ph idx="1"/>
          </p:nvPr>
        </p:nvPicPr>
        <p:blipFill>
          <a:blip r:embed="rId2"/>
          <a:srcRect/>
          <a:stretch>
            <a:fillRect/>
          </a:stretch>
        </p:blipFill>
        <p:spPr bwMode="auto">
          <a:xfrm>
            <a:off x="0" y="6335713"/>
            <a:ext cx="696913" cy="522287"/>
          </a:xfrm>
          <a:noFill/>
        </p:spPr>
      </p:pic>
      <p:sp>
        <p:nvSpPr>
          <p:cNvPr id="57349" name="Rectangle 5"/>
          <p:cNvSpPr>
            <a:spLocks noGrp="1" noChangeArrowheads="1"/>
          </p:cNvSpPr>
          <p:nvPr>
            <p:ph type="title"/>
          </p:nvPr>
        </p:nvSpPr>
        <p:spPr bwMode="auto">
          <a:xfrm>
            <a:off x="0" y="0"/>
            <a:ext cx="9144000" cy="1143000"/>
          </a:xfrm>
          <a:noFill/>
          <a:ln>
            <a:miter lim="800000"/>
            <a:headEnd/>
            <a:tailEnd/>
          </a:ln>
        </p:spPr>
        <p:txBody>
          <a:bodyPr vert="horz" wrap="square" lIns="91440" tIns="45720" rIns="91440" bIns="45720" numCol="1" anchor="ctr" anchorCtr="0" compatLnSpc="1">
            <a:prstTxWarp prst="textNoShape">
              <a:avLst/>
            </a:prstTxWarp>
          </a:bodyPr>
          <a:lstStyle/>
          <a:p>
            <a:pPr marL="838200" indent="-838200"/>
            <a:r>
              <a:rPr lang="en-US" sz="4800" b="1">
                <a:solidFill>
                  <a:srgbClr val="FFFF00"/>
                </a:solidFill>
              </a:rPr>
              <a:t>Calibration activities</a:t>
            </a:r>
            <a:r>
              <a:rPr lang="ru-RU" sz="4800"/>
              <a:t> </a:t>
            </a:r>
          </a:p>
        </p:txBody>
      </p:sp>
      <p:sp>
        <p:nvSpPr>
          <p:cNvPr id="57350" name="Rectangle 6"/>
          <p:cNvSpPr>
            <a:spLocks noChangeArrowheads="1"/>
          </p:cNvSpPr>
          <p:nvPr/>
        </p:nvSpPr>
        <p:spPr bwMode="auto">
          <a:xfrm>
            <a:off x="179390" y="1600200"/>
            <a:ext cx="8713210" cy="4495800"/>
          </a:xfrm>
          <a:prstGeom prst="rect">
            <a:avLst/>
          </a:prstGeom>
          <a:noFill/>
          <a:ln w="9525">
            <a:noFill/>
            <a:miter lim="800000"/>
            <a:headEnd/>
            <a:tailEnd/>
          </a:ln>
          <a:effectLst/>
        </p:spPr>
        <p:txBody>
          <a:bodyPr/>
          <a:lstStyle/>
          <a:p>
            <a:pPr marL="342900" indent="-342900" algn="just">
              <a:spcBef>
                <a:spcPct val="20000"/>
              </a:spcBef>
              <a:buClr>
                <a:schemeClr val="tx2"/>
              </a:buClr>
              <a:buFontTx/>
              <a:buChar char="•"/>
            </a:pPr>
            <a:r>
              <a:rPr lang="en-US" sz="2400" b="1" dirty="0"/>
              <a:t>The </a:t>
            </a:r>
            <a:r>
              <a:rPr lang="en-US" sz="2400" b="1" dirty="0" smtClean="0"/>
              <a:t>MGO of </a:t>
            </a:r>
            <a:r>
              <a:rPr lang="en-US" sz="2400" b="1" dirty="0" err="1" smtClean="0"/>
              <a:t>Roshydromet</a:t>
            </a:r>
            <a:r>
              <a:rPr lang="en-US" sz="2400" b="1" dirty="0" smtClean="0"/>
              <a:t> provides </a:t>
            </a:r>
            <a:r>
              <a:rPr lang="en-US" sz="2400" b="1" dirty="0"/>
              <a:t>calibration of </a:t>
            </a:r>
            <a:r>
              <a:rPr lang="en-US" sz="2400" b="1" dirty="0" err="1"/>
              <a:t>ozonometers</a:t>
            </a:r>
            <a:r>
              <a:rPr lang="en-US" sz="2400" b="1" dirty="0"/>
              <a:t> </a:t>
            </a:r>
            <a:r>
              <a:rPr lang="ru-RU" sz="2400" b="1" dirty="0"/>
              <a:t>М</a:t>
            </a:r>
            <a:r>
              <a:rPr lang="en-US" sz="2400" b="1" dirty="0"/>
              <a:t>-124. TO reference is provided by Dobson spectrophotometer No.108, which, in turn, once in 4 years undergoes </a:t>
            </a:r>
            <a:r>
              <a:rPr lang="en-US" sz="2400" b="1" dirty="0" err="1"/>
              <a:t>intercalibration</a:t>
            </a:r>
            <a:r>
              <a:rPr lang="en-US" sz="2400" b="1" dirty="0"/>
              <a:t> procedure at the WMO European Calibration Center. Since 1988, the deviation of Dobson No.108 TO measurements from the WMO reference values has not exceeded 1</a:t>
            </a:r>
            <a:r>
              <a:rPr lang="en-US" sz="2400" b="1" dirty="0" smtClean="0"/>
              <a:t>%. The calibration of the M-124 instruments are made with a period no more then 2 years.</a:t>
            </a:r>
          </a:p>
          <a:p>
            <a:pPr marL="342900" indent="-342900" algn="just">
              <a:spcBef>
                <a:spcPct val="20000"/>
              </a:spcBef>
              <a:buClr>
                <a:schemeClr val="tx2"/>
              </a:buClr>
              <a:buFontTx/>
              <a:buChar char="•"/>
            </a:pPr>
            <a:r>
              <a:rPr lang="en-US" sz="2400" b="1" dirty="0" smtClean="0"/>
              <a:t>Brewer </a:t>
            </a:r>
            <a:r>
              <a:rPr lang="en-US" sz="2400" b="1" dirty="0"/>
              <a:t>spectrophotometers </a:t>
            </a:r>
            <a:r>
              <a:rPr lang="en-US" sz="2400" b="1" dirty="0" smtClean="0"/>
              <a:t>operated </a:t>
            </a:r>
            <a:r>
              <a:rPr lang="en-US" sz="2400" b="1" dirty="0"/>
              <a:t>in </a:t>
            </a:r>
            <a:r>
              <a:rPr lang="en-US" sz="2400" b="1" dirty="0" err="1"/>
              <a:t>Obninsk</a:t>
            </a:r>
            <a:r>
              <a:rPr lang="en-US" sz="2400" b="1" dirty="0"/>
              <a:t>, </a:t>
            </a:r>
            <a:r>
              <a:rPr lang="en-US" sz="2400" b="1" dirty="0" err="1"/>
              <a:t>Kislovodsk</a:t>
            </a:r>
            <a:r>
              <a:rPr lang="en-US" sz="2400" b="1" dirty="0"/>
              <a:t>, and Tomsk, were last calibrated in 2012.</a:t>
            </a:r>
            <a:endParaRPr lang="ru-RU" sz="2400" b="1" dirty="0"/>
          </a:p>
        </p:txBody>
      </p:sp>
      <p:sp>
        <p:nvSpPr>
          <p:cNvPr id="7" name="Text Box 13"/>
          <p:cNvSpPr txBox="1">
            <a:spLocks noChangeArrowheads="1"/>
          </p:cNvSpPr>
          <p:nvPr/>
        </p:nvSpPr>
        <p:spPr bwMode="auto">
          <a:xfrm>
            <a:off x="685800" y="6340475"/>
            <a:ext cx="84582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r>
              <a:rPr lang="en-US" altLang="ru-RU" sz="1400" b="1" u="sng" dirty="0"/>
              <a:t>9</a:t>
            </a:r>
            <a:r>
              <a:rPr lang="en-US" altLang="ru-RU" sz="1400" b="1" u="sng" baseline="30000" dirty="0"/>
              <a:t>th</a:t>
            </a:r>
            <a:r>
              <a:rPr lang="en-US" altLang="ru-RU" sz="1400" b="1" u="sng" dirty="0"/>
              <a:t> Meeting of the Ozone Research Managers of the Parties to the Vienna Convention </a:t>
            </a:r>
          </a:p>
          <a:p>
            <a:pPr eaLnBrk="1" hangingPunct="1"/>
            <a:r>
              <a:rPr lang="en-US" altLang="ru-RU" sz="1400" b="1" u="sng" dirty="0"/>
              <a:t>for the Protection of the Ozone Layer, 14 – 16 May 2014, Geneva, Switzerland</a:t>
            </a:r>
            <a:endParaRPr lang="ru-RU" altLang="ru-RU" sz="1400"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143000"/>
          </a:xfrm>
        </p:spPr>
        <p:txBody>
          <a:bodyPr/>
          <a:lstStyle/>
          <a:p>
            <a:r>
              <a:rPr lang="en-US" b="1" dirty="0" smtClean="0">
                <a:effectLst/>
              </a:rPr>
              <a:t> </a:t>
            </a:r>
            <a:r>
              <a:rPr lang="en-US" sz="3600" b="1" dirty="0">
                <a:solidFill>
                  <a:srgbClr val="FFFF00"/>
                </a:solidFill>
                <a:effectLst/>
              </a:rPr>
              <a:t>Regular TO measurement quality control </a:t>
            </a:r>
            <a:endParaRPr lang="ru-RU" sz="4000" dirty="0">
              <a:solidFill>
                <a:srgbClr val="FFFF00"/>
              </a:solidFill>
            </a:endParaRPr>
          </a:p>
        </p:txBody>
      </p:sp>
      <p:sp>
        <p:nvSpPr>
          <p:cNvPr id="3" name="Объект 2"/>
          <p:cNvSpPr>
            <a:spLocks noGrp="1"/>
          </p:cNvSpPr>
          <p:nvPr>
            <p:ph idx="1"/>
          </p:nvPr>
        </p:nvSpPr>
        <p:spPr>
          <a:xfrm>
            <a:off x="179390" y="1340710"/>
            <a:ext cx="8785220" cy="5112710"/>
          </a:xfrm>
        </p:spPr>
        <p:txBody>
          <a:bodyPr/>
          <a:lstStyle/>
          <a:p>
            <a:pPr algn="just"/>
            <a:r>
              <a:rPr lang="en-US" sz="2800" b="1" dirty="0"/>
              <a:t>TO measurement scale stability is maintained through regular calibration of </a:t>
            </a:r>
            <a:r>
              <a:rPr lang="ru-RU" sz="2800" b="1" dirty="0"/>
              <a:t>М</a:t>
            </a:r>
            <a:r>
              <a:rPr lang="en-US" sz="2800" b="1" dirty="0"/>
              <a:t>-124 </a:t>
            </a:r>
            <a:r>
              <a:rPr lang="en-US" sz="2800" b="1" dirty="0" err="1" smtClean="0"/>
              <a:t>ozonometers</a:t>
            </a:r>
            <a:r>
              <a:rPr lang="en-US" sz="2800" b="1" dirty="0" smtClean="0"/>
              <a:t> at </a:t>
            </a:r>
            <a:r>
              <a:rPr lang="en-US" sz="2800" b="1" dirty="0"/>
              <a:t>MGO and monthly </a:t>
            </a:r>
            <a:r>
              <a:rPr lang="en-US" sz="2800" b="1" dirty="0" err="1" smtClean="0"/>
              <a:t>ozonometer</a:t>
            </a:r>
            <a:r>
              <a:rPr lang="en-US" sz="2800" b="1" dirty="0" smtClean="0"/>
              <a:t> </a:t>
            </a:r>
            <a:r>
              <a:rPr lang="en-US" sz="2800" b="1" dirty="0" err="1" smtClean="0"/>
              <a:t>intercomparison</a:t>
            </a:r>
            <a:r>
              <a:rPr lang="en-US" sz="2800" b="1" dirty="0" smtClean="0"/>
              <a:t> </a:t>
            </a:r>
            <a:r>
              <a:rPr lang="en-US" sz="2800" b="1" dirty="0"/>
              <a:t>at the stations. </a:t>
            </a:r>
            <a:r>
              <a:rPr lang="en-US" dirty="0"/>
              <a:t>Each station has got 3 instruments – operational, back-up, and reserve</a:t>
            </a:r>
            <a:r>
              <a:rPr lang="en-US" dirty="0" smtClean="0"/>
              <a:t>.</a:t>
            </a:r>
          </a:p>
          <a:p>
            <a:pPr algn="just"/>
            <a:r>
              <a:rPr lang="en-US" sz="2800" b="1" dirty="0"/>
              <a:t>The MGO provides continuous control of measurement quality and </a:t>
            </a:r>
            <a:r>
              <a:rPr lang="en-US" sz="2800" b="1" dirty="0" smtClean="0"/>
              <a:t>performance of M-124. </a:t>
            </a:r>
            <a:r>
              <a:rPr lang="en-US" sz="2800" b="1" dirty="0" err="1" smtClean="0"/>
              <a:t>Ozonometers</a:t>
            </a:r>
            <a:r>
              <a:rPr lang="en-US" sz="2800" b="1" dirty="0" smtClean="0"/>
              <a:t> with considerable </a:t>
            </a:r>
            <a:r>
              <a:rPr lang="en-US" sz="2800" b="1" dirty="0"/>
              <a:t>changes in measurement scale are replaced ahead of the schedule time, and undergo calibration</a:t>
            </a:r>
            <a:r>
              <a:rPr lang="en-US" sz="2800" dirty="0"/>
              <a:t>.</a:t>
            </a:r>
            <a:r>
              <a:rPr lang="en-US" sz="2800" dirty="0" smtClean="0"/>
              <a:t> </a:t>
            </a:r>
            <a:endParaRPr lang="ru-RU" sz="2800" dirty="0"/>
          </a:p>
        </p:txBody>
      </p:sp>
    </p:spTree>
    <p:extLst>
      <p:ext uri="{BB962C8B-B14F-4D97-AF65-F5344CB8AC3E}">
        <p14:creationId xmlns:p14="http://schemas.microsoft.com/office/powerpoint/2010/main" val="420914554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2" name="Picture 4"/>
          <p:cNvPicPr>
            <a:picLocks noGrp="1" noChangeAspect="1" noChangeArrowheads="1"/>
          </p:cNvPicPr>
          <p:nvPr>
            <p:ph idx="1"/>
          </p:nvPr>
        </p:nvPicPr>
        <p:blipFill>
          <a:blip r:embed="rId2"/>
          <a:srcRect/>
          <a:stretch>
            <a:fillRect/>
          </a:stretch>
        </p:blipFill>
        <p:spPr bwMode="auto">
          <a:xfrm>
            <a:off x="0" y="6335713"/>
            <a:ext cx="696913" cy="522287"/>
          </a:xfrm>
          <a:noFill/>
        </p:spPr>
      </p:pic>
      <p:sp>
        <p:nvSpPr>
          <p:cNvPr id="58373" name="Rectangle 5"/>
          <p:cNvSpPr>
            <a:spLocks noGrp="1" noChangeArrowheads="1"/>
          </p:cNvSpPr>
          <p:nvPr>
            <p:ph type="title"/>
          </p:nvPr>
        </p:nvSpPr>
        <p:spPr bwMode="auto">
          <a:xfrm>
            <a:off x="0" y="0"/>
            <a:ext cx="9144000" cy="1143000"/>
          </a:xfrm>
          <a:noFill/>
          <a:ln>
            <a:miter lim="800000"/>
            <a:headEnd/>
            <a:tailEnd/>
          </a:ln>
        </p:spPr>
        <p:txBody>
          <a:bodyPr vert="horz" wrap="square" lIns="91440" tIns="45720" rIns="91440" bIns="45720" numCol="1" anchor="ctr" anchorCtr="0" compatLnSpc="1">
            <a:prstTxWarp prst="textNoShape">
              <a:avLst/>
            </a:prstTxWarp>
          </a:bodyPr>
          <a:lstStyle/>
          <a:p>
            <a:pPr marL="838200" indent="-838200"/>
            <a:r>
              <a:rPr lang="en-US" sz="3600" b="1">
                <a:solidFill>
                  <a:srgbClr val="FFFF00"/>
                </a:solidFill>
              </a:rPr>
              <a:t>Ozone measurements in troposphere</a:t>
            </a:r>
            <a:r>
              <a:rPr lang="ru-RU" sz="4800"/>
              <a:t> </a:t>
            </a:r>
          </a:p>
        </p:txBody>
      </p:sp>
      <p:sp>
        <p:nvSpPr>
          <p:cNvPr id="58374" name="Rectangle 6"/>
          <p:cNvSpPr>
            <a:spLocks noChangeArrowheads="1"/>
          </p:cNvSpPr>
          <p:nvPr/>
        </p:nvSpPr>
        <p:spPr bwMode="auto">
          <a:xfrm>
            <a:off x="457200" y="1600200"/>
            <a:ext cx="8229600" cy="4495800"/>
          </a:xfrm>
          <a:prstGeom prst="rect">
            <a:avLst/>
          </a:prstGeom>
          <a:noFill/>
          <a:ln w="9525">
            <a:noFill/>
            <a:miter lim="800000"/>
            <a:headEnd/>
            <a:tailEnd/>
          </a:ln>
          <a:effectLst/>
        </p:spPr>
        <p:txBody>
          <a:bodyPr/>
          <a:lstStyle/>
          <a:p>
            <a:pPr marL="342900" indent="-342900" algn="just">
              <a:spcBef>
                <a:spcPct val="20000"/>
              </a:spcBef>
              <a:buClr>
                <a:schemeClr val="tx2"/>
              </a:buClr>
              <a:buFontTx/>
              <a:buChar char="•"/>
            </a:pPr>
            <a:r>
              <a:rPr lang="en-US" sz="2400" b="1" dirty="0"/>
              <a:t>The regular measurements of surface ozone are continued at the </a:t>
            </a:r>
            <a:r>
              <a:rPr lang="en-US" sz="2400" b="1" dirty="0" err="1"/>
              <a:t>Kislovodsk</a:t>
            </a:r>
            <a:r>
              <a:rPr lang="en-US" sz="2400" b="1" dirty="0"/>
              <a:t>, Moscow, </a:t>
            </a:r>
            <a:r>
              <a:rPr lang="en-US" sz="2400" b="1" dirty="0" err="1"/>
              <a:t>Dolgoprudny</a:t>
            </a:r>
            <a:r>
              <a:rPr lang="en-US" sz="2400" b="1" dirty="0"/>
              <a:t>, </a:t>
            </a:r>
            <a:r>
              <a:rPr lang="en-US" sz="2400" b="1" dirty="0" err="1" smtClean="0"/>
              <a:t>Lovozero</a:t>
            </a:r>
            <a:r>
              <a:rPr lang="en-US" sz="2400" b="1" dirty="0" smtClean="0"/>
              <a:t> and </a:t>
            </a:r>
            <a:r>
              <a:rPr lang="en-US" sz="2400" b="1" dirty="0"/>
              <a:t>Tomsk </a:t>
            </a:r>
            <a:r>
              <a:rPr lang="en-US" sz="2400" b="1" dirty="0" smtClean="0"/>
              <a:t> stations</a:t>
            </a:r>
            <a:r>
              <a:rPr lang="en-US" sz="2400" b="1" dirty="0"/>
              <a:t>.</a:t>
            </a:r>
          </a:p>
          <a:p>
            <a:pPr marL="342900" indent="-342900" algn="just">
              <a:spcBef>
                <a:spcPct val="20000"/>
              </a:spcBef>
              <a:buClr>
                <a:schemeClr val="tx2"/>
              </a:buClr>
              <a:buFontTx/>
              <a:buChar char="•"/>
            </a:pPr>
            <a:endParaRPr lang="en-US" sz="2400" b="1" dirty="0"/>
          </a:p>
          <a:p>
            <a:pPr marL="342900" indent="-342900" algn="just">
              <a:spcBef>
                <a:spcPct val="20000"/>
              </a:spcBef>
              <a:buClr>
                <a:schemeClr val="tx2"/>
              </a:buClr>
              <a:buFontTx/>
              <a:buChar char="•"/>
            </a:pPr>
            <a:r>
              <a:rPr lang="en-US" sz="2400" b="1" dirty="0"/>
              <a:t>The most </a:t>
            </a:r>
            <a:r>
              <a:rPr lang="en-US" sz="2400" b="1" dirty="0" smtClean="0"/>
              <a:t>long run </a:t>
            </a:r>
            <a:r>
              <a:rPr lang="en-US" sz="2400" b="1" dirty="0"/>
              <a:t>measurements </a:t>
            </a:r>
            <a:r>
              <a:rPr lang="en-US" sz="2400" b="1" dirty="0" smtClean="0"/>
              <a:t>of tropospheric ozone are </a:t>
            </a:r>
            <a:r>
              <a:rPr lang="en-US" sz="2400" b="1" dirty="0"/>
              <a:t>at the mountain scientific station </a:t>
            </a:r>
            <a:r>
              <a:rPr lang="en-US" sz="2400" b="1" dirty="0" err="1"/>
              <a:t>Kislovodsk</a:t>
            </a:r>
            <a:r>
              <a:rPr lang="en-US" sz="2400" b="1" dirty="0"/>
              <a:t> (2070 m above sea level) </a:t>
            </a:r>
            <a:r>
              <a:rPr lang="en-US" sz="2400" b="1" dirty="0" smtClean="0"/>
              <a:t>since March </a:t>
            </a:r>
            <a:r>
              <a:rPr lang="en-US" sz="2400" b="1" dirty="0"/>
              <a:t>1989. </a:t>
            </a:r>
            <a:endParaRPr lang="ru-RU" sz="2400" b="1" dirty="0"/>
          </a:p>
        </p:txBody>
      </p:sp>
      <p:sp>
        <p:nvSpPr>
          <p:cNvPr id="7" name="Text Box 13"/>
          <p:cNvSpPr txBox="1">
            <a:spLocks noChangeArrowheads="1"/>
          </p:cNvSpPr>
          <p:nvPr/>
        </p:nvSpPr>
        <p:spPr bwMode="auto">
          <a:xfrm>
            <a:off x="685800" y="6340475"/>
            <a:ext cx="84582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r>
              <a:rPr lang="en-US" altLang="ru-RU" sz="1400" b="1" u="sng" dirty="0"/>
              <a:t>9</a:t>
            </a:r>
            <a:r>
              <a:rPr lang="en-US" altLang="ru-RU" sz="1400" b="1" u="sng" baseline="30000" dirty="0"/>
              <a:t>th</a:t>
            </a:r>
            <a:r>
              <a:rPr lang="en-US" altLang="ru-RU" sz="1400" b="1" u="sng" dirty="0"/>
              <a:t> Meeting of the Ozone Research Managers of the Parties to the Vienna Convention </a:t>
            </a:r>
          </a:p>
          <a:p>
            <a:pPr eaLnBrk="1" hangingPunct="1"/>
            <a:r>
              <a:rPr lang="en-US" altLang="ru-RU" sz="1400" b="1" u="sng" dirty="0"/>
              <a:t>for the Protection of the Ozone Layer, 14 – 16 May 2014, Geneva, Switzerland</a:t>
            </a:r>
            <a:endParaRPr lang="ru-RU" altLang="ru-RU" sz="1400" b="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6" name="Picture 4"/>
          <p:cNvPicPr>
            <a:picLocks noGrp="1" noChangeAspect="1" noChangeArrowheads="1"/>
          </p:cNvPicPr>
          <p:nvPr>
            <p:ph idx="1"/>
          </p:nvPr>
        </p:nvPicPr>
        <p:blipFill>
          <a:blip r:embed="rId2"/>
          <a:srcRect/>
          <a:stretch>
            <a:fillRect/>
          </a:stretch>
        </p:blipFill>
        <p:spPr bwMode="auto">
          <a:xfrm>
            <a:off x="0" y="6335713"/>
            <a:ext cx="696913" cy="522287"/>
          </a:xfrm>
          <a:noFill/>
        </p:spPr>
      </p:pic>
      <p:sp>
        <p:nvSpPr>
          <p:cNvPr id="84997" name="Rectangle 5"/>
          <p:cNvSpPr>
            <a:spLocks noGrp="1" noChangeArrowheads="1"/>
          </p:cNvSpPr>
          <p:nvPr>
            <p:ph type="title"/>
          </p:nvPr>
        </p:nvSpPr>
        <p:spPr bwMode="auto">
          <a:xfrm>
            <a:off x="0" y="1"/>
            <a:ext cx="9144000" cy="548599"/>
          </a:xfrm>
          <a:noFill/>
          <a:ln>
            <a:miter lim="800000"/>
            <a:headEnd/>
            <a:tailEnd/>
          </a:ln>
        </p:spPr>
        <p:txBody>
          <a:bodyPr vert="horz" wrap="square" lIns="91440" tIns="45720" rIns="91440" bIns="45720" numCol="1" anchor="ctr" anchorCtr="0" compatLnSpc="1">
            <a:prstTxWarp prst="textNoShape">
              <a:avLst/>
            </a:prstTxWarp>
          </a:bodyPr>
          <a:lstStyle/>
          <a:p>
            <a:pPr marL="838200" indent="-838200"/>
            <a:r>
              <a:rPr lang="en-US" sz="2000" b="1" dirty="0">
                <a:solidFill>
                  <a:srgbClr val="FFFF00"/>
                </a:solidFill>
                <a:latin typeface="+mn-lt"/>
              </a:rPr>
              <a:t>RESULTS FROM OBSEVATION AND </a:t>
            </a:r>
            <a:r>
              <a:rPr lang="en-US" sz="2000" b="1" dirty="0" smtClean="0">
                <a:solidFill>
                  <a:srgbClr val="FFFF00"/>
                </a:solidFill>
                <a:latin typeface="+mn-lt"/>
              </a:rPr>
              <a:t>ANALYSIS  TOTAL</a:t>
            </a:r>
            <a:r>
              <a:rPr lang="en-US" sz="2000" b="1" dirty="0" smtClean="0">
                <a:solidFill>
                  <a:srgbClr val="FFCC66"/>
                </a:solidFill>
                <a:latin typeface="+mn-lt"/>
              </a:rPr>
              <a:t> OZONE</a:t>
            </a:r>
            <a:endParaRPr lang="ru-RU" sz="2000" b="1" dirty="0">
              <a:latin typeface="+mn-lt"/>
            </a:endParaRPr>
          </a:p>
        </p:txBody>
      </p:sp>
      <p:sp>
        <p:nvSpPr>
          <p:cNvPr id="10" name="Text Box 13"/>
          <p:cNvSpPr txBox="1">
            <a:spLocks noChangeArrowheads="1"/>
          </p:cNvSpPr>
          <p:nvPr/>
        </p:nvSpPr>
        <p:spPr bwMode="auto">
          <a:xfrm>
            <a:off x="685800" y="6340475"/>
            <a:ext cx="84582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r>
              <a:rPr lang="en-US" altLang="ru-RU" sz="1400" b="1" u="sng" dirty="0"/>
              <a:t>9</a:t>
            </a:r>
            <a:r>
              <a:rPr lang="en-US" altLang="ru-RU" sz="1400" b="1" u="sng" baseline="30000" dirty="0"/>
              <a:t>th</a:t>
            </a:r>
            <a:r>
              <a:rPr lang="en-US" altLang="ru-RU" sz="1400" b="1" u="sng" dirty="0"/>
              <a:t> Meeting of the Ozone Research Managers of the Parties to the Vienna Convention </a:t>
            </a:r>
          </a:p>
          <a:p>
            <a:pPr eaLnBrk="1" hangingPunct="1"/>
            <a:r>
              <a:rPr lang="en-US" altLang="ru-RU" sz="1400" b="1" u="sng" dirty="0"/>
              <a:t>for the Protection of the Ozone Layer, 14 – 16 May 2014, Geneva, Switzerland</a:t>
            </a:r>
            <a:endParaRPr lang="ru-RU" altLang="ru-RU" sz="1400" b="1" dirty="0"/>
          </a:p>
        </p:txBody>
      </p:sp>
      <p:pic>
        <p:nvPicPr>
          <p:cNvPr id="1026" name="Рисунок 1" descr="AOH_evolu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690" y="476590"/>
            <a:ext cx="4608640" cy="4618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Прямоугольник 1"/>
          <p:cNvSpPr/>
          <p:nvPr/>
        </p:nvSpPr>
        <p:spPr>
          <a:xfrm>
            <a:off x="0" y="5143509"/>
            <a:ext cx="9144000" cy="1200329"/>
          </a:xfrm>
          <a:prstGeom prst="rect">
            <a:avLst/>
          </a:prstGeom>
        </p:spPr>
        <p:txBody>
          <a:bodyPr wrap="square">
            <a:spAutoFit/>
          </a:bodyPr>
          <a:lstStyle/>
          <a:p>
            <a:r>
              <a:rPr lang="en-US" b="1" dirty="0">
                <a:solidFill>
                  <a:srgbClr val="FFFF00"/>
                </a:solidFill>
              </a:rPr>
              <a:t>Mean annual variation of temperature (°</a:t>
            </a:r>
            <a:r>
              <a:rPr lang="ru-RU" b="1" dirty="0">
                <a:solidFill>
                  <a:srgbClr val="FFFF00"/>
                </a:solidFill>
              </a:rPr>
              <a:t>С</a:t>
            </a:r>
            <a:r>
              <a:rPr lang="en-US" b="1" dirty="0">
                <a:solidFill>
                  <a:srgbClr val="FFFF00"/>
                </a:solidFill>
              </a:rPr>
              <a:t>; left) and common logarithm of ozone mixing ration (billion</a:t>
            </a:r>
            <a:r>
              <a:rPr lang="en-US" b="1" baseline="30000" dirty="0">
                <a:solidFill>
                  <a:srgbClr val="FFFF00"/>
                </a:solidFill>
              </a:rPr>
              <a:t>-1</a:t>
            </a:r>
            <a:r>
              <a:rPr lang="en-US" b="1" dirty="0">
                <a:solidFill>
                  <a:srgbClr val="FFFF00"/>
                </a:solidFill>
              </a:rPr>
              <a:t>; right) at different heights </a:t>
            </a:r>
            <a:r>
              <a:rPr lang="ru-RU" b="1" dirty="0">
                <a:solidFill>
                  <a:srgbClr val="FFFF00"/>
                </a:solidFill>
              </a:rPr>
              <a:t>Н</a:t>
            </a:r>
            <a:r>
              <a:rPr lang="en-US" b="1" dirty="0">
                <a:solidFill>
                  <a:srgbClr val="FFFF00"/>
                </a:solidFill>
              </a:rPr>
              <a:t> (km) over NOAA South Pole station, based on ozone sounding data: during 1986-1990 (top)., 1996-2000 (middle), 2006-2010 (bottom) (</a:t>
            </a:r>
            <a:r>
              <a:rPr lang="en-US" b="1" dirty="0" err="1">
                <a:solidFill>
                  <a:srgbClr val="FFFF00"/>
                </a:solidFill>
              </a:rPr>
              <a:t>Zvyagintsev</a:t>
            </a:r>
            <a:r>
              <a:rPr lang="en-US" b="1" dirty="0">
                <a:solidFill>
                  <a:srgbClr val="FFFF00"/>
                </a:solidFill>
              </a:rPr>
              <a:t> et al., 2012).</a:t>
            </a:r>
            <a:endParaRPr lang="ru-RU" b="1" dirty="0">
              <a:solidFill>
                <a:srgbClr val="FFFF00"/>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20" name="Picture 4"/>
          <p:cNvPicPr>
            <a:picLocks noGrp="1" noChangeAspect="1" noChangeArrowheads="1"/>
          </p:cNvPicPr>
          <p:nvPr>
            <p:ph idx="1"/>
          </p:nvPr>
        </p:nvPicPr>
        <p:blipFill>
          <a:blip r:embed="rId2"/>
          <a:srcRect/>
          <a:stretch>
            <a:fillRect/>
          </a:stretch>
        </p:blipFill>
        <p:spPr bwMode="auto">
          <a:xfrm>
            <a:off x="0" y="6335713"/>
            <a:ext cx="696913" cy="522287"/>
          </a:xfrm>
          <a:noFill/>
        </p:spPr>
      </p:pic>
      <p:sp>
        <p:nvSpPr>
          <p:cNvPr id="60421" name="Rectangle 5"/>
          <p:cNvSpPr>
            <a:spLocks noGrp="1" noChangeArrowheads="1"/>
          </p:cNvSpPr>
          <p:nvPr>
            <p:ph type="title"/>
          </p:nvPr>
        </p:nvSpPr>
        <p:spPr bwMode="auto">
          <a:xfrm>
            <a:off x="0" y="0"/>
            <a:ext cx="9144000" cy="981075"/>
          </a:xfrm>
          <a:noFill/>
          <a:ln>
            <a:miter lim="800000"/>
            <a:headEnd/>
            <a:tailEnd/>
          </a:ln>
        </p:spPr>
        <p:txBody>
          <a:bodyPr vert="horz" wrap="square" lIns="91440" tIns="45720" rIns="91440" bIns="45720" numCol="1" anchor="ctr" anchorCtr="0" compatLnSpc="1">
            <a:prstTxWarp prst="textNoShape">
              <a:avLst/>
            </a:prstTxWarp>
          </a:bodyPr>
          <a:lstStyle/>
          <a:p>
            <a:pPr marL="838200" indent="-838200"/>
            <a:r>
              <a:rPr lang="en-US" sz="2800" b="1">
                <a:solidFill>
                  <a:srgbClr val="FFFF00"/>
                </a:solidFill>
              </a:rPr>
              <a:t>RESULTS FROM OBSEVATION AND ANALYSIS</a:t>
            </a:r>
            <a:r>
              <a:rPr lang="ru-RU"/>
              <a:t> </a:t>
            </a:r>
            <a:r>
              <a:rPr lang="en-US"/>
              <a:t/>
            </a:r>
            <a:br>
              <a:rPr lang="en-US"/>
            </a:br>
            <a:r>
              <a:rPr lang="en-US" sz="3200" b="1">
                <a:solidFill>
                  <a:srgbClr val="FFCC66"/>
                </a:solidFill>
              </a:rPr>
              <a:t>Column ozone</a:t>
            </a:r>
            <a:endParaRPr lang="ru-RU" b="1"/>
          </a:p>
        </p:txBody>
      </p:sp>
      <p:sp>
        <p:nvSpPr>
          <p:cNvPr id="60424" name="Rectangle 8"/>
          <p:cNvSpPr>
            <a:spLocks noChangeArrowheads="1"/>
          </p:cNvSpPr>
          <p:nvPr/>
        </p:nvSpPr>
        <p:spPr bwMode="auto">
          <a:xfrm>
            <a:off x="5332" y="1916791"/>
            <a:ext cx="8964613" cy="3240450"/>
          </a:xfrm>
          <a:prstGeom prst="rect">
            <a:avLst/>
          </a:prstGeom>
          <a:noFill/>
          <a:ln w="9525">
            <a:noFill/>
            <a:miter lim="800000"/>
            <a:headEnd/>
            <a:tailEnd/>
          </a:ln>
          <a:effectLst/>
        </p:spPr>
        <p:txBody>
          <a:bodyPr/>
          <a:lstStyle/>
          <a:p>
            <a:pPr algn="just"/>
            <a:endParaRPr lang="en-US" sz="2000" b="1" dirty="0" smtClean="0"/>
          </a:p>
          <a:p>
            <a:pPr algn="just"/>
            <a:r>
              <a:rPr lang="en-US" sz="2000" b="1" dirty="0" smtClean="0"/>
              <a:t>Some publications are </a:t>
            </a:r>
            <a:r>
              <a:rPr lang="en-US" sz="2000" b="1" dirty="0"/>
              <a:t>devoted to the investigation of an </a:t>
            </a:r>
            <a:r>
              <a:rPr lang="en-US" sz="2000" b="1" dirty="0" smtClean="0"/>
              <a:t>unprecedented </a:t>
            </a:r>
            <a:r>
              <a:rPr lang="en-US" sz="2000" b="1" dirty="0"/>
              <a:t>deep and long-term 2011 anomaly in the high-latitude </a:t>
            </a:r>
            <a:r>
              <a:rPr lang="en-US" sz="2000" b="1" dirty="0" smtClean="0"/>
              <a:t>Northern. </a:t>
            </a:r>
            <a:r>
              <a:rPr lang="en-US" sz="2000" b="1" dirty="0"/>
              <a:t>It is shown, in </a:t>
            </a:r>
            <a:r>
              <a:rPr lang="en-US" sz="2000" b="1" dirty="0" smtClean="0"/>
              <a:t>particular, </a:t>
            </a:r>
            <a:r>
              <a:rPr lang="en-US" sz="2000" b="1" dirty="0"/>
              <a:t>that the anomaly </a:t>
            </a:r>
            <a:r>
              <a:rPr lang="en-US" sz="2000" b="1" dirty="0" smtClean="0"/>
              <a:t>accompanies with </a:t>
            </a:r>
            <a:r>
              <a:rPr lang="en-US" sz="2000" b="1" dirty="0"/>
              <a:t>very low temperatures that persisted for a record-long time in that </a:t>
            </a:r>
            <a:r>
              <a:rPr lang="en-US" sz="2000" b="1" dirty="0" smtClean="0"/>
              <a:t>region, </a:t>
            </a:r>
            <a:r>
              <a:rPr lang="en-US" sz="2000" b="1" dirty="0"/>
              <a:t>with the lower </a:t>
            </a:r>
            <a:r>
              <a:rPr lang="en-US" sz="2000" b="1" dirty="0" smtClean="0"/>
              <a:t>stratosphere </a:t>
            </a:r>
            <a:r>
              <a:rPr lang="en-US" sz="2000" b="1" dirty="0"/>
              <a:t>temperatures exceeding those characteristic of the Antarctic ozone hole by nearly 10°C. </a:t>
            </a:r>
            <a:r>
              <a:rPr lang="en-US" sz="2000" b="1" dirty="0" smtClean="0"/>
              <a:t>Nevertheless</a:t>
            </a:r>
            <a:r>
              <a:rPr lang="en-US" sz="2000" b="1" dirty="0"/>
              <a:t>, </a:t>
            </a:r>
            <a:r>
              <a:rPr lang="en-US" sz="2000" b="1" dirty="0" smtClean="0"/>
              <a:t>Northern </a:t>
            </a:r>
            <a:r>
              <a:rPr lang="en-US" sz="2000" b="1" dirty="0"/>
              <a:t>Hemisphere stations </a:t>
            </a:r>
            <a:r>
              <a:rPr lang="en-US" sz="2000" b="1" dirty="0" smtClean="0"/>
              <a:t>did not observed  any </a:t>
            </a:r>
            <a:r>
              <a:rPr lang="en-US" sz="2000" b="1" dirty="0"/>
              <a:t>local minimum in the vertical distribution of ozone mixing ratio at 15-20 km that is representative </a:t>
            </a:r>
            <a:r>
              <a:rPr lang="en-US" sz="2000" b="1" dirty="0" smtClean="0"/>
              <a:t>for  </a:t>
            </a:r>
            <a:r>
              <a:rPr lang="en-US" sz="2000" b="1" dirty="0"/>
              <a:t>the Antarctic ozone </a:t>
            </a:r>
            <a:r>
              <a:rPr lang="en-US" sz="2000" b="1" dirty="0" smtClean="0"/>
              <a:t>hole.</a:t>
            </a:r>
            <a:endParaRPr lang="ru-RU" sz="2000" b="1" dirty="0"/>
          </a:p>
        </p:txBody>
      </p:sp>
      <p:sp>
        <p:nvSpPr>
          <p:cNvPr id="9" name="Text Box 13"/>
          <p:cNvSpPr txBox="1">
            <a:spLocks noChangeArrowheads="1"/>
          </p:cNvSpPr>
          <p:nvPr/>
        </p:nvSpPr>
        <p:spPr bwMode="auto">
          <a:xfrm>
            <a:off x="685800" y="6340475"/>
            <a:ext cx="84582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r>
              <a:rPr lang="en-US" altLang="ru-RU" sz="1400" b="1" u="sng" dirty="0"/>
              <a:t>9</a:t>
            </a:r>
            <a:r>
              <a:rPr lang="en-US" altLang="ru-RU" sz="1400" b="1" u="sng" baseline="30000" dirty="0"/>
              <a:t>th</a:t>
            </a:r>
            <a:r>
              <a:rPr lang="en-US" altLang="ru-RU" sz="1400" b="1" u="sng" dirty="0"/>
              <a:t> Meeting of the Ozone Research Managers of the Parties to the Vienna Convention </a:t>
            </a:r>
          </a:p>
          <a:p>
            <a:pPr eaLnBrk="1" hangingPunct="1"/>
            <a:r>
              <a:rPr lang="en-US" altLang="ru-RU" sz="1400" b="1" u="sng" dirty="0"/>
              <a:t>for the Protection of the Ozone Layer, 14 – 16 May 2014, Geneva, Switzerland</a:t>
            </a:r>
            <a:endParaRPr lang="ru-RU" altLang="ru-RU" sz="1400" b="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4" name="Picture 4"/>
          <p:cNvPicPr>
            <a:picLocks noGrp="1" noChangeAspect="1" noChangeArrowheads="1"/>
          </p:cNvPicPr>
          <p:nvPr>
            <p:ph idx="1"/>
          </p:nvPr>
        </p:nvPicPr>
        <p:blipFill>
          <a:blip r:embed="rId2"/>
          <a:srcRect/>
          <a:stretch>
            <a:fillRect/>
          </a:stretch>
        </p:blipFill>
        <p:spPr bwMode="auto">
          <a:xfrm>
            <a:off x="0" y="6335713"/>
            <a:ext cx="696913" cy="522287"/>
          </a:xfrm>
          <a:noFill/>
        </p:spPr>
      </p:pic>
      <p:sp>
        <p:nvSpPr>
          <p:cNvPr id="61445" name="Rectangle 5"/>
          <p:cNvSpPr>
            <a:spLocks noGrp="1" noChangeArrowheads="1"/>
          </p:cNvSpPr>
          <p:nvPr>
            <p:ph type="title"/>
          </p:nvPr>
        </p:nvSpPr>
        <p:spPr bwMode="auto">
          <a:xfrm>
            <a:off x="0" y="0"/>
            <a:ext cx="9144000" cy="404580"/>
          </a:xfrm>
          <a:noFill/>
          <a:ln>
            <a:miter lim="800000"/>
            <a:headEnd/>
            <a:tailEnd/>
          </a:ln>
        </p:spPr>
        <p:txBody>
          <a:bodyPr vert="horz" wrap="square" lIns="91440" tIns="45720" rIns="91440" bIns="45720" numCol="1" anchor="ctr" anchorCtr="0" compatLnSpc="1">
            <a:prstTxWarp prst="textNoShape">
              <a:avLst/>
            </a:prstTxWarp>
          </a:bodyPr>
          <a:lstStyle/>
          <a:p>
            <a:pPr marL="838200" indent="-838200"/>
            <a:r>
              <a:rPr lang="en-US" sz="1800" b="1" dirty="0" smtClean="0">
                <a:solidFill>
                  <a:srgbClr val="FFFF00"/>
                </a:solidFill>
              </a:rPr>
              <a:t>RESULTS   </a:t>
            </a:r>
            <a:r>
              <a:rPr lang="en-US" sz="1800" b="1" dirty="0">
                <a:solidFill>
                  <a:srgbClr val="FFFF00"/>
                </a:solidFill>
              </a:rPr>
              <a:t>FROM </a:t>
            </a:r>
            <a:r>
              <a:rPr lang="en-US" sz="1800" b="1" dirty="0" smtClean="0">
                <a:solidFill>
                  <a:srgbClr val="FFFF00"/>
                </a:solidFill>
              </a:rPr>
              <a:t> OBSEVATION   AND   ANALYSIS</a:t>
            </a:r>
            <a:endParaRPr lang="ru-RU" sz="4800" b="1" dirty="0">
              <a:solidFill>
                <a:srgbClr val="FFCC66"/>
              </a:solidFill>
            </a:endParaRPr>
          </a:p>
        </p:txBody>
      </p:sp>
      <p:sp>
        <p:nvSpPr>
          <p:cNvPr id="61446" name="Rectangle 6"/>
          <p:cNvSpPr>
            <a:spLocks noChangeArrowheads="1"/>
          </p:cNvSpPr>
          <p:nvPr/>
        </p:nvSpPr>
        <p:spPr bwMode="auto">
          <a:xfrm>
            <a:off x="2843760" y="418350"/>
            <a:ext cx="6120850" cy="5026929"/>
          </a:xfrm>
          <a:prstGeom prst="rect">
            <a:avLst/>
          </a:prstGeom>
          <a:noFill/>
          <a:ln w="9525">
            <a:noFill/>
            <a:miter lim="800000"/>
            <a:headEnd/>
            <a:tailEnd/>
          </a:ln>
          <a:effectLst/>
        </p:spPr>
        <p:txBody>
          <a:bodyPr/>
          <a:lstStyle/>
          <a:p>
            <a:pPr algn="just"/>
            <a:r>
              <a:rPr lang="en-US" sz="2000" b="1" dirty="0"/>
              <a:t>The influence of different factors (sun elevation, total </a:t>
            </a:r>
            <a:r>
              <a:rPr lang="en-US" sz="2000" b="1" dirty="0" smtClean="0"/>
              <a:t>ozone, </a:t>
            </a:r>
            <a:r>
              <a:rPr lang="en-US" sz="2000" b="1" dirty="0"/>
              <a:t>surface albedo, optical properties of aerosols and clouds) on two types of biologically active UV radiation – the one causing erythema (erythema-weighted) and the other producing vitamin D – was </a:t>
            </a:r>
            <a:r>
              <a:rPr lang="en-US" sz="2000" b="1" dirty="0" smtClean="0"/>
              <a:t>studied. </a:t>
            </a:r>
            <a:r>
              <a:rPr lang="en-US" sz="2000" b="1" dirty="0"/>
              <a:t>A new classification of UV-resources was proposed which helped to estimate the natural areas with UV-deficiency, UV-excess, and UV-optimum for human health in </a:t>
            </a:r>
            <a:r>
              <a:rPr lang="en-US" sz="2000" b="1" dirty="0" smtClean="0"/>
              <a:t>Eurasia. </a:t>
            </a:r>
            <a:r>
              <a:rPr lang="en-US" sz="2000" b="1" dirty="0"/>
              <a:t>This classification takes into account aerosol distribution, surface albedo, and total ozone </a:t>
            </a:r>
            <a:r>
              <a:rPr lang="en-US" sz="2000" b="1" dirty="0" smtClean="0"/>
              <a:t>for </a:t>
            </a:r>
            <a:r>
              <a:rPr lang="en-US" sz="2000" b="1" dirty="0"/>
              <a:t>different seasons. In particular, it is shown that UV-irradiance in Europe is more comfortable that in Asia, while the largest part of Russia suffers from UV deficiency during cold </a:t>
            </a:r>
            <a:r>
              <a:rPr lang="en-US" sz="2000" b="1" dirty="0" smtClean="0"/>
              <a:t>seasons</a:t>
            </a:r>
            <a:r>
              <a:rPr lang="en-US" sz="2000" dirty="0" smtClean="0"/>
              <a:t>.</a:t>
            </a:r>
            <a:r>
              <a:rPr lang="en-US" sz="2000" b="1" dirty="0"/>
              <a:t> </a:t>
            </a:r>
            <a:endParaRPr lang="en-US" sz="2000" b="1" dirty="0" smtClean="0"/>
          </a:p>
          <a:p>
            <a:pPr algn="just"/>
            <a:r>
              <a:rPr lang="en-US" sz="1600" b="1" dirty="0" smtClean="0">
                <a:solidFill>
                  <a:srgbClr val="FFC000"/>
                </a:solidFill>
              </a:rPr>
              <a:t>(</a:t>
            </a:r>
            <a:r>
              <a:rPr lang="en-US" sz="1600" b="1" dirty="0" err="1">
                <a:solidFill>
                  <a:srgbClr val="FFC000"/>
                </a:solidFill>
              </a:rPr>
              <a:t>Chubarova</a:t>
            </a:r>
            <a:r>
              <a:rPr lang="en-US" sz="1600" b="1" dirty="0">
                <a:solidFill>
                  <a:srgbClr val="FFC000"/>
                </a:solidFill>
              </a:rPr>
              <a:t>, 2012, 2013; </a:t>
            </a:r>
            <a:r>
              <a:rPr lang="en-US" sz="1600" b="1" dirty="0" err="1">
                <a:solidFill>
                  <a:srgbClr val="FFC000"/>
                </a:solidFill>
              </a:rPr>
              <a:t>Zhdanova</a:t>
            </a:r>
            <a:r>
              <a:rPr lang="en-US" sz="1600" b="1" dirty="0">
                <a:solidFill>
                  <a:srgbClr val="FFC000"/>
                </a:solidFill>
              </a:rPr>
              <a:t> and </a:t>
            </a:r>
            <a:r>
              <a:rPr lang="en-US" sz="1600" b="1" dirty="0" err="1">
                <a:solidFill>
                  <a:srgbClr val="FFC000"/>
                </a:solidFill>
              </a:rPr>
              <a:t>Chubarova</a:t>
            </a:r>
            <a:r>
              <a:rPr lang="en-US" sz="1600" b="1" dirty="0">
                <a:solidFill>
                  <a:srgbClr val="FFC000"/>
                </a:solidFill>
              </a:rPr>
              <a:t>, 2013)</a:t>
            </a:r>
            <a:endParaRPr lang="ru-RU" sz="1600" dirty="0">
              <a:solidFill>
                <a:srgbClr val="FFC000"/>
              </a:solidFill>
            </a:endParaRPr>
          </a:p>
        </p:txBody>
      </p:sp>
      <p:sp>
        <p:nvSpPr>
          <p:cNvPr id="9" name="Text Box 13"/>
          <p:cNvSpPr txBox="1">
            <a:spLocks noChangeArrowheads="1"/>
          </p:cNvSpPr>
          <p:nvPr/>
        </p:nvSpPr>
        <p:spPr bwMode="auto">
          <a:xfrm>
            <a:off x="685800" y="6340475"/>
            <a:ext cx="84582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r>
              <a:rPr lang="en-US" altLang="ru-RU" sz="1400" b="1" u="sng" dirty="0"/>
              <a:t>9</a:t>
            </a:r>
            <a:r>
              <a:rPr lang="en-US" altLang="ru-RU" sz="1400" b="1" u="sng" baseline="30000" dirty="0"/>
              <a:t>th</a:t>
            </a:r>
            <a:r>
              <a:rPr lang="en-US" altLang="ru-RU" sz="1400" b="1" u="sng" dirty="0"/>
              <a:t> Meeting of the Ozone Research Managers of the Parties to the Vienna Convention </a:t>
            </a:r>
          </a:p>
          <a:p>
            <a:pPr eaLnBrk="1" hangingPunct="1"/>
            <a:r>
              <a:rPr lang="en-US" altLang="ru-RU" sz="1400" b="1" u="sng" dirty="0"/>
              <a:t>for the Protection of the Ozone Layer, 14 – 16 May 2014, Geneva, Switzerland</a:t>
            </a:r>
            <a:endParaRPr lang="ru-RU" altLang="ru-RU" sz="1400" b="1" dirty="0"/>
          </a:p>
        </p:txBody>
      </p:sp>
      <p:pic>
        <p:nvPicPr>
          <p:cNvPr id="3074" name="Рисунок 3" descr="Chubarova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404580"/>
            <a:ext cx="2619375" cy="5359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Прямоугольник 1"/>
          <p:cNvSpPr/>
          <p:nvPr/>
        </p:nvSpPr>
        <p:spPr>
          <a:xfrm>
            <a:off x="-19312" y="5705470"/>
            <a:ext cx="4914900" cy="615553"/>
          </a:xfrm>
          <a:prstGeom prst="rect">
            <a:avLst/>
          </a:prstGeom>
        </p:spPr>
        <p:txBody>
          <a:bodyPr wrap="square">
            <a:spAutoFit/>
          </a:bodyPr>
          <a:lstStyle/>
          <a:p>
            <a:r>
              <a:rPr lang="en-US" sz="1200" b="1" dirty="0">
                <a:solidFill>
                  <a:srgbClr val="FFC000"/>
                </a:solidFill>
              </a:rPr>
              <a:t>. </a:t>
            </a:r>
            <a:r>
              <a:rPr lang="en-US" sz="1100" b="1" dirty="0">
                <a:solidFill>
                  <a:srgbClr val="002060"/>
                </a:solidFill>
              </a:rPr>
              <a:t>Examples of the spatial distribution of UV resources for the 2</a:t>
            </a:r>
            <a:r>
              <a:rPr lang="en-US" sz="1100" b="1" baseline="30000" dirty="0">
                <a:solidFill>
                  <a:srgbClr val="002060"/>
                </a:solidFill>
              </a:rPr>
              <a:t>nd</a:t>
            </a:r>
            <a:r>
              <a:rPr lang="en-US" sz="1100" b="1" dirty="0">
                <a:solidFill>
                  <a:srgbClr val="002060"/>
                </a:solidFill>
              </a:rPr>
              <a:t> skin type under typical cloud conditions in January, April, July, and October. Based on the data from  (</a:t>
            </a:r>
            <a:r>
              <a:rPr lang="en-US" sz="1100" b="1" dirty="0" err="1">
                <a:solidFill>
                  <a:srgbClr val="002060"/>
                </a:solidFill>
              </a:rPr>
              <a:t>Chubarova</a:t>
            </a:r>
            <a:r>
              <a:rPr lang="en-US" sz="1100" b="1" dirty="0">
                <a:solidFill>
                  <a:srgbClr val="002060"/>
                </a:solidFill>
              </a:rPr>
              <a:t> and </a:t>
            </a:r>
            <a:r>
              <a:rPr lang="en-US" sz="1100" b="1" dirty="0" err="1">
                <a:solidFill>
                  <a:srgbClr val="002060"/>
                </a:solidFill>
              </a:rPr>
              <a:t>Zhdanova</a:t>
            </a:r>
            <a:r>
              <a:rPr lang="en-US" sz="1100" b="1" dirty="0">
                <a:solidFill>
                  <a:srgbClr val="002060"/>
                </a:solidFill>
              </a:rPr>
              <a:t>, 2013).</a:t>
            </a:r>
            <a:endParaRPr lang="ru-RU" sz="1100" b="1" dirty="0">
              <a:solidFill>
                <a:srgbClr val="002060"/>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2" name="Picture 4"/>
          <p:cNvPicPr>
            <a:picLocks noGrp="1" noChangeAspect="1" noChangeArrowheads="1"/>
          </p:cNvPicPr>
          <p:nvPr>
            <p:ph idx="1"/>
          </p:nvPr>
        </p:nvPicPr>
        <p:blipFill>
          <a:blip r:embed="rId2"/>
          <a:srcRect/>
          <a:stretch>
            <a:fillRect/>
          </a:stretch>
        </p:blipFill>
        <p:spPr bwMode="auto">
          <a:xfrm>
            <a:off x="0" y="6335713"/>
            <a:ext cx="696913" cy="522287"/>
          </a:xfrm>
          <a:noFill/>
        </p:spPr>
      </p:pic>
      <p:sp>
        <p:nvSpPr>
          <p:cNvPr id="63493" name="Rectangle 5"/>
          <p:cNvSpPr>
            <a:spLocks noGrp="1" noChangeArrowheads="1"/>
          </p:cNvSpPr>
          <p:nvPr>
            <p:ph type="title"/>
          </p:nvPr>
        </p:nvSpPr>
        <p:spPr bwMode="auto">
          <a:xfrm>
            <a:off x="0" y="0"/>
            <a:ext cx="9144000" cy="620610"/>
          </a:xfrm>
          <a:noFill/>
          <a:ln>
            <a:miter lim="800000"/>
            <a:headEnd/>
            <a:tailEnd/>
          </a:ln>
        </p:spPr>
        <p:txBody>
          <a:bodyPr vert="horz" wrap="square" lIns="91440" tIns="45720" rIns="91440" bIns="45720" numCol="1" anchor="ctr" anchorCtr="0" compatLnSpc="1">
            <a:prstTxWarp prst="textNoShape">
              <a:avLst/>
            </a:prstTxWarp>
          </a:bodyPr>
          <a:lstStyle/>
          <a:p>
            <a:r>
              <a:rPr lang="en-US" sz="3200" b="1" dirty="0" smtClean="0">
                <a:solidFill>
                  <a:srgbClr val="FFFF00"/>
                </a:solidFill>
                <a:effectLst/>
              </a:rPr>
              <a:t>DATA REPORTING</a:t>
            </a:r>
            <a:endParaRPr lang="ru-RU" sz="3200" dirty="0">
              <a:solidFill>
                <a:srgbClr val="FFFF00"/>
              </a:solidFill>
              <a:effectLst/>
            </a:endParaRPr>
          </a:p>
        </p:txBody>
      </p:sp>
      <p:sp>
        <p:nvSpPr>
          <p:cNvPr id="63494" name="Rectangle 6"/>
          <p:cNvSpPr>
            <a:spLocks noChangeArrowheads="1"/>
          </p:cNvSpPr>
          <p:nvPr/>
        </p:nvSpPr>
        <p:spPr bwMode="auto">
          <a:xfrm>
            <a:off x="457200" y="1600200"/>
            <a:ext cx="8229600" cy="4495800"/>
          </a:xfrm>
          <a:prstGeom prst="rect">
            <a:avLst/>
          </a:prstGeom>
          <a:noFill/>
          <a:ln w="9525">
            <a:noFill/>
            <a:miter lim="800000"/>
            <a:headEnd/>
            <a:tailEnd/>
          </a:ln>
          <a:effectLst/>
        </p:spPr>
        <p:txBody>
          <a:bodyPr/>
          <a:lstStyle/>
          <a:p>
            <a:pPr marL="342900" indent="-342900" algn="just">
              <a:spcBef>
                <a:spcPct val="20000"/>
              </a:spcBef>
              <a:buClr>
                <a:schemeClr val="tx2"/>
              </a:buClr>
              <a:buFontTx/>
              <a:buChar char="•"/>
            </a:pPr>
            <a:endParaRPr lang="ru-RU" sz="1600" b="1" dirty="0"/>
          </a:p>
        </p:txBody>
      </p:sp>
      <p:sp>
        <p:nvSpPr>
          <p:cNvPr id="6" name="Text Box 13"/>
          <p:cNvSpPr txBox="1">
            <a:spLocks noChangeArrowheads="1"/>
          </p:cNvSpPr>
          <p:nvPr/>
        </p:nvSpPr>
        <p:spPr bwMode="auto">
          <a:xfrm>
            <a:off x="685800" y="6340475"/>
            <a:ext cx="84582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r>
              <a:rPr lang="en-US" altLang="ru-RU" sz="1400" b="1" u="sng" dirty="0"/>
              <a:t>9</a:t>
            </a:r>
            <a:r>
              <a:rPr lang="en-US" altLang="ru-RU" sz="1400" b="1" u="sng" baseline="30000" dirty="0"/>
              <a:t>th</a:t>
            </a:r>
            <a:r>
              <a:rPr lang="en-US" altLang="ru-RU" sz="1400" b="1" u="sng" dirty="0"/>
              <a:t> Meeting of the Ozone Research Managers of the Parties to the Vienna Convention </a:t>
            </a:r>
          </a:p>
          <a:p>
            <a:pPr eaLnBrk="1" hangingPunct="1"/>
            <a:r>
              <a:rPr lang="en-US" altLang="ru-RU" sz="1400" b="1" u="sng" dirty="0"/>
              <a:t>for the Protection of the Ozone Layer, 14 – 16 May 2014, Geneva, Switzerland</a:t>
            </a:r>
            <a:endParaRPr lang="ru-RU" altLang="ru-RU" sz="1400" b="1" dirty="0"/>
          </a:p>
        </p:txBody>
      </p:sp>
      <p:sp>
        <p:nvSpPr>
          <p:cNvPr id="2" name="Прямоугольник 1"/>
          <p:cNvSpPr/>
          <p:nvPr/>
        </p:nvSpPr>
        <p:spPr>
          <a:xfrm>
            <a:off x="107380" y="764630"/>
            <a:ext cx="8857230" cy="5262979"/>
          </a:xfrm>
          <a:prstGeom prst="rect">
            <a:avLst/>
          </a:prstGeom>
        </p:spPr>
        <p:txBody>
          <a:bodyPr wrap="square">
            <a:spAutoFit/>
          </a:bodyPr>
          <a:lstStyle/>
          <a:p>
            <a:pPr algn="just"/>
            <a:r>
              <a:rPr lang="en-US" dirty="0"/>
              <a:t>T</a:t>
            </a:r>
            <a:r>
              <a:rPr lang="en-US" b="1" dirty="0"/>
              <a:t>he data from routine TO observations on the </a:t>
            </a:r>
            <a:r>
              <a:rPr lang="en-US" b="1" dirty="0" smtClean="0"/>
              <a:t>M-124 network are </a:t>
            </a:r>
            <a:r>
              <a:rPr lang="en-US" b="1" dirty="0"/>
              <a:t>transmitted to the </a:t>
            </a:r>
            <a:r>
              <a:rPr lang="en-US" b="1" dirty="0" err="1"/>
              <a:t>Hydrometeorological</a:t>
            </a:r>
            <a:r>
              <a:rPr lang="en-US" b="1" dirty="0"/>
              <a:t> Center of Russia, CAO, and MGO daily. CAO archives the </a:t>
            </a:r>
            <a:r>
              <a:rPr lang="en-US" b="1" dirty="0" smtClean="0"/>
              <a:t>data, </a:t>
            </a:r>
            <a:r>
              <a:rPr lang="en-US" b="1" dirty="0"/>
              <a:t>performs their primary quality control, and transmits them to the WOUDC. This data, together with that from other countries, is employed by   the WOUDC for operational imaging of TO fields (http://woudc.org/). Also, CAO performs operational mapping of TO distribution over </a:t>
            </a:r>
            <a:r>
              <a:rPr lang="en-US" b="1" dirty="0" smtClean="0"/>
              <a:t>Russia, </a:t>
            </a:r>
            <a:r>
              <a:rPr lang="en-US" b="1" dirty="0"/>
              <a:t>reveals anomalies and analyzes the reasons for their </a:t>
            </a:r>
            <a:r>
              <a:rPr lang="en-US" b="1" dirty="0" smtClean="0"/>
              <a:t>formation.</a:t>
            </a:r>
          </a:p>
          <a:p>
            <a:pPr algn="just">
              <a:spcBef>
                <a:spcPts val="1200"/>
              </a:spcBef>
            </a:pPr>
            <a:r>
              <a:rPr lang="en-US" dirty="0"/>
              <a:t>At the </a:t>
            </a:r>
            <a:r>
              <a:rPr lang="en-US" dirty="0" smtClean="0"/>
              <a:t>MGO </a:t>
            </a:r>
            <a:r>
              <a:rPr lang="en-US" dirty="0"/>
              <a:t>the </a:t>
            </a:r>
            <a:r>
              <a:rPr lang="en-US" dirty="0" smtClean="0"/>
              <a:t>TO data </a:t>
            </a:r>
            <a:r>
              <a:rPr lang="en-US" dirty="0"/>
              <a:t>undergo more thorough quality control, which enables assessing the performance of </a:t>
            </a:r>
            <a:r>
              <a:rPr lang="en-US" dirty="0" smtClean="0"/>
              <a:t>instruments</a:t>
            </a:r>
            <a:r>
              <a:rPr lang="en-US" dirty="0"/>
              <a:t>, data </a:t>
            </a:r>
            <a:r>
              <a:rPr lang="en-US" dirty="0" smtClean="0"/>
              <a:t>correction. After QA control the </a:t>
            </a:r>
            <a:r>
              <a:rPr lang="en-US" dirty="0"/>
              <a:t>results</a:t>
            </a:r>
            <a:r>
              <a:rPr lang="en-US" dirty="0" smtClean="0"/>
              <a:t> are </a:t>
            </a:r>
            <a:r>
              <a:rPr lang="en-US" dirty="0" err="1" smtClean="0"/>
              <a:t>transmited</a:t>
            </a:r>
            <a:r>
              <a:rPr lang="en-US" dirty="0" smtClean="0"/>
              <a:t> to </a:t>
            </a:r>
            <a:r>
              <a:rPr lang="en-US" dirty="0"/>
              <a:t>the WOUDC. </a:t>
            </a:r>
            <a:endParaRPr lang="ru-RU" dirty="0"/>
          </a:p>
          <a:p>
            <a:pPr algn="just">
              <a:spcBef>
                <a:spcPts val="1200"/>
              </a:spcBef>
            </a:pPr>
            <a:r>
              <a:rPr lang="en-US" dirty="0"/>
              <a:t>The WOUDC also regularly receives TO and UV data measured with Brewer spectrophotometers at </a:t>
            </a:r>
            <a:r>
              <a:rPr lang="en-US" dirty="0" err="1"/>
              <a:t>Kislovodsk</a:t>
            </a:r>
            <a:r>
              <a:rPr lang="en-US" dirty="0"/>
              <a:t>, </a:t>
            </a:r>
            <a:r>
              <a:rPr lang="en-US" dirty="0" err="1"/>
              <a:t>Obninsk</a:t>
            </a:r>
            <a:r>
              <a:rPr lang="en-US" dirty="0"/>
              <a:t>, and Tomsk stations. </a:t>
            </a:r>
            <a:endParaRPr lang="en-US" dirty="0" smtClean="0"/>
          </a:p>
          <a:p>
            <a:pPr algn="just">
              <a:spcBef>
                <a:spcPts val="1200"/>
              </a:spcBef>
            </a:pPr>
            <a:r>
              <a:rPr lang="en-US" dirty="0"/>
              <a:t>Total ozone and NO</a:t>
            </a:r>
            <a:r>
              <a:rPr lang="en-US" baseline="-25000" dirty="0"/>
              <a:t>2</a:t>
            </a:r>
            <a:r>
              <a:rPr lang="en-US" dirty="0"/>
              <a:t> measurements on the territory of Russia using SAOZ are made </a:t>
            </a:r>
            <a:r>
              <a:rPr lang="en-US" dirty="0" smtClean="0"/>
              <a:t>at </a:t>
            </a:r>
            <a:r>
              <a:rPr lang="en-US" dirty="0"/>
              <a:t>6  high-latitude stations: Anadyr (64°N, 177°E), </a:t>
            </a:r>
            <a:r>
              <a:rPr lang="en-US" dirty="0" err="1"/>
              <a:t>Zhigansk</a:t>
            </a:r>
            <a:r>
              <a:rPr lang="en-US" dirty="0"/>
              <a:t> (67°N, 123°E), Irkutsk (52°N, 104°E), </a:t>
            </a:r>
            <a:r>
              <a:rPr lang="en-US" dirty="0" err="1"/>
              <a:t>Salekhard</a:t>
            </a:r>
            <a:r>
              <a:rPr lang="en-US" dirty="0"/>
              <a:t> (67°N, 67°E), </a:t>
            </a:r>
            <a:r>
              <a:rPr lang="en-US" dirty="0" err="1"/>
              <a:t>Dolgoprudny</a:t>
            </a:r>
            <a:r>
              <a:rPr lang="en-US" dirty="0"/>
              <a:t> (56°N, 37°E), Murmansk (68N°.,33°E</a:t>
            </a:r>
            <a:r>
              <a:rPr lang="en-US" dirty="0" smtClean="0"/>
              <a:t>.). </a:t>
            </a:r>
            <a:endParaRPr lang="ru-RU" dirty="0"/>
          </a:p>
          <a:p>
            <a:pPr algn="just"/>
            <a:endParaRPr lang="ru-RU" b="1"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30" name="Picture 18"/>
          <p:cNvPicPr>
            <a:picLocks noChangeAspect="1" noChangeArrowheads="1"/>
          </p:cNvPicPr>
          <p:nvPr/>
        </p:nvPicPr>
        <p:blipFill>
          <a:blip r:embed="rId2"/>
          <a:srcRect/>
          <a:stretch>
            <a:fillRect/>
          </a:stretch>
        </p:blipFill>
        <p:spPr bwMode="auto">
          <a:xfrm>
            <a:off x="0" y="0"/>
            <a:ext cx="9144000" cy="7010400"/>
          </a:xfrm>
          <a:prstGeom prst="rect">
            <a:avLst/>
          </a:prstGeom>
          <a:noFill/>
        </p:spPr>
      </p:pic>
      <p:pic>
        <p:nvPicPr>
          <p:cNvPr id="64516" name="Picture 4"/>
          <p:cNvPicPr>
            <a:picLocks noGrp="1" noChangeArrowheads="1"/>
          </p:cNvPicPr>
          <p:nvPr>
            <p:ph idx="1"/>
          </p:nvPr>
        </p:nvPicPr>
        <p:blipFill>
          <a:blip r:embed="rId3"/>
          <a:srcRect/>
          <a:stretch>
            <a:fillRect/>
          </a:stretch>
        </p:blipFill>
        <p:spPr bwMode="auto">
          <a:xfrm rot="10800000">
            <a:off x="-2" y="6446570"/>
            <a:ext cx="696913" cy="411429"/>
          </a:xfrm>
          <a:noFill/>
        </p:spPr>
      </p:pic>
      <p:sp>
        <p:nvSpPr>
          <p:cNvPr id="64531" name="WordArt 19"/>
          <p:cNvSpPr>
            <a:spLocks noChangeArrowheads="1" noChangeShapeType="1" noTextEdit="1"/>
          </p:cNvSpPr>
          <p:nvPr/>
        </p:nvSpPr>
        <p:spPr bwMode="auto">
          <a:xfrm>
            <a:off x="323850" y="2708274"/>
            <a:ext cx="6553200" cy="1368816"/>
          </a:xfrm>
          <a:prstGeom prst="rect">
            <a:avLst/>
          </a:prstGeom>
        </p:spPr>
        <p:txBody>
          <a:bodyPr wrap="none" fromWordArt="1">
            <a:prstTxWarp prst="textPlain">
              <a:avLst>
                <a:gd name="adj" fmla="val 49832"/>
              </a:avLst>
            </a:prstTxWarp>
          </a:bodyPr>
          <a:lstStyle/>
          <a:p>
            <a:r>
              <a:rPr lang="en-US" sz="3600" b="1" kern="10" dirty="0" smtClean="0">
                <a:ln w="9525">
                  <a:solidFill>
                    <a:srgbClr val="000000"/>
                  </a:solidFill>
                  <a:round/>
                  <a:headEnd type="none" w="sm" len="sm"/>
                  <a:tailEnd type="none" w="sm" len="sm"/>
                </a:ln>
                <a:solidFill>
                  <a:srgbClr val="CCECFF"/>
                </a:solidFill>
                <a:latin typeface="Arial"/>
                <a:cs typeface="Arial"/>
              </a:rPr>
              <a:t>Armenia</a:t>
            </a:r>
            <a:endParaRPr lang="ru-RU" sz="3600" b="1" kern="10" dirty="0" smtClean="0">
              <a:ln w="9525">
                <a:solidFill>
                  <a:srgbClr val="000000"/>
                </a:solidFill>
                <a:round/>
                <a:headEnd type="none" w="sm" len="sm"/>
                <a:tailEnd type="none" w="sm" len="sm"/>
              </a:ln>
              <a:solidFill>
                <a:srgbClr val="CCECFF"/>
              </a:solidFill>
              <a:latin typeface="Arial"/>
              <a:cs typeface="Arial"/>
            </a:endParaRPr>
          </a:p>
          <a:p>
            <a:r>
              <a:rPr lang="en-US" sz="3600" b="1" dirty="0" smtClean="0">
                <a:solidFill>
                  <a:schemeClr val="tx2"/>
                </a:solidFill>
                <a:effectLst>
                  <a:outerShdw blurRad="38100" dist="38100" dir="2700000" algn="tl">
                    <a:srgbClr val="000000"/>
                  </a:outerShdw>
                </a:effectLst>
              </a:rPr>
              <a:t>Republic </a:t>
            </a:r>
            <a:r>
              <a:rPr lang="en-US" sz="3600" b="1" dirty="0">
                <a:solidFill>
                  <a:schemeClr val="tx2"/>
                </a:solidFill>
                <a:effectLst>
                  <a:outerShdw blurRad="38100" dist="38100" dir="2700000" algn="tl">
                    <a:srgbClr val="000000"/>
                  </a:outerShdw>
                </a:effectLst>
              </a:rPr>
              <a:t>of </a:t>
            </a:r>
            <a:r>
              <a:rPr lang="en-US" sz="3600" b="1" dirty="0" smtClean="0">
                <a:solidFill>
                  <a:schemeClr val="tx2"/>
                </a:solidFill>
                <a:effectLst>
                  <a:outerShdw blurRad="38100" dist="38100" dir="2700000" algn="tl">
                    <a:srgbClr val="000000"/>
                  </a:outerShdw>
                </a:effectLst>
              </a:rPr>
              <a:t>Belarus</a:t>
            </a:r>
          </a:p>
          <a:p>
            <a:r>
              <a:rPr lang="en-US" sz="3600" b="1" kern="10" dirty="0">
                <a:ln w="9525">
                  <a:solidFill>
                    <a:srgbClr val="000000"/>
                  </a:solidFill>
                  <a:round/>
                  <a:headEnd type="none" w="sm" len="sm"/>
                  <a:tailEnd type="none" w="sm" len="sm"/>
                </a:ln>
                <a:solidFill>
                  <a:srgbClr val="CCECFF"/>
                </a:solidFill>
                <a:latin typeface="Arial"/>
                <a:cs typeface="Arial"/>
              </a:rPr>
              <a:t>Russian </a:t>
            </a:r>
            <a:r>
              <a:rPr lang="en-US" sz="3600" b="1" kern="10" dirty="0" smtClean="0">
                <a:ln w="9525">
                  <a:solidFill>
                    <a:srgbClr val="000000"/>
                  </a:solidFill>
                  <a:round/>
                  <a:headEnd type="none" w="sm" len="sm"/>
                  <a:tailEnd type="none" w="sm" len="sm"/>
                </a:ln>
                <a:solidFill>
                  <a:srgbClr val="CCECFF"/>
                </a:solidFill>
                <a:latin typeface="Arial"/>
                <a:cs typeface="Arial"/>
              </a:rPr>
              <a:t>Federation</a:t>
            </a:r>
            <a:endParaRPr lang="ru-RU" sz="3600" b="1" kern="10" dirty="0">
              <a:ln w="9525">
                <a:solidFill>
                  <a:srgbClr val="000000"/>
                </a:solidFill>
                <a:round/>
                <a:headEnd type="none" w="sm" len="sm"/>
                <a:tailEnd type="none" w="sm" len="sm"/>
              </a:ln>
              <a:solidFill>
                <a:srgbClr val="CCECFF"/>
              </a:solidFill>
              <a:latin typeface="Arial"/>
              <a:cs typeface="Arial"/>
            </a:endParaRPr>
          </a:p>
        </p:txBody>
      </p:sp>
      <p:sp>
        <p:nvSpPr>
          <p:cNvPr id="64532" name="Text Box 20"/>
          <p:cNvSpPr txBox="1">
            <a:spLocks noChangeArrowheads="1"/>
          </p:cNvSpPr>
          <p:nvPr/>
        </p:nvSpPr>
        <p:spPr bwMode="auto">
          <a:xfrm>
            <a:off x="395288" y="5516563"/>
            <a:ext cx="7639050" cy="641350"/>
          </a:xfrm>
          <a:prstGeom prst="rect">
            <a:avLst/>
          </a:prstGeom>
          <a:noFill/>
          <a:ln w="12700">
            <a:noFill/>
            <a:miter lim="800000"/>
            <a:headEnd type="none" w="sm" len="sm"/>
            <a:tailEnd type="none" w="sm" len="sm"/>
          </a:ln>
          <a:effectLst/>
        </p:spPr>
        <p:txBody>
          <a:bodyPr>
            <a:spAutoFit/>
          </a:bodyPr>
          <a:lstStyle/>
          <a:p>
            <a:r>
              <a:rPr lang="en-US" b="1" dirty="0">
                <a:solidFill>
                  <a:srgbClr val="FFCC66"/>
                </a:solidFill>
              </a:rPr>
              <a:t>Federal service for hydrometeorology and environmental monitoring</a:t>
            </a:r>
          </a:p>
          <a:p>
            <a:r>
              <a:rPr lang="en-US" b="1" dirty="0">
                <a:solidFill>
                  <a:srgbClr val="FFCC66"/>
                </a:solidFill>
              </a:rPr>
              <a:t>Dr. </a:t>
            </a:r>
            <a:r>
              <a:rPr lang="en-US" b="1" dirty="0" err="1" smtClean="0">
                <a:solidFill>
                  <a:srgbClr val="FFCC66"/>
                </a:solidFill>
              </a:rPr>
              <a:t>Yu.A</a:t>
            </a:r>
            <a:r>
              <a:rPr lang="en-US" b="1" dirty="0">
                <a:solidFill>
                  <a:srgbClr val="FFCC66"/>
                </a:solidFill>
              </a:rPr>
              <a:t>. </a:t>
            </a:r>
            <a:r>
              <a:rPr lang="en-US" b="1" dirty="0" err="1">
                <a:solidFill>
                  <a:srgbClr val="FFCC66"/>
                </a:solidFill>
              </a:rPr>
              <a:t>Borisov</a:t>
            </a:r>
            <a:endParaRPr lang="ru-RU" b="1" dirty="0">
              <a:solidFill>
                <a:srgbClr val="FFCC66"/>
              </a:solidFill>
            </a:endParaRPr>
          </a:p>
        </p:txBody>
      </p:sp>
      <p:sp>
        <p:nvSpPr>
          <p:cNvPr id="7" name="Text Box 13"/>
          <p:cNvSpPr txBox="1">
            <a:spLocks noChangeArrowheads="1"/>
          </p:cNvSpPr>
          <p:nvPr/>
        </p:nvSpPr>
        <p:spPr bwMode="auto">
          <a:xfrm>
            <a:off x="685800" y="6340475"/>
            <a:ext cx="84582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r>
              <a:rPr lang="en-US" altLang="ru-RU" sz="1400" b="1" u="sng" dirty="0"/>
              <a:t>9</a:t>
            </a:r>
            <a:r>
              <a:rPr lang="en-US" altLang="ru-RU" sz="1400" b="1" u="sng" baseline="30000" dirty="0"/>
              <a:t>th</a:t>
            </a:r>
            <a:r>
              <a:rPr lang="en-US" altLang="ru-RU" sz="1400" b="1" u="sng" dirty="0"/>
              <a:t> Meeting of the Ozone Research Managers of the Parties to the Vienna Convention </a:t>
            </a:r>
          </a:p>
          <a:p>
            <a:pPr eaLnBrk="1" hangingPunct="1"/>
            <a:r>
              <a:rPr lang="en-US" altLang="ru-RU" sz="1400" b="1" u="sng" dirty="0"/>
              <a:t>for the Protection of the Ozone Layer, 14 – 16 May 2014, Geneva, Switzerland</a:t>
            </a:r>
            <a:endParaRPr lang="ru-RU" altLang="ru-RU" sz="1400" b="1" dirty="0"/>
          </a:p>
        </p:txBody>
      </p:sp>
    </p:spTree>
    <p:extLst>
      <p:ext uri="{BB962C8B-B14F-4D97-AF65-F5344CB8AC3E}">
        <p14:creationId xmlns:p14="http://schemas.microsoft.com/office/powerpoint/2010/main" val="3844647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64531"/>
                                        </p:tgtEl>
                                        <p:attrNameLst>
                                          <p:attrName>style.visibility</p:attrName>
                                        </p:attrNameLst>
                                      </p:cBhvr>
                                      <p:to>
                                        <p:strVal val="visible"/>
                                      </p:to>
                                    </p:set>
                                    <p:animEffect transition="in" filter="fade">
                                      <p:cBhvr>
                                        <p:cTn id="7" dur="770" decel="100000"/>
                                        <p:tgtEl>
                                          <p:spTgt spid="64531"/>
                                        </p:tgtEl>
                                      </p:cBhvr>
                                    </p:animEffect>
                                    <p:animScale>
                                      <p:cBhvr>
                                        <p:cTn id="8" dur="770" decel="100000"/>
                                        <p:tgtEl>
                                          <p:spTgt spid="64531"/>
                                        </p:tgtEl>
                                      </p:cBhvr>
                                      <p:from x="10000" y="10000"/>
                                      <p:to x="200000" y="450000"/>
                                    </p:animScale>
                                    <p:animScale>
                                      <p:cBhvr>
                                        <p:cTn id="9" dur="1230" accel="100000" fill="hold">
                                          <p:stCondLst>
                                            <p:cond delay="770"/>
                                          </p:stCondLst>
                                        </p:cTn>
                                        <p:tgtEl>
                                          <p:spTgt spid="64531"/>
                                        </p:tgtEl>
                                      </p:cBhvr>
                                      <p:from x="200000" y="450000"/>
                                      <p:to x="100000" y="100000"/>
                                    </p:animScale>
                                    <p:set>
                                      <p:cBhvr>
                                        <p:cTn id="10" dur="770" fill="hold"/>
                                        <p:tgtEl>
                                          <p:spTgt spid="64531"/>
                                        </p:tgtEl>
                                        <p:attrNameLst>
                                          <p:attrName>ppt_x</p:attrName>
                                        </p:attrNameLst>
                                      </p:cBhvr>
                                      <p:to>
                                        <p:strVal val="(0.5)"/>
                                      </p:to>
                                    </p:set>
                                    <p:anim from="(0.5)" to="(#ppt_x)" calcmode="lin" valueType="num">
                                      <p:cBhvr>
                                        <p:cTn id="11" dur="1230" accel="100000" fill="hold">
                                          <p:stCondLst>
                                            <p:cond delay="770"/>
                                          </p:stCondLst>
                                        </p:cTn>
                                        <p:tgtEl>
                                          <p:spTgt spid="64531"/>
                                        </p:tgtEl>
                                        <p:attrNameLst>
                                          <p:attrName>ppt_x</p:attrName>
                                        </p:attrNameLst>
                                      </p:cBhvr>
                                    </p:anim>
                                    <p:set>
                                      <p:cBhvr>
                                        <p:cTn id="12" dur="770" fill="hold"/>
                                        <p:tgtEl>
                                          <p:spTgt spid="64531"/>
                                        </p:tgtEl>
                                        <p:attrNameLst>
                                          <p:attrName>ppt_y</p:attrName>
                                        </p:attrNameLst>
                                      </p:cBhvr>
                                      <p:to>
                                        <p:strVal val="(#ppt_y+0.4)"/>
                                      </p:to>
                                    </p:set>
                                    <p:anim from="(#ppt_y+0.4)" to="(#ppt_y)" calcmode="lin" valueType="num">
                                      <p:cBhvr>
                                        <p:cTn id="13" dur="1230" accel="100000" fill="hold">
                                          <p:stCondLst>
                                            <p:cond delay="770"/>
                                          </p:stCondLst>
                                        </p:cTn>
                                        <p:tgtEl>
                                          <p:spTgt spid="64531"/>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31"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6199" name="Group 55"/>
          <p:cNvGrpSpPr>
            <a:grpSpLocks/>
          </p:cNvGrpSpPr>
          <p:nvPr/>
        </p:nvGrpSpPr>
        <p:grpSpPr bwMode="auto">
          <a:xfrm>
            <a:off x="0" y="0"/>
            <a:ext cx="9144000" cy="1089025"/>
            <a:chOff x="0" y="0"/>
            <a:chExt cx="5760" cy="686"/>
          </a:xfrm>
        </p:grpSpPr>
        <p:sp>
          <p:nvSpPr>
            <p:cNvPr id="6198" name="Rectangle 54"/>
            <p:cNvSpPr>
              <a:spLocks noChangeArrowheads="1"/>
            </p:cNvSpPr>
            <p:nvPr/>
          </p:nvSpPr>
          <p:spPr bwMode="auto">
            <a:xfrm>
              <a:off x="1134" y="0"/>
              <a:ext cx="4626" cy="686"/>
            </a:xfrm>
            <a:prstGeom prst="rect">
              <a:avLst/>
            </a:prstGeom>
            <a:gradFill rotWithShape="1">
              <a:gsLst>
                <a:gs pos="0">
                  <a:srgbClr val="2F4776"/>
                </a:gs>
                <a:gs pos="100000">
                  <a:srgbClr val="6496FF"/>
                </a:gs>
              </a:gsLst>
              <a:lin ang="0" scaled="1"/>
            </a:gradFill>
            <a:ln w="9525">
              <a:noFill/>
              <a:miter lim="800000"/>
              <a:headEnd/>
              <a:tailEnd/>
            </a:ln>
            <a:effectLst/>
          </p:spPr>
          <p:txBody>
            <a:bodyPr wrap="none" lIns="92075" tIns="46038" rIns="92075" bIns="46038" anchor="ctr"/>
            <a:lstStyle/>
            <a:p>
              <a:endParaRPr lang="ru-RU"/>
            </a:p>
          </p:txBody>
        </p:sp>
        <p:sp>
          <p:nvSpPr>
            <p:cNvPr id="6197" name="Rectangle 53"/>
            <p:cNvSpPr>
              <a:spLocks noChangeArrowheads="1"/>
            </p:cNvSpPr>
            <p:nvPr/>
          </p:nvSpPr>
          <p:spPr bwMode="auto">
            <a:xfrm>
              <a:off x="0" y="0"/>
              <a:ext cx="1151" cy="686"/>
            </a:xfrm>
            <a:prstGeom prst="rect">
              <a:avLst/>
            </a:prstGeom>
            <a:gradFill rotWithShape="1">
              <a:gsLst>
                <a:gs pos="0">
                  <a:srgbClr val="6496FF"/>
                </a:gs>
                <a:gs pos="100000">
                  <a:srgbClr val="2F4776"/>
                </a:gs>
              </a:gsLst>
              <a:lin ang="0" scaled="1"/>
            </a:gradFill>
            <a:ln w="9525">
              <a:noFill/>
              <a:miter lim="800000"/>
              <a:headEnd/>
              <a:tailEnd/>
            </a:ln>
            <a:effectLst/>
          </p:spPr>
          <p:txBody>
            <a:bodyPr wrap="none" lIns="92075" tIns="46038" rIns="92075" bIns="46038" anchor="ctr"/>
            <a:lstStyle/>
            <a:p>
              <a:endParaRPr lang="ru-RU"/>
            </a:p>
          </p:txBody>
        </p:sp>
      </p:grpSp>
      <p:sp>
        <p:nvSpPr>
          <p:cNvPr id="6189" name="Text Box 45"/>
          <p:cNvSpPr txBox="1">
            <a:spLocks noChangeArrowheads="1"/>
          </p:cNvSpPr>
          <p:nvPr/>
        </p:nvSpPr>
        <p:spPr bwMode="auto">
          <a:xfrm>
            <a:off x="349250" y="2273301"/>
            <a:ext cx="8370888" cy="2678298"/>
          </a:xfrm>
          <a:prstGeom prst="rect">
            <a:avLst/>
          </a:prstGeom>
          <a:noFill/>
          <a:ln w="9525">
            <a:noFill/>
            <a:miter lim="800000"/>
            <a:headEnd/>
            <a:tailEnd/>
          </a:ln>
          <a:effectLst/>
        </p:spPr>
        <p:txBody>
          <a:bodyPr wrap="square" lIns="92075" tIns="46038" rIns="92075" bIns="46038">
            <a:spAutoFit/>
          </a:bodyPr>
          <a:lstStyle/>
          <a:p>
            <a:pPr algn="just"/>
            <a:r>
              <a:rPr lang="en-US" sz="1200" dirty="0" smtClean="0"/>
              <a:t>The </a:t>
            </a:r>
            <a:r>
              <a:rPr lang="en-US" sz="1200" dirty="0"/>
              <a:t>monitoring of TO has been </a:t>
            </a:r>
            <a:r>
              <a:rPr lang="en-US" sz="1200" dirty="0" smtClean="0"/>
              <a:t>maintained  </a:t>
            </a:r>
            <a:r>
              <a:rPr lang="en-US" sz="1200" dirty="0"/>
              <a:t>in the Republic of Belarus since 1998. Main measurements </a:t>
            </a:r>
            <a:r>
              <a:rPr lang="en-US" sz="1200" dirty="0" smtClean="0"/>
              <a:t>are produced </a:t>
            </a:r>
            <a:r>
              <a:rPr lang="ru-RU" sz="1200" dirty="0" smtClean="0"/>
              <a:t> </a:t>
            </a:r>
            <a:r>
              <a:rPr lang="en-US" sz="1200" dirty="0" smtClean="0"/>
              <a:t>at </a:t>
            </a:r>
            <a:r>
              <a:rPr lang="en-US" sz="1200" dirty="0"/>
              <a:t>the Minsk Ozone Station (Minsk, 27.469E, 53.833N) having № </a:t>
            </a:r>
            <a:r>
              <a:rPr lang="en-US" sz="1200" dirty="0" smtClean="0"/>
              <a:t>354  </a:t>
            </a:r>
            <a:r>
              <a:rPr lang="en-US" sz="1200" dirty="0"/>
              <a:t>in the WMO international network. </a:t>
            </a:r>
          </a:p>
          <a:p>
            <a:pPr algn="just"/>
            <a:endParaRPr lang="ru-RU" sz="1200" dirty="0" smtClean="0"/>
          </a:p>
          <a:p>
            <a:pPr algn="just"/>
            <a:r>
              <a:rPr lang="ru-RU" sz="1200" dirty="0" smtClean="0"/>
              <a:t>    </a:t>
            </a:r>
          </a:p>
          <a:p>
            <a:pPr algn="just"/>
            <a:endParaRPr lang="ru-RU" sz="1200" dirty="0"/>
          </a:p>
          <a:p>
            <a:pPr algn="just"/>
            <a:endParaRPr lang="ru-RU" sz="1200" dirty="0" smtClean="0"/>
          </a:p>
          <a:p>
            <a:pPr algn="just"/>
            <a:endParaRPr lang="ru-RU" sz="1200" dirty="0"/>
          </a:p>
          <a:p>
            <a:pPr algn="just"/>
            <a:endParaRPr lang="ru-RU" sz="1200" dirty="0" smtClean="0"/>
          </a:p>
          <a:p>
            <a:pPr algn="just"/>
            <a:endParaRPr lang="ru-RU" sz="1200" dirty="0"/>
          </a:p>
          <a:p>
            <a:pPr algn="just"/>
            <a:endParaRPr lang="ru-RU" sz="1200" dirty="0" smtClean="0"/>
          </a:p>
          <a:p>
            <a:pPr algn="r"/>
            <a:endParaRPr lang="ru-RU" sz="1200" dirty="0" smtClean="0"/>
          </a:p>
          <a:p>
            <a:pPr algn="r"/>
            <a:endParaRPr lang="ru-RU" sz="1200" dirty="0"/>
          </a:p>
          <a:p>
            <a:pPr algn="r"/>
            <a:endParaRPr lang="ru-RU" sz="1200" dirty="0" smtClean="0"/>
          </a:p>
          <a:p>
            <a:pPr algn="r"/>
            <a:endParaRPr lang="ru-RU" sz="1200" dirty="0"/>
          </a:p>
        </p:txBody>
      </p:sp>
      <p:sp>
        <p:nvSpPr>
          <p:cNvPr id="6191" name="Text Box 47"/>
          <p:cNvSpPr txBox="1">
            <a:spLocks noChangeArrowheads="1"/>
          </p:cNvSpPr>
          <p:nvPr/>
        </p:nvSpPr>
        <p:spPr bwMode="auto">
          <a:xfrm>
            <a:off x="1193800" y="806450"/>
            <a:ext cx="7600949" cy="708528"/>
          </a:xfrm>
          <a:prstGeom prst="rect">
            <a:avLst/>
          </a:prstGeom>
          <a:noFill/>
          <a:ln w="9525">
            <a:noFill/>
            <a:miter lim="800000"/>
            <a:headEnd/>
            <a:tailEnd/>
          </a:ln>
          <a:effectLst/>
        </p:spPr>
        <p:txBody>
          <a:bodyPr wrap="square" lIns="92075" tIns="46038" rIns="92075" bIns="46038">
            <a:spAutoFit/>
          </a:bodyPr>
          <a:lstStyle/>
          <a:p>
            <a:endParaRPr lang="ru-RU" sz="2000" dirty="0"/>
          </a:p>
          <a:p>
            <a:r>
              <a:rPr lang="en-US" sz="2000" dirty="0">
                <a:solidFill>
                  <a:srgbClr val="FFFF00"/>
                </a:solidFill>
              </a:rPr>
              <a:t> </a:t>
            </a:r>
            <a:r>
              <a:rPr lang="en-US" sz="2000" b="1" i="1" dirty="0">
                <a:solidFill>
                  <a:srgbClr val="FFC000"/>
                </a:solidFill>
              </a:rPr>
              <a:t>Measurements</a:t>
            </a:r>
            <a:r>
              <a:rPr lang="en-US" sz="2000" b="1" i="1" dirty="0">
                <a:solidFill>
                  <a:srgbClr val="FFFF00"/>
                </a:solidFill>
              </a:rPr>
              <a:t> </a:t>
            </a:r>
            <a:r>
              <a:rPr lang="en-US" sz="2000" b="1" i="1" dirty="0">
                <a:solidFill>
                  <a:srgbClr val="FFC000"/>
                </a:solidFill>
              </a:rPr>
              <a:t>of total ozone (TO) and UV radiation </a:t>
            </a:r>
            <a:endParaRPr lang="ru-RU" sz="2000" dirty="0">
              <a:solidFill>
                <a:srgbClr val="FFC000"/>
              </a:solidFill>
              <a:effectLst>
                <a:outerShdw blurRad="38100" dist="38100" dir="2700000" algn="tl">
                  <a:srgbClr val="000000"/>
                </a:outerShdw>
              </a:effectLst>
            </a:endParaRPr>
          </a:p>
        </p:txBody>
      </p:sp>
      <p:grpSp>
        <p:nvGrpSpPr>
          <p:cNvPr id="6196" name="Group 52"/>
          <p:cNvGrpSpPr>
            <a:grpSpLocks/>
          </p:cNvGrpSpPr>
          <p:nvPr/>
        </p:nvGrpSpPr>
        <p:grpSpPr bwMode="auto">
          <a:xfrm>
            <a:off x="-19050" y="34925"/>
            <a:ext cx="2114550" cy="1047750"/>
            <a:chOff x="-12" y="22"/>
            <a:chExt cx="1332" cy="660"/>
          </a:xfrm>
        </p:grpSpPr>
        <p:sp>
          <p:nvSpPr>
            <p:cNvPr id="6187" name="Text Box 43"/>
            <p:cNvSpPr txBox="1">
              <a:spLocks noChangeAspect="1" noChangeArrowheads="1"/>
            </p:cNvSpPr>
            <p:nvPr/>
          </p:nvSpPr>
          <p:spPr bwMode="auto">
            <a:xfrm>
              <a:off x="-12" y="317"/>
              <a:ext cx="1332" cy="365"/>
            </a:xfrm>
            <a:prstGeom prst="rect">
              <a:avLst/>
            </a:prstGeom>
            <a:noFill/>
            <a:ln w="25400">
              <a:noFill/>
              <a:miter lim="800000"/>
              <a:headEnd/>
              <a:tailEnd/>
            </a:ln>
            <a:effectLst/>
          </p:spPr>
          <p:txBody>
            <a:bodyPr lIns="92075" tIns="46038" rIns="92075" bIns="46038">
              <a:spAutoFit/>
            </a:bodyPr>
            <a:lstStyle/>
            <a:p>
              <a:r>
                <a:rPr lang="en-US" sz="3200" b="1" dirty="0">
                  <a:solidFill>
                    <a:srgbClr val="B8BFD4"/>
                  </a:solidFill>
                  <a:effectLst>
                    <a:outerShdw blurRad="38100" dist="38100" dir="2700000" algn="tl">
                      <a:srgbClr val="000000"/>
                    </a:outerShdw>
                  </a:effectLst>
                </a:rPr>
                <a:t>Belarus</a:t>
              </a:r>
              <a:endParaRPr lang="ru-RU" sz="3200" b="1" dirty="0">
                <a:solidFill>
                  <a:srgbClr val="B8BFD4"/>
                </a:solidFill>
                <a:effectLst>
                  <a:outerShdw blurRad="38100" dist="38100" dir="2700000" algn="tl">
                    <a:srgbClr val="000000"/>
                  </a:outerShdw>
                </a:effectLst>
              </a:endParaRPr>
            </a:p>
          </p:txBody>
        </p:sp>
        <p:pic>
          <p:nvPicPr>
            <p:cNvPr id="6192" name="Picture 48" descr="Busel"/>
            <p:cNvPicPr>
              <a:picLocks noChangeAspect="1" noChangeArrowheads="1"/>
            </p:cNvPicPr>
            <p:nvPr/>
          </p:nvPicPr>
          <p:blipFill>
            <a:blip r:embed="rId3"/>
            <a:srcRect/>
            <a:stretch>
              <a:fillRect/>
            </a:stretch>
          </p:blipFill>
          <p:spPr bwMode="auto">
            <a:xfrm>
              <a:off x="0" y="22"/>
              <a:ext cx="981" cy="357"/>
            </a:xfrm>
            <a:prstGeom prst="rect">
              <a:avLst/>
            </a:prstGeom>
            <a:noFill/>
          </p:spPr>
        </p:pic>
      </p:grpSp>
      <p:sp>
        <p:nvSpPr>
          <p:cNvPr id="6193" name="Text Box 49"/>
          <p:cNvSpPr txBox="1">
            <a:spLocks noChangeArrowheads="1"/>
          </p:cNvSpPr>
          <p:nvPr/>
        </p:nvSpPr>
        <p:spPr bwMode="auto">
          <a:xfrm>
            <a:off x="1993900" y="0"/>
            <a:ext cx="6076950" cy="1200971"/>
          </a:xfrm>
          <a:prstGeom prst="rect">
            <a:avLst/>
          </a:prstGeom>
          <a:noFill/>
          <a:ln w="9525">
            <a:noFill/>
            <a:miter lim="800000"/>
            <a:headEnd/>
            <a:tailEnd/>
          </a:ln>
          <a:effectLst/>
        </p:spPr>
        <p:txBody>
          <a:bodyPr wrap="square" lIns="92075" tIns="46038" rIns="92075" bIns="46038">
            <a:spAutoFit/>
          </a:bodyPr>
          <a:lstStyle/>
          <a:p>
            <a:endParaRPr lang="ru-RU" sz="3600" dirty="0"/>
          </a:p>
          <a:p>
            <a:r>
              <a:rPr lang="en-US" sz="3600" dirty="0"/>
              <a:t> </a:t>
            </a:r>
            <a:r>
              <a:rPr lang="en-US" sz="3600" b="1" dirty="0"/>
              <a:t>MONITORING ACTIVITIES </a:t>
            </a:r>
            <a:endParaRPr lang="en-US" sz="3600" b="1" dirty="0">
              <a:solidFill>
                <a:schemeClr val="tx2"/>
              </a:solidFill>
              <a:effectLst>
                <a:outerShdw blurRad="38100" dist="38100" dir="2700000" algn="tl">
                  <a:srgbClr val="000000"/>
                </a:outerShdw>
              </a:effectLst>
            </a:endParaRPr>
          </a:p>
        </p:txBody>
      </p:sp>
      <p:sp>
        <p:nvSpPr>
          <p:cNvPr id="6201" name="Text Box 57"/>
          <p:cNvSpPr txBox="1">
            <a:spLocks noChangeArrowheads="1"/>
          </p:cNvSpPr>
          <p:nvPr/>
        </p:nvSpPr>
        <p:spPr bwMode="auto">
          <a:xfrm>
            <a:off x="6248400" y="3962400"/>
            <a:ext cx="1371600" cy="336550"/>
          </a:xfrm>
          <a:prstGeom prst="rect">
            <a:avLst/>
          </a:prstGeom>
          <a:noFill/>
          <a:ln w="9525">
            <a:noFill/>
            <a:miter lim="800000"/>
            <a:headEnd/>
            <a:tailEnd/>
          </a:ln>
          <a:effectLst/>
        </p:spPr>
        <p:txBody>
          <a:bodyPr lIns="92075" tIns="46038" rIns="92075" bIns="46038">
            <a:spAutoFit/>
          </a:bodyPr>
          <a:lstStyle/>
          <a:p>
            <a:pPr>
              <a:spcBef>
                <a:spcPct val="50000"/>
              </a:spcBef>
            </a:pPr>
            <a:endParaRPr lang="ru-RU">
              <a:effectLst>
                <a:outerShdw blurRad="38100" dist="38100" dir="2700000" algn="tl">
                  <a:srgbClr val="000000"/>
                </a:outerShdw>
              </a:effectLst>
            </a:endParaRPr>
          </a:p>
        </p:txBody>
      </p:sp>
      <p:pic>
        <p:nvPicPr>
          <p:cNvPr id="6204" name="Picture 60" descr="Minsk Ozonometric Station"/>
          <p:cNvPicPr>
            <a:picLocks noChangeAspect="1" noChangeArrowheads="1"/>
          </p:cNvPicPr>
          <p:nvPr/>
        </p:nvPicPr>
        <p:blipFill>
          <a:blip r:embed="rId4"/>
          <a:srcRect/>
          <a:stretch>
            <a:fillRect/>
          </a:stretch>
        </p:blipFill>
        <p:spPr bwMode="auto">
          <a:xfrm>
            <a:off x="2482850" y="2851150"/>
            <a:ext cx="4050305" cy="3538687"/>
          </a:xfrm>
          <a:prstGeom prst="rect">
            <a:avLst/>
          </a:prstGeom>
          <a:noFill/>
        </p:spPr>
      </p:pic>
      <p:sp>
        <p:nvSpPr>
          <p:cNvPr id="21" name="TextBox 20"/>
          <p:cNvSpPr txBox="1"/>
          <p:nvPr/>
        </p:nvSpPr>
        <p:spPr>
          <a:xfrm>
            <a:off x="-203352" y="1562100"/>
            <a:ext cx="9581470" cy="369332"/>
          </a:xfrm>
          <a:prstGeom prst="rect">
            <a:avLst/>
          </a:prstGeom>
          <a:noFill/>
        </p:spPr>
        <p:txBody>
          <a:bodyPr wrap="none" rtlCol="0">
            <a:spAutoFit/>
          </a:bodyPr>
          <a:lstStyle/>
          <a:p>
            <a:r>
              <a:rPr lang="en-US" dirty="0" smtClean="0"/>
              <a:t>All instruments used </a:t>
            </a:r>
            <a:r>
              <a:rPr lang="en-US" sz="1400" dirty="0" smtClean="0"/>
              <a:t>for</a:t>
            </a:r>
            <a:r>
              <a:rPr lang="en-US" dirty="0" smtClean="0"/>
              <a:t> monitoring activities are originally designed and tested at  NOMREC</a:t>
            </a:r>
            <a:endParaRPr lang="ru-RU" dirty="0"/>
          </a:p>
        </p:txBody>
      </p:sp>
    </p:spTree>
    <p:extLst>
      <p:ext uri="{BB962C8B-B14F-4D97-AF65-F5344CB8AC3E}">
        <p14:creationId xmlns:p14="http://schemas.microsoft.com/office/powerpoint/2010/main" val="93613608"/>
      </p:ext>
    </p:extLst>
  </p:cSld>
  <p:clrMapOvr>
    <a:masterClrMapping/>
  </p:clrMapOvr>
  <p:transition spd="med">
    <p:split orient="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sz="half" idx="1"/>
          </p:nvPr>
        </p:nvSpPr>
        <p:spPr>
          <a:xfrm>
            <a:off x="0" y="1162050"/>
            <a:ext cx="8839200" cy="1136650"/>
          </a:xfrm>
        </p:spPr>
        <p:txBody>
          <a:bodyPr/>
          <a:lstStyle/>
          <a:p>
            <a:pPr algn="ctr">
              <a:buNone/>
            </a:pPr>
            <a:r>
              <a:rPr lang="en-US" sz="1200" dirty="0" smtClean="0">
                <a:solidFill>
                  <a:schemeClr val="tx1"/>
                </a:solidFill>
                <a:latin typeface="+mj-lt"/>
                <a:ea typeface="+mn-ea"/>
                <a:cs typeface="+mn-cs"/>
              </a:rPr>
              <a:t>        Since </a:t>
            </a:r>
            <a:r>
              <a:rPr lang="en-US" sz="1200" dirty="0">
                <a:solidFill>
                  <a:schemeClr val="tx1"/>
                </a:solidFill>
                <a:latin typeface="+mj-lt"/>
                <a:ea typeface="+mn-ea"/>
                <a:cs typeface="+mn-cs"/>
              </a:rPr>
              <a:t>2006, applying PION-UV and M124-M instruments, the regular TO and UV radiation measurements </a:t>
            </a:r>
            <a:r>
              <a:rPr lang="en-US" sz="1200" dirty="0" smtClean="0">
                <a:solidFill>
                  <a:schemeClr val="tx1"/>
                </a:solidFill>
                <a:latin typeface="+mj-lt"/>
                <a:ea typeface="+mn-ea"/>
                <a:cs typeface="+mn-cs"/>
              </a:rPr>
              <a:t>have been </a:t>
            </a:r>
            <a:r>
              <a:rPr lang="en-US" sz="1200" dirty="0">
                <a:solidFill>
                  <a:schemeClr val="tx1"/>
                </a:solidFill>
                <a:latin typeface="+mj-lt"/>
                <a:ea typeface="+mn-ea"/>
                <a:cs typeface="+mn-cs"/>
              </a:rPr>
              <a:t>conducted at the time of seasonal Belarusian Antarctic Expeditions in the region of </a:t>
            </a:r>
            <a:r>
              <a:rPr lang="en-US" sz="1200" dirty="0" err="1">
                <a:solidFill>
                  <a:schemeClr val="tx1"/>
                </a:solidFill>
                <a:latin typeface="+mj-lt"/>
                <a:ea typeface="+mn-ea"/>
                <a:cs typeface="+mn-cs"/>
              </a:rPr>
              <a:t>Enderby</a:t>
            </a:r>
            <a:r>
              <a:rPr lang="en-US" sz="1200" dirty="0">
                <a:solidFill>
                  <a:schemeClr val="tx1"/>
                </a:solidFill>
                <a:latin typeface="+mj-lt"/>
                <a:ea typeface="+mn-ea"/>
                <a:cs typeface="+mn-cs"/>
              </a:rPr>
              <a:t> Land (Antarctica). </a:t>
            </a:r>
            <a:endParaRPr lang="ru-RU" sz="1200" dirty="0">
              <a:latin typeface="+mj-lt"/>
            </a:endParaRPr>
          </a:p>
        </p:txBody>
      </p:sp>
      <p:sp>
        <p:nvSpPr>
          <p:cNvPr id="5" name="Номер слайда 4"/>
          <p:cNvSpPr>
            <a:spLocks noGrp="1"/>
          </p:cNvSpPr>
          <p:nvPr>
            <p:ph type="sldNum" sz="quarter" idx="12"/>
          </p:nvPr>
        </p:nvSpPr>
        <p:spPr/>
        <p:txBody>
          <a:bodyPr/>
          <a:lstStyle/>
          <a:p>
            <a:fld id="{17FA04D5-6AEA-4E58-A23A-EAF0AB2A6F7E}" type="slidenum">
              <a:rPr lang="ru-RU" smtClean="0"/>
              <a:pPr/>
              <a:t>4</a:t>
            </a:fld>
            <a:endParaRPr lang="ru-RU"/>
          </a:p>
        </p:txBody>
      </p:sp>
      <p:grpSp>
        <p:nvGrpSpPr>
          <p:cNvPr id="6" name="Group 52"/>
          <p:cNvGrpSpPr>
            <a:grpSpLocks/>
          </p:cNvGrpSpPr>
          <p:nvPr/>
        </p:nvGrpSpPr>
        <p:grpSpPr bwMode="auto">
          <a:xfrm>
            <a:off x="-19050" y="34925"/>
            <a:ext cx="2114550" cy="1047750"/>
            <a:chOff x="-12" y="22"/>
            <a:chExt cx="1332" cy="660"/>
          </a:xfrm>
        </p:grpSpPr>
        <p:sp>
          <p:nvSpPr>
            <p:cNvPr id="7" name="Text Box 43"/>
            <p:cNvSpPr txBox="1">
              <a:spLocks noChangeAspect="1" noChangeArrowheads="1"/>
            </p:cNvSpPr>
            <p:nvPr/>
          </p:nvSpPr>
          <p:spPr bwMode="auto">
            <a:xfrm>
              <a:off x="-12" y="317"/>
              <a:ext cx="1332" cy="365"/>
            </a:xfrm>
            <a:prstGeom prst="rect">
              <a:avLst/>
            </a:prstGeom>
            <a:noFill/>
            <a:ln w="25400">
              <a:noFill/>
              <a:miter lim="800000"/>
              <a:headEnd/>
              <a:tailEnd/>
            </a:ln>
            <a:effectLst/>
          </p:spPr>
          <p:txBody>
            <a:bodyPr lIns="92075" tIns="46038" rIns="92075" bIns="46038">
              <a:spAutoFit/>
            </a:bodyPr>
            <a:lstStyle/>
            <a:p>
              <a:r>
                <a:rPr lang="en-US" sz="3200" b="1" dirty="0">
                  <a:solidFill>
                    <a:srgbClr val="B8BFD4"/>
                  </a:solidFill>
                  <a:effectLst>
                    <a:outerShdw blurRad="38100" dist="38100" dir="2700000" algn="tl">
                      <a:srgbClr val="000000"/>
                    </a:outerShdw>
                  </a:effectLst>
                </a:rPr>
                <a:t>Belarus</a:t>
              </a:r>
              <a:endParaRPr lang="ru-RU" sz="3200" b="1" dirty="0">
                <a:solidFill>
                  <a:srgbClr val="B8BFD4"/>
                </a:solidFill>
                <a:effectLst>
                  <a:outerShdw blurRad="38100" dist="38100" dir="2700000" algn="tl">
                    <a:srgbClr val="000000"/>
                  </a:outerShdw>
                </a:effectLst>
              </a:endParaRPr>
            </a:p>
          </p:txBody>
        </p:sp>
        <p:pic>
          <p:nvPicPr>
            <p:cNvPr id="8" name="Picture 48" descr="Busel"/>
            <p:cNvPicPr>
              <a:picLocks noChangeAspect="1" noChangeArrowheads="1"/>
            </p:cNvPicPr>
            <p:nvPr/>
          </p:nvPicPr>
          <p:blipFill>
            <a:blip r:embed="rId2"/>
            <a:srcRect/>
            <a:stretch>
              <a:fillRect/>
            </a:stretch>
          </p:blipFill>
          <p:spPr bwMode="auto">
            <a:xfrm>
              <a:off x="0" y="22"/>
              <a:ext cx="981" cy="357"/>
            </a:xfrm>
            <a:prstGeom prst="rect">
              <a:avLst/>
            </a:prstGeom>
            <a:noFill/>
          </p:spPr>
        </p:pic>
      </p:grpSp>
      <p:pic>
        <p:nvPicPr>
          <p:cNvPr id="9" name="Рисунок 8" descr="IMG_6262.JPG"/>
          <p:cNvPicPr>
            <a:picLocks noChangeAspect="1"/>
          </p:cNvPicPr>
          <p:nvPr/>
        </p:nvPicPr>
        <p:blipFill>
          <a:blip r:embed="rId3" cstate="print"/>
          <a:stretch>
            <a:fillRect/>
          </a:stretch>
        </p:blipFill>
        <p:spPr>
          <a:xfrm>
            <a:off x="393700" y="1851025"/>
            <a:ext cx="3822700" cy="2867025"/>
          </a:xfrm>
          <a:prstGeom prst="rect">
            <a:avLst/>
          </a:prstGeom>
        </p:spPr>
      </p:pic>
      <p:pic>
        <p:nvPicPr>
          <p:cNvPr id="10" name="Рисунок 9" descr="DSC04213.JPG"/>
          <p:cNvPicPr>
            <a:picLocks noChangeAspect="1"/>
          </p:cNvPicPr>
          <p:nvPr/>
        </p:nvPicPr>
        <p:blipFill>
          <a:blip r:embed="rId4" cstate="print"/>
          <a:stretch>
            <a:fillRect/>
          </a:stretch>
        </p:blipFill>
        <p:spPr>
          <a:xfrm>
            <a:off x="4616450" y="2524126"/>
            <a:ext cx="3911600" cy="2933700"/>
          </a:xfrm>
          <a:prstGeom prst="rect">
            <a:avLst/>
          </a:prstGeom>
        </p:spPr>
      </p:pic>
      <p:sp>
        <p:nvSpPr>
          <p:cNvPr id="11" name="Прямоугольник 10"/>
          <p:cNvSpPr/>
          <p:nvPr/>
        </p:nvSpPr>
        <p:spPr>
          <a:xfrm>
            <a:off x="482600" y="5340350"/>
            <a:ext cx="8089900" cy="954107"/>
          </a:xfrm>
          <a:prstGeom prst="rect">
            <a:avLst/>
          </a:prstGeom>
        </p:spPr>
        <p:txBody>
          <a:bodyPr wrap="square">
            <a:spAutoFit/>
          </a:bodyPr>
          <a:lstStyle/>
          <a:p>
            <a:endParaRPr lang="ru-RU" dirty="0"/>
          </a:p>
          <a:p>
            <a:r>
              <a:rPr lang="en-US" dirty="0"/>
              <a:t> </a:t>
            </a:r>
            <a:r>
              <a:rPr lang="en-US" sz="1200" dirty="0"/>
              <a:t>NOMREC possesses a full database on TO monitoring in the atmosphere over the territory of Belarus for the period of 1998 – 2014. Also, NOMREC has the database of surface solar UV radiation spectra as well as doses of various biological effects for the territory of Belarus covering the period of 2001-2014. </a:t>
            </a:r>
            <a:endParaRPr lang="ru-RU" sz="1200" dirty="0"/>
          </a:p>
        </p:txBody>
      </p:sp>
    </p:spTree>
    <p:extLst>
      <p:ext uri="{BB962C8B-B14F-4D97-AF65-F5344CB8AC3E}">
        <p14:creationId xmlns:p14="http://schemas.microsoft.com/office/powerpoint/2010/main" val="636816163"/>
      </p:ext>
    </p:extLst>
  </p:cSld>
  <p:clrMapOvr>
    <a:masterClrMapping/>
  </p:clrMapOvr>
  <p:transition spd="med">
    <p:split orient="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4"/>
          <p:cNvSpPr>
            <a:spLocks noGrp="1"/>
          </p:cNvSpPr>
          <p:nvPr>
            <p:ph type="sldNum" sz="quarter" idx="12"/>
          </p:nvPr>
        </p:nvSpPr>
        <p:spPr/>
        <p:txBody>
          <a:bodyPr/>
          <a:lstStyle/>
          <a:p>
            <a:fld id="{17FA04D5-6AEA-4E58-A23A-EAF0AB2A6F7E}" type="slidenum">
              <a:rPr lang="ru-RU" smtClean="0"/>
              <a:pPr/>
              <a:t>5</a:t>
            </a:fld>
            <a:endParaRPr lang="ru-RU"/>
          </a:p>
        </p:txBody>
      </p:sp>
      <p:grpSp>
        <p:nvGrpSpPr>
          <p:cNvPr id="6" name="Group 52"/>
          <p:cNvGrpSpPr>
            <a:grpSpLocks/>
          </p:cNvGrpSpPr>
          <p:nvPr/>
        </p:nvGrpSpPr>
        <p:grpSpPr bwMode="auto">
          <a:xfrm>
            <a:off x="-19050" y="34925"/>
            <a:ext cx="2114550" cy="1047750"/>
            <a:chOff x="-12" y="22"/>
            <a:chExt cx="1332" cy="660"/>
          </a:xfrm>
        </p:grpSpPr>
        <p:sp>
          <p:nvSpPr>
            <p:cNvPr id="7" name="Text Box 43"/>
            <p:cNvSpPr txBox="1">
              <a:spLocks noChangeAspect="1" noChangeArrowheads="1"/>
            </p:cNvSpPr>
            <p:nvPr/>
          </p:nvSpPr>
          <p:spPr bwMode="auto">
            <a:xfrm>
              <a:off x="-12" y="317"/>
              <a:ext cx="1332" cy="365"/>
            </a:xfrm>
            <a:prstGeom prst="rect">
              <a:avLst/>
            </a:prstGeom>
            <a:noFill/>
            <a:ln w="25400">
              <a:noFill/>
              <a:miter lim="800000"/>
              <a:headEnd/>
              <a:tailEnd/>
            </a:ln>
            <a:effectLst/>
          </p:spPr>
          <p:txBody>
            <a:bodyPr lIns="92075" tIns="46038" rIns="92075" bIns="46038">
              <a:spAutoFit/>
            </a:bodyPr>
            <a:lstStyle/>
            <a:p>
              <a:r>
                <a:rPr lang="en-US" sz="3200" b="1">
                  <a:solidFill>
                    <a:srgbClr val="B8BFD4"/>
                  </a:solidFill>
                  <a:effectLst>
                    <a:outerShdw blurRad="38100" dist="38100" dir="2700000" algn="tl">
                      <a:srgbClr val="000000"/>
                    </a:outerShdw>
                  </a:effectLst>
                </a:rPr>
                <a:t>Belarus</a:t>
              </a:r>
              <a:endParaRPr lang="ru-RU" sz="3200" b="1">
                <a:solidFill>
                  <a:srgbClr val="B8BFD4"/>
                </a:solidFill>
                <a:effectLst>
                  <a:outerShdw blurRad="38100" dist="38100" dir="2700000" algn="tl">
                    <a:srgbClr val="000000"/>
                  </a:outerShdw>
                </a:effectLst>
              </a:endParaRPr>
            </a:p>
          </p:txBody>
        </p:sp>
        <p:pic>
          <p:nvPicPr>
            <p:cNvPr id="8" name="Picture 48" descr="Busel"/>
            <p:cNvPicPr>
              <a:picLocks noChangeAspect="1" noChangeArrowheads="1"/>
            </p:cNvPicPr>
            <p:nvPr/>
          </p:nvPicPr>
          <p:blipFill>
            <a:blip r:embed="rId2"/>
            <a:srcRect/>
            <a:stretch>
              <a:fillRect/>
            </a:stretch>
          </p:blipFill>
          <p:spPr bwMode="auto">
            <a:xfrm>
              <a:off x="0" y="22"/>
              <a:ext cx="981" cy="357"/>
            </a:xfrm>
            <a:prstGeom prst="rect">
              <a:avLst/>
            </a:prstGeom>
            <a:noFill/>
          </p:spPr>
        </p:pic>
      </p:grpSp>
      <p:sp>
        <p:nvSpPr>
          <p:cNvPr id="10" name="TextBox 9"/>
          <p:cNvSpPr txBox="1"/>
          <p:nvPr/>
        </p:nvSpPr>
        <p:spPr>
          <a:xfrm>
            <a:off x="349250" y="773907"/>
            <a:ext cx="8134350" cy="954107"/>
          </a:xfrm>
          <a:prstGeom prst="rect">
            <a:avLst/>
          </a:prstGeom>
          <a:noFill/>
        </p:spPr>
        <p:txBody>
          <a:bodyPr wrap="square" rtlCol="0">
            <a:spAutoFit/>
          </a:bodyPr>
          <a:lstStyle/>
          <a:p>
            <a:endParaRPr lang="ru-RU" dirty="0"/>
          </a:p>
          <a:p>
            <a:r>
              <a:rPr lang="en-US" dirty="0"/>
              <a:t> </a:t>
            </a:r>
            <a:r>
              <a:rPr lang="en-US" sz="1200" dirty="0"/>
              <a:t>The network of TO measurements sites has been enlarging since 2011. Currently, the measurements are also taken at the BSU biological station (the </a:t>
            </a:r>
            <a:r>
              <a:rPr lang="en-US" sz="1200" dirty="0" err="1"/>
              <a:t>Naroch</a:t>
            </a:r>
            <a:r>
              <a:rPr lang="en-US" sz="1200" dirty="0"/>
              <a:t> lake) and at the Gomel </a:t>
            </a:r>
            <a:r>
              <a:rPr lang="en-US" sz="1200" dirty="0" smtClean="0"/>
              <a:t>State University</a:t>
            </a:r>
            <a:r>
              <a:rPr lang="en-US" sz="1200" dirty="0"/>
              <a:t>. As a net </a:t>
            </a:r>
            <a:r>
              <a:rPr lang="en-US" sz="1200" dirty="0" err="1" smtClean="0"/>
              <a:t>ozonometer</a:t>
            </a:r>
            <a:r>
              <a:rPr lang="en-US" sz="1200" dirty="0" smtClean="0"/>
              <a:t>, one </a:t>
            </a:r>
            <a:r>
              <a:rPr lang="en-US" sz="1200" dirty="0"/>
              <a:t>uses a fully automated PION-F double-channel filter photometer. </a:t>
            </a:r>
            <a:endParaRPr lang="ru-RU" sz="1200" dirty="0"/>
          </a:p>
        </p:txBody>
      </p:sp>
      <p:pic>
        <p:nvPicPr>
          <p:cNvPr id="13" name="Рисунок 12" descr="IMG_2623.jpg"/>
          <p:cNvPicPr>
            <a:picLocks noChangeAspect="1"/>
          </p:cNvPicPr>
          <p:nvPr/>
        </p:nvPicPr>
        <p:blipFill>
          <a:blip r:embed="rId3" cstate="print"/>
          <a:stretch>
            <a:fillRect/>
          </a:stretch>
        </p:blipFill>
        <p:spPr>
          <a:xfrm>
            <a:off x="4838700" y="1784350"/>
            <a:ext cx="3778250" cy="2833688"/>
          </a:xfrm>
          <a:prstGeom prst="rect">
            <a:avLst/>
          </a:prstGeom>
        </p:spPr>
      </p:pic>
      <p:pic>
        <p:nvPicPr>
          <p:cNvPr id="17" name="Picture 3" descr="IMAG0002"/>
          <p:cNvPicPr/>
          <p:nvPr/>
        </p:nvPicPr>
        <p:blipFill>
          <a:blip r:embed="rId4" cstate="print"/>
          <a:srcRect/>
          <a:stretch>
            <a:fillRect/>
          </a:stretch>
        </p:blipFill>
        <p:spPr bwMode="auto">
          <a:xfrm>
            <a:off x="349250" y="1873250"/>
            <a:ext cx="3354401" cy="2667000"/>
          </a:xfrm>
          <a:prstGeom prst="rect">
            <a:avLst/>
          </a:prstGeom>
          <a:noFill/>
          <a:ln w="9525">
            <a:noFill/>
            <a:miter lim="800000"/>
            <a:headEnd/>
            <a:tailEnd/>
          </a:ln>
        </p:spPr>
      </p:pic>
      <p:sp>
        <p:nvSpPr>
          <p:cNvPr id="18" name="Прямоугольник 17"/>
          <p:cNvSpPr/>
          <p:nvPr/>
        </p:nvSpPr>
        <p:spPr>
          <a:xfrm>
            <a:off x="260350" y="4629150"/>
            <a:ext cx="3911600" cy="461665"/>
          </a:xfrm>
          <a:prstGeom prst="rect">
            <a:avLst/>
          </a:prstGeom>
        </p:spPr>
        <p:txBody>
          <a:bodyPr wrap="square">
            <a:spAutoFit/>
          </a:bodyPr>
          <a:lstStyle/>
          <a:p>
            <a:r>
              <a:rPr lang="en-US" sz="1200" dirty="0" smtClean="0"/>
              <a:t>All-weather net photometer PION-F is intended to automatically measure spectral irradiance</a:t>
            </a:r>
            <a:endParaRPr lang="ru-RU" sz="1200" dirty="0"/>
          </a:p>
        </p:txBody>
      </p:sp>
      <p:sp>
        <p:nvSpPr>
          <p:cNvPr id="19" name="TextBox 18"/>
          <p:cNvSpPr txBox="1"/>
          <p:nvPr/>
        </p:nvSpPr>
        <p:spPr>
          <a:xfrm>
            <a:off x="5238750" y="4673600"/>
            <a:ext cx="2324675" cy="461665"/>
          </a:xfrm>
          <a:prstGeom prst="rect">
            <a:avLst/>
          </a:prstGeom>
          <a:noFill/>
        </p:spPr>
        <p:txBody>
          <a:bodyPr wrap="none" rtlCol="0">
            <a:spAutoFit/>
          </a:bodyPr>
          <a:lstStyle/>
          <a:p>
            <a:r>
              <a:rPr lang="en-US" sz="1200" dirty="0" smtClean="0"/>
              <a:t>PION-F photometer operating </a:t>
            </a:r>
          </a:p>
          <a:p>
            <a:r>
              <a:rPr lang="en-US" sz="1200" dirty="0" smtClean="0"/>
              <a:t>at the </a:t>
            </a:r>
            <a:r>
              <a:rPr lang="en-US" sz="1200" dirty="0" err="1" smtClean="0"/>
              <a:t>Naroch</a:t>
            </a:r>
            <a:r>
              <a:rPr lang="en-US" sz="1200" dirty="0" smtClean="0"/>
              <a:t> Biological Station</a:t>
            </a:r>
            <a:endParaRPr lang="ru-RU" sz="1200" dirty="0"/>
          </a:p>
        </p:txBody>
      </p:sp>
      <p:sp>
        <p:nvSpPr>
          <p:cNvPr id="20" name="Прямоугольник 19"/>
          <p:cNvSpPr/>
          <p:nvPr/>
        </p:nvSpPr>
        <p:spPr>
          <a:xfrm>
            <a:off x="660400" y="5518150"/>
            <a:ext cx="7778750" cy="707886"/>
          </a:xfrm>
          <a:prstGeom prst="rect">
            <a:avLst/>
          </a:prstGeom>
        </p:spPr>
        <p:txBody>
          <a:bodyPr wrap="square">
            <a:spAutoFit/>
          </a:bodyPr>
          <a:lstStyle/>
          <a:p>
            <a:r>
              <a:rPr lang="en-US" dirty="0" smtClean="0"/>
              <a:t> </a:t>
            </a:r>
            <a:r>
              <a:rPr lang="en-US" sz="1200" dirty="0" smtClean="0"/>
              <a:t>The instrument uses filters with a half-width of </a:t>
            </a:r>
            <a:r>
              <a:rPr lang="ru-RU" sz="1200" dirty="0" smtClean="0">
                <a:sym typeface="Symbol"/>
              </a:rPr>
              <a:t></a:t>
            </a:r>
            <a:r>
              <a:rPr lang="ru-RU" sz="1200" dirty="0" smtClean="0"/>
              <a:t> 20 </a:t>
            </a:r>
            <a:r>
              <a:rPr lang="en-US" sz="1200" dirty="0" smtClean="0"/>
              <a:t>nm and transmission maxima of 293 and 326 nm. The measurements are taken every 30 sec during a light day in the automated mode. A </a:t>
            </a:r>
            <a:r>
              <a:rPr lang="en-US" sz="1200" dirty="0" err="1" smtClean="0"/>
              <a:t>djurnal</a:t>
            </a:r>
            <a:r>
              <a:rPr lang="en-US" sz="1200" dirty="0" smtClean="0"/>
              <a:t> data file is formed by an objective computer at the end of day.</a:t>
            </a:r>
            <a:endParaRPr lang="ru-RU" sz="1200" dirty="0"/>
          </a:p>
        </p:txBody>
      </p:sp>
    </p:spTree>
    <p:extLst>
      <p:ext uri="{BB962C8B-B14F-4D97-AF65-F5344CB8AC3E}">
        <p14:creationId xmlns:p14="http://schemas.microsoft.com/office/powerpoint/2010/main" val="1739627454"/>
      </p:ext>
    </p:extLst>
  </p:cSld>
  <p:clrMapOvr>
    <a:masterClrMapping/>
  </p:clrMapOvr>
  <p:transition spd="med">
    <p:split orient="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7772400" cy="952500"/>
          </a:xfrm>
        </p:spPr>
        <p:txBody>
          <a:bodyPr/>
          <a:lstStyle/>
          <a:p>
            <a:r>
              <a:rPr lang="en-US" sz="2000" b="1" i="1" dirty="0"/>
              <a:t>Total nitrogen dioxide measurements </a:t>
            </a:r>
            <a:endParaRPr lang="ru-RU" sz="2000" dirty="0"/>
          </a:p>
        </p:txBody>
      </p:sp>
      <p:sp>
        <p:nvSpPr>
          <p:cNvPr id="3" name="Текст 2"/>
          <p:cNvSpPr>
            <a:spLocks noGrp="1"/>
          </p:cNvSpPr>
          <p:nvPr>
            <p:ph type="body" sz="half" idx="1"/>
          </p:nvPr>
        </p:nvSpPr>
        <p:spPr>
          <a:xfrm>
            <a:off x="660400" y="1384300"/>
            <a:ext cx="7931150" cy="1358900"/>
          </a:xfrm>
        </p:spPr>
        <p:txBody>
          <a:bodyPr/>
          <a:lstStyle/>
          <a:p>
            <a:r>
              <a:rPr lang="en-US" sz="1800" b="1" dirty="0">
                <a:solidFill>
                  <a:srgbClr val="FFFF00"/>
                </a:solidFill>
                <a:latin typeface="+mj-lt"/>
              </a:rPr>
              <a:t>Monitoring of nitrogen dioxide has been performed at the Minsk Ozone Station since 2007. In 2009-2010, the nitrogen dioxide column values were measured with a new DOAS zenith-sky </a:t>
            </a:r>
            <a:r>
              <a:rPr lang="en-US" sz="1800" b="1" dirty="0" smtClean="0">
                <a:solidFill>
                  <a:srgbClr val="FFFF00"/>
                </a:solidFill>
                <a:latin typeface="+mj-lt"/>
              </a:rPr>
              <a:t>system</a:t>
            </a:r>
            <a:endParaRPr lang="ru-RU" sz="1800" b="1" dirty="0">
              <a:solidFill>
                <a:srgbClr val="FFFF00"/>
              </a:solidFill>
              <a:latin typeface="+mj-lt"/>
            </a:endParaRPr>
          </a:p>
        </p:txBody>
      </p:sp>
      <p:sp>
        <p:nvSpPr>
          <p:cNvPr id="5" name="Номер слайда 4"/>
          <p:cNvSpPr>
            <a:spLocks noGrp="1"/>
          </p:cNvSpPr>
          <p:nvPr>
            <p:ph type="sldNum" sz="quarter" idx="12"/>
          </p:nvPr>
        </p:nvSpPr>
        <p:spPr/>
        <p:txBody>
          <a:bodyPr/>
          <a:lstStyle/>
          <a:p>
            <a:fld id="{17FA04D5-6AEA-4E58-A23A-EAF0AB2A6F7E}" type="slidenum">
              <a:rPr lang="ru-RU" smtClean="0"/>
              <a:pPr/>
              <a:t>6</a:t>
            </a:fld>
            <a:endParaRPr lang="ru-RU"/>
          </a:p>
        </p:txBody>
      </p:sp>
      <p:grpSp>
        <p:nvGrpSpPr>
          <p:cNvPr id="6" name="Group 52"/>
          <p:cNvGrpSpPr>
            <a:grpSpLocks/>
          </p:cNvGrpSpPr>
          <p:nvPr/>
        </p:nvGrpSpPr>
        <p:grpSpPr bwMode="auto">
          <a:xfrm>
            <a:off x="-19050" y="34925"/>
            <a:ext cx="2114550" cy="1047750"/>
            <a:chOff x="-12" y="22"/>
            <a:chExt cx="1332" cy="660"/>
          </a:xfrm>
        </p:grpSpPr>
        <p:sp>
          <p:nvSpPr>
            <p:cNvPr id="7" name="Text Box 43"/>
            <p:cNvSpPr txBox="1">
              <a:spLocks noChangeAspect="1" noChangeArrowheads="1"/>
            </p:cNvSpPr>
            <p:nvPr/>
          </p:nvSpPr>
          <p:spPr bwMode="auto">
            <a:xfrm>
              <a:off x="-12" y="317"/>
              <a:ext cx="1332" cy="365"/>
            </a:xfrm>
            <a:prstGeom prst="rect">
              <a:avLst/>
            </a:prstGeom>
            <a:noFill/>
            <a:ln w="25400">
              <a:noFill/>
              <a:miter lim="800000"/>
              <a:headEnd/>
              <a:tailEnd/>
            </a:ln>
            <a:effectLst/>
          </p:spPr>
          <p:txBody>
            <a:bodyPr lIns="92075" tIns="46038" rIns="92075" bIns="46038">
              <a:spAutoFit/>
            </a:bodyPr>
            <a:lstStyle/>
            <a:p>
              <a:r>
                <a:rPr lang="en-US" sz="3200" b="1" dirty="0">
                  <a:solidFill>
                    <a:srgbClr val="B8BFD4"/>
                  </a:solidFill>
                  <a:effectLst>
                    <a:outerShdw blurRad="38100" dist="38100" dir="2700000" algn="tl">
                      <a:srgbClr val="000000"/>
                    </a:outerShdw>
                  </a:effectLst>
                </a:rPr>
                <a:t>Belarus</a:t>
              </a:r>
              <a:endParaRPr lang="ru-RU" sz="3200" b="1" dirty="0">
                <a:solidFill>
                  <a:srgbClr val="B8BFD4"/>
                </a:solidFill>
                <a:effectLst>
                  <a:outerShdw blurRad="38100" dist="38100" dir="2700000" algn="tl">
                    <a:srgbClr val="000000"/>
                  </a:outerShdw>
                </a:effectLst>
              </a:endParaRPr>
            </a:p>
          </p:txBody>
        </p:sp>
        <p:pic>
          <p:nvPicPr>
            <p:cNvPr id="8" name="Picture 48" descr="Busel"/>
            <p:cNvPicPr>
              <a:picLocks noChangeAspect="1" noChangeArrowheads="1"/>
            </p:cNvPicPr>
            <p:nvPr/>
          </p:nvPicPr>
          <p:blipFill>
            <a:blip r:embed="rId2"/>
            <a:srcRect/>
            <a:stretch>
              <a:fillRect/>
            </a:stretch>
          </p:blipFill>
          <p:spPr bwMode="auto">
            <a:xfrm>
              <a:off x="0" y="22"/>
              <a:ext cx="981" cy="357"/>
            </a:xfrm>
            <a:prstGeom prst="rect">
              <a:avLst/>
            </a:prstGeom>
            <a:noFill/>
          </p:spPr>
        </p:pic>
      </p:grpSp>
      <p:pic>
        <p:nvPicPr>
          <p:cNvPr id="9" name="Рисунок 8" descr="P1060059.JPG"/>
          <p:cNvPicPr>
            <a:picLocks noChangeAspect="1"/>
          </p:cNvPicPr>
          <p:nvPr/>
        </p:nvPicPr>
        <p:blipFill>
          <a:blip r:embed="rId3" cstate="print"/>
          <a:stretch>
            <a:fillRect/>
          </a:stretch>
        </p:blipFill>
        <p:spPr>
          <a:xfrm>
            <a:off x="215900" y="3206750"/>
            <a:ext cx="4171950" cy="2895599"/>
          </a:xfrm>
          <a:prstGeom prst="rect">
            <a:avLst/>
          </a:prstGeom>
        </p:spPr>
      </p:pic>
      <p:pic>
        <p:nvPicPr>
          <p:cNvPr id="10" name="Рисунок 9" descr="P2260016.JPG"/>
          <p:cNvPicPr>
            <a:picLocks noChangeAspect="1"/>
          </p:cNvPicPr>
          <p:nvPr/>
        </p:nvPicPr>
        <p:blipFill>
          <a:blip r:embed="rId4" cstate="print"/>
          <a:stretch>
            <a:fillRect/>
          </a:stretch>
        </p:blipFill>
        <p:spPr>
          <a:xfrm>
            <a:off x="4394200" y="3117850"/>
            <a:ext cx="4334931" cy="3251199"/>
          </a:xfrm>
          <a:prstGeom prst="rect">
            <a:avLst/>
          </a:prstGeom>
        </p:spPr>
      </p:pic>
    </p:spTree>
    <p:extLst>
      <p:ext uri="{BB962C8B-B14F-4D97-AF65-F5344CB8AC3E}">
        <p14:creationId xmlns:p14="http://schemas.microsoft.com/office/powerpoint/2010/main" val="785598338"/>
      </p:ext>
    </p:extLst>
  </p:cSld>
  <p:clrMapOvr>
    <a:masterClrMapping/>
  </p:clrMapOvr>
  <p:transition spd="med">
    <p:split orient="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27050" y="450850"/>
            <a:ext cx="7772400" cy="685800"/>
          </a:xfrm>
        </p:spPr>
        <p:txBody>
          <a:bodyPr/>
          <a:lstStyle/>
          <a:p>
            <a:r>
              <a:rPr lang="en-US" sz="2000" b="1" i="1" dirty="0"/>
              <a:t>Surface ozone monitoring</a:t>
            </a:r>
            <a:endParaRPr lang="ru-RU" sz="2000" dirty="0"/>
          </a:p>
        </p:txBody>
      </p:sp>
      <p:sp>
        <p:nvSpPr>
          <p:cNvPr id="3" name="Текст 2"/>
          <p:cNvSpPr>
            <a:spLocks noGrp="1"/>
          </p:cNvSpPr>
          <p:nvPr>
            <p:ph type="body" sz="half" idx="1"/>
          </p:nvPr>
        </p:nvSpPr>
        <p:spPr>
          <a:xfrm>
            <a:off x="0" y="1028700"/>
            <a:ext cx="9372600" cy="1066800"/>
          </a:xfrm>
        </p:spPr>
        <p:txBody>
          <a:bodyPr/>
          <a:lstStyle/>
          <a:p>
            <a:r>
              <a:rPr lang="en-US" sz="1200" dirty="0" smtClean="0">
                <a:solidFill>
                  <a:schemeClr val="tx1"/>
                </a:solidFill>
                <a:latin typeface="+mj-lt"/>
                <a:ea typeface="+mn-ea"/>
                <a:cs typeface="+mn-cs"/>
              </a:rPr>
              <a:t> </a:t>
            </a:r>
            <a:r>
              <a:rPr lang="en-US" sz="1400" b="1" dirty="0" smtClean="0">
                <a:solidFill>
                  <a:srgbClr val="FFFF00"/>
                </a:solidFill>
                <a:latin typeface="+mj-lt"/>
                <a:ea typeface="+mn-ea"/>
                <a:cs typeface="+mn-cs"/>
              </a:rPr>
              <a:t>Measurements </a:t>
            </a:r>
            <a:r>
              <a:rPr lang="en-US" sz="1400" b="1" dirty="0">
                <a:solidFill>
                  <a:srgbClr val="FFFF00"/>
                </a:solidFill>
                <a:latin typeface="+mj-lt"/>
                <a:ea typeface="+mn-ea"/>
                <a:cs typeface="+mn-cs"/>
              </a:rPr>
              <a:t>of surface ozone concentration </a:t>
            </a:r>
            <a:r>
              <a:rPr lang="en-US" sz="1400" b="1" dirty="0" smtClean="0">
                <a:solidFill>
                  <a:srgbClr val="FFFF00"/>
                </a:solidFill>
                <a:latin typeface="+mj-lt"/>
                <a:ea typeface="+mn-ea"/>
                <a:cs typeface="+mn-cs"/>
              </a:rPr>
              <a:t>have </a:t>
            </a:r>
            <a:r>
              <a:rPr lang="en-US" sz="1400" b="1" dirty="0">
                <a:solidFill>
                  <a:srgbClr val="FFFF00"/>
                </a:solidFill>
                <a:latin typeface="+mj-lt"/>
                <a:ea typeface="+mn-ea"/>
                <a:cs typeface="+mn-cs"/>
              </a:rPr>
              <a:t>been carried out since 2004 at the Minsk Ozone Station </a:t>
            </a:r>
            <a:r>
              <a:rPr lang="en-US" sz="1400" b="1" dirty="0" smtClean="0">
                <a:solidFill>
                  <a:srgbClr val="FFFF00"/>
                </a:solidFill>
                <a:latin typeface="+mj-lt"/>
                <a:ea typeface="+mn-ea"/>
                <a:cs typeface="+mn-cs"/>
              </a:rPr>
              <a:t>and </a:t>
            </a:r>
            <a:r>
              <a:rPr lang="en-US" sz="1400" b="1" dirty="0">
                <a:solidFill>
                  <a:srgbClr val="FFFF00"/>
                </a:solidFill>
                <a:latin typeface="+mj-lt"/>
                <a:ea typeface="+mn-ea"/>
                <a:cs typeface="+mn-cs"/>
              </a:rPr>
              <a:t>Berezina National Park EMEP station employing </a:t>
            </a:r>
            <a:r>
              <a:rPr lang="en-US" sz="1400" b="1" dirty="0" smtClean="0">
                <a:solidFill>
                  <a:srgbClr val="FFFF00"/>
                </a:solidFill>
                <a:latin typeface="+mj-lt"/>
                <a:ea typeface="+mn-ea"/>
                <a:cs typeface="+mn-cs"/>
              </a:rPr>
              <a:t>DOAS </a:t>
            </a:r>
            <a:r>
              <a:rPr lang="en-US" sz="1400" b="1" dirty="0">
                <a:solidFill>
                  <a:srgbClr val="FFFF00"/>
                </a:solidFill>
                <a:latin typeface="+mj-lt"/>
                <a:ea typeface="+mn-ea"/>
                <a:cs typeface="+mn-cs"/>
              </a:rPr>
              <a:t>instrument TRIO-1</a:t>
            </a:r>
            <a:r>
              <a:rPr lang="en-US" sz="1200" dirty="0">
                <a:solidFill>
                  <a:schemeClr val="tx1"/>
                </a:solidFill>
                <a:latin typeface="+mj-lt"/>
                <a:ea typeface="+mn-ea"/>
                <a:cs typeface="+mn-cs"/>
              </a:rPr>
              <a:t> which has passed standard certifications </a:t>
            </a:r>
            <a:r>
              <a:rPr lang="en-US" sz="1200" dirty="0" smtClean="0">
                <a:solidFill>
                  <a:schemeClr val="tx1"/>
                </a:solidFill>
                <a:latin typeface="+mj-lt"/>
                <a:ea typeface="+mn-ea"/>
                <a:cs typeface="+mn-cs"/>
              </a:rPr>
              <a:t>in </a:t>
            </a:r>
            <a:r>
              <a:rPr lang="en-US" sz="1200" dirty="0">
                <a:solidFill>
                  <a:schemeClr val="tx1"/>
                </a:solidFill>
                <a:latin typeface="+mj-lt"/>
                <a:ea typeface="+mn-ea"/>
                <a:cs typeface="+mn-cs"/>
              </a:rPr>
              <a:t>the Belarus State Institute of Metrology. </a:t>
            </a:r>
            <a:endParaRPr lang="ru-RU" sz="1200" dirty="0">
              <a:latin typeface="+mj-lt"/>
            </a:endParaRPr>
          </a:p>
        </p:txBody>
      </p:sp>
      <p:sp>
        <p:nvSpPr>
          <p:cNvPr id="5" name="Номер слайда 4"/>
          <p:cNvSpPr>
            <a:spLocks noGrp="1"/>
          </p:cNvSpPr>
          <p:nvPr>
            <p:ph type="sldNum" sz="quarter" idx="12"/>
          </p:nvPr>
        </p:nvSpPr>
        <p:spPr/>
        <p:txBody>
          <a:bodyPr/>
          <a:lstStyle/>
          <a:p>
            <a:fld id="{17FA04D5-6AEA-4E58-A23A-EAF0AB2A6F7E}" type="slidenum">
              <a:rPr lang="ru-RU" smtClean="0"/>
              <a:pPr/>
              <a:t>7</a:t>
            </a:fld>
            <a:endParaRPr lang="ru-RU"/>
          </a:p>
        </p:txBody>
      </p:sp>
      <p:pic>
        <p:nvPicPr>
          <p:cNvPr id="7" name="Picture 23" descr="Отражатель"/>
          <p:cNvPicPr>
            <a:picLocks noChangeAspect="1" noChangeArrowheads="1"/>
          </p:cNvPicPr>
          <p:nvPr/>
        </p:nvPicPr>
        <p:blipFill>
          <a:blip r:embed="rId2">
            <a:lum bright="12000" contrast="6000"/>
          </a:blip>
          <a:srcRect/>
          <a:stretch>
            <a:fillRect/>
          </a:stretch>
        </p:blipFill>
        <p:spPr bwMode="auto">
          <a:xfrm>
            <a:off x="438150" y="1695450"/>
            <a:ext cx="2001072" cy="2667000"/>
          </a:xfrm>
          <a:prstGeom prst="rect">
            <a:avLst/>
          </a:prstGeom>
          <a:noFill/>
          <a:ln w="9525">
            <a:noFill/>
            <a:miter lim="800000"/>
            <a:headEnd/>
            <a:tailEnd/>
          </a:ln>
        </p:spPr>
      </p:pic>
      <p:pic>
        <p:nvPicPr>
          <p:cNvPr id="147459" name="Picture 3"/>
          <p:cNvPicPr>
            <a:picLocks noChangeAspect="1" noChangeArrowheads="1"/>
          </p:cNvPicPr>
          <p:nvPr/>
        </p:nvPicPr>
        <p:blipFill>
          <a:blip r:embed="rId3"/>
          <a:srcRect/>
          <a:stretch>
            <a:fillRect/>
          </a:stretch>
        </p:blipFill>
        <p:spPr bwMode="auto">
          <a:xfrm>
            <a:off x="5327650" y="3917950"/>
            <a:ext cx="3467100" cy="2513255"/>
          </a:xfrm>
          <a:prstGeom prst="rect">
            <a:avLst/>
          </a:prstGeom>
          <a:noFill/>
          <a:ln w="9525" cap="flat" cmpd="sng">
            <a:noFill/>
            <a:prstDash val="solid"/>
            <a:miter lim="800000"/>
            <a:headEnd/>
            <a:tailEnd/>
          </a:ln>
          <a:effectLst/>
        </p:spPr>
      </p:pic>
      <p:sp>
        <p:nvSpPr>
          <p:cNvPr id="9" name="Прямоугольник 8"/>
          <p:cNvSpPr/>
          <p:nvPr/>
        </p:nvSpPr>
        <p:spPr>
          <a:xfrm>
            <a:off x="5549900" y="6519446"/>
            <a:ext cx="2954655" cy="338554"/>
          </a:xfrm>
          <a:prstGeom prst="rect">
            <a:avLst/>
          </a:prstGeom>
        </p:spPr>
        <p:txBody>
          <a:bodyPr wrap="none">
            <a:spAutoFit/>
          </a:bodyPr>
          <a:lstStyle/>
          <a:p>
            <a:r>
              <a:rPr lang="en-US" sz="1200" dirty="0"/>
              <a:t>Falls in surface ozone concentrations </a:t>
            </a:r>
            <a:r>
              <a:rPr lang="en-US" dirty="0"/>
              <a:t>	</a:t>
            </a:r>
          </a:p>
        </p:txBody>
      </p:sp>
      <p:sp>
        <p:nvSpPr>
          <p:cNvPr id="10" name="Прямоугольник 9"/>
          <p:cNvSpPr/>
          <p:nvPr/>
        </p:nvSpPr>
        <p:spPr>
          <a:xfrm>
            <a:off x="615950" y="5562600"/>
            <a:ext cx="4572000" cy="830997"/>
          </a:xfrm>
          <a:prstGeom prst="rect">
            <a:avLst/>
          </a:prstGeom>
        </p:spPr>
        <p:txBody>
          <a:bodyPr>
            <a:spAutoFit/>
          </a:bodyPr>
          <a:lstStyle/>
          <a:p>
            <a:r>
              <a:rPr lang="en-US" sz="1200" dirty="0"/>
              <a:t>At the location of the Minsk Ozone Station, one has observed the effect of non-periodic short-term deep surface ozone </a:t>
            </a:r>
            <a:r>
              <a:rPr lang="en-US" sz="1200" dirty="0" smtClean="0"/>
              <a:t>falls. </a:t>
            </a:r>
            <a:r>
              <a:rPr lang="en-US" sz="1200" dirty="0"/>
              <a:t>The phenomenon has been detected by instruments of the various types. </a:t>
            </a:r>
            <a:endParaRPr lang="ru-RU" sz="1200" dirty="0"/>
          </a:p>
        </p:txBody>
      </p:sp>
      <p:pic>
        <p:nvPicPr>
          <p:cNvPr id="147458" name="Picture 2" descr="TrIO-1"/>
          <p:cNvPicPr>
            <a:picLocks noChangeAspect="1" noChangeArrowheads="1"/>
          </p:cNvPicPr>
          <p:nvPr/>
        </p:nvPicPr>
        <p:blipFill>
          <a:blip r:embed="rId4"/>
          <a:srcRect/>
          <a:stretch>
            <a:fillRect/>
          </a:stretch>
        </p:blipFill>
        <p:spPr bwMode="auto">
          <a:xfrm>
            <a:off x="2749550" y="1695450"/>
            <a:ext cx="3378200" cy="2533650"/>
          </a:xfrm>
          <a:prstGeom prst="rect">
            <a:avLst/>
          </a:prstGeom>
          <a:noFill/>
        </p:spPr>
      </p:pic>
      <p:grpSp>
        <p:nvGrpSpPr>
          <p:cNvPr id="11" name="Group 6"/>
          <p:cNvGrpSpPr>
            <a:grpSpLocks/>
          </p:cNvGrpSpPr>
          <p:nvPr/>
        </p:nvGrpSpPr>
        <p:grpSpPr bwMode="auto">
          <a:xfrm>
            <a:off x="-19050" y="34925"/>
            <a:ext cx="2114550" cy="1047750"/>
            <a:chOff x="-12" y="22"/>
            <a:chExt cx="1332" cy="660"/>
          </a:xfrm>
        </p:grpSpPr>
        <p:sp>
          <p:nvSpPr>
            <p:cNvPr id="12" name="Text Box 7"/>
            <p:cNvSpPr txBox="1">
              <a:spLocks noChangeAspect="1" noChangeArrowheads="1"/>
            </p:cNvSpPr>
            <p:nvPr/>
          </p:nvSpPr>
          <p:spPr bwMode="auto">
            <a:xfrm>
              <a:off x="-12" y="317"/>
              <a:ext cx="1332" cy="365"/>
            </a:xfrm>
            <a:prstGeom prst="rect">
              <a:avLst/>
            </a:prstGeom>
            <a:noFill/>
            <a:ln w="25400">
              <a:noFill/>
              <a:miter lim="800000"/>
              <a:headEnd/>
              <a:tailEnd/>
            </a:ln>
            <a:effectLst/>
          </p:spPr>
          <p:txBody>
            <a:bodyPr lIns="92075" tIns="46038" rIns="92075" bIns="46038">
              <a:spAutoFit/>
            </a:bodyPr>
            <a:lstStyle/>
            <a:p>
              <a:r>
                <a:rPr lang="en-US" sz="3200" b="1" dirty="0">
                  <a:solidFill>
                    <a:srgbClr val="B8BFD4"/>
                  </a:solidFill>
                  <a:effectLst>
                    <a:outerShdw blurRad="38100" dist="38100" dir="2700000" algn="tl">
                      <a:srgbClr val="000000"/>
                    </a:outerShdw>
                  </a:effectLst>
                </a:rPr>
                <a:t>Belarus</a:t>
              </a:r>
              <a:endParaRPr lang="ru-RU" sz="3200" b="1" dirty="0">
                <a:solidFill>
                  <a:srgbClr val="B8BFD4"/>
                </a:solidFill>
                <a:effectLst>
                  <a:outerShdw blurRad="38100" dist="38100" dir="2700000" algn="tl">
                    <a:srgbClr val="000000"/>
                  </a:outerShdw>
                </a:effectLst>
              </a:endParaRPr>
            </a:p>
          </p:txBody>
        </p:sp>
        <p:pic>
          <p:nvPicPr>
            <p:cNvPr id="13" name="Picture 8" descr="Busel"/>
            <p:cNvPicPr>
              <a:picLocks noChangeAspect="1" noChangeArrowheads="1"/>
            </p:cNvPicPr>
            <p:nvPr/>
          </p:nvPicPr>
          <p:blipFill>
            <a:blip r:embed="rId5"/>
            <a:srcRect/>
            <a:stretch>
              <a:fillRect/>
            </a:stretch>
          </p:blipFill>
          <p:spPr bwMode="auto">
            <a:xfrm>
              <a:off x="0" y="22"/>
              <a:ext cx="981" cy="357"/>
            </a:xfrm>
            <a:prstGeom prst="rect">
              <a:avLst/>
            </a:prstGeom>
            <a:noFill/>
          </p:spPr>
        </p:pic>
      </p:grpSp>
      <p:sp>
        <p:nvSpPr>
          <p:cNvPr id="15" name="Прямоугольник 14"/>
          <p:cNvSpPr/>
          <p:nvPr/>
        </p:nvSpPr>
        <p:spPr>
          <a:xfrm>
            <a:off x="6082393" y="1784350"/>
            <a:ext cx="2904513" cy="276999"/>
          </a:xfrm>
          <a:prstGeom prst="rect">
            <a:avLst/>
          </a:prstGeom>
        </p:spPr>
        <p:txBody>
          <a:bodyPr wrap="none">
            <a:spAutoFit/>
          </a:bodyPr>
          <a:lstStyle/>
          <a:p>
            <a:pPr>
              <a:buFont typeface="Wingdings" pitchFamily="2" charset="2"/>
              <a:buNone/>
            </a:pPr>
            <a:r>
              <a:rPr lang="en-US" sz="1200" dirty="0">
                <a:effectLst/>
              </a:rPr>
              <a:t>DOAS Instrument with Zero Path TrIO-1</a:t>
            </a:r>
            <a:endParaRPr lang="ru-RU" sz="1200" dirty="0">
              <a:effectLst/>
            </a:endParaRPr>
          </a:p>
        </p:txBody>
      </p:sp>
    </p:spTree>
    <p:extLst>
      <p:ext uri="{BB962C8B-B14F-4D97-AF65-F5344CB8AC3E}">
        <p14:creationId xmlns:p14="http://schemas.microsoft.com/office/powerpoint/2010/main" val="590983671"/>
      </p:ext>
    </p:extLst>
  </p:cSld>
  <p:clrMapOvr>
    <a:masterClrMapping/>
  </p:clrMapOvr>
  <p:transition spd="med">
    <p:split orient="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222" name="Group 14"/>
          <p:cNvGrpSpPr>
            <a:grpSpLocks/>
          </p:cNvGrpSpPr>
          <p:nvPr/>
        </p:nvGrpSpPr>
        <p:grpSpPr bwMode="auto">
          <a:xfrm>
            <a:off x="0" y="0"/>
            <a:ext cx="9144000" cy="1089025"/>
            <a:chOff x="0" y="0"/>
            <a:chExt cx="5760" cy="686"/>
          </a:xfrm>
        </p:grpSpPr>
        <p:sp>
          <p:nvSpPr>
            <p:cNvPr id="94223" name="Rectangle 15"/>
            <p:cNvSpPr>
              <a:spLocks noChangeArrowheads="1"/>
            </p:cNvSpPr>
            <p:nvPr/>
          </p:nvSpPr>
          <p:spPr bwMode="auto">
            <a:xfrm>
              <a:off x="1134" y="0"/>
              <a:ext cx="4626" cy="686"/>
            </a:xfrm>
            <a:prstGeom prst="rect">
              <a:avLst/>
            </a:prstGeom>
            <a:gradFill rotWithShape="1">
              <a:gsLst>
                <a:gs pos="0">
                  <a:srgbClr val="2F4776"/>
                </a:gs>
                <a:gs pos="100000">
                  <a:srgbClr val="6496FF"/>
                </a:gs>
              </a:gsLst>
              <a:lin ang="0" scaled="1"/>
            </a:gradFill>
            <a:ln w="9525">
              <a:noFill/>
              <a:miter lim="800000"/>
              <a:headEnd/>
              <a:tailEnd/>
            </a:ln>
            <a:effectLst/>
          </p:spPr>
          <p:txBody>
            <a:bodyPr wrap="none" lIns="92075" tIns="46038" rIns="92075" bIns="46038" anchor="ctr"/>
            <a:lstStyle/>
            <a:p>
              <a:endParaRPr lang="ru-RU"/>
            </a:p>
          </p:txBody>
        </p:sp>
        <p:sp>
          <p:nvSpPr>
            <p:cNvPr id="94224" name="Rectangle 16"/>
            <p:cNvSpPr>
              <a:spLocks noChangeArrowheads="1"/>
            </p:cNvSpPr>
            <p:nvPr/>
          </p:nvSpPr>
          <p:spPr bwMode="auto">
            <a:xfrm>
              <a:off x="0" y="0"/>
              <a:ext cx="1151" cy="686"/>
            </a:xfrm>
            <a:prstGeom prst="rect">
              <a:avLst/>
            </a:prstGeom>
            <a:gradFill rotWithShape="1">
              <a:gsLst>
                <a:gs pos="0">
                  <a:srgbClr val="6496FF"/>
                </a:gs>
                <a:gs pos="100000">
                  <a:srgbClr val="2F4776"/>
                </a:gs>
              </a:gsLst>
              <a:lin ang="0" scaled="1"/>
            </a:gradFill>
            <a:ln w="9525">
              <a:noFill/>
              <a:miter lim="800000"/>
              <a:headEnd/>
              <a:tailEnd/>
            </a:ln>
            <a:effectLst/>
          </p:spPr>
          <p:txBody>
            <a:bodyPr wrap="none" lIns="92075" tIns="46038" rIns="92075" bIns="46038" anchor="ctr"/>
            <a:lstStyle/>
            <a:p>
              <a:endParaRPr lang="ru-RU"/>
            </a:p>
          </p:txBody>
        </p:sp>
      </p:grpSp>
      <p:sp>
        <p:nvSpPr>
          <p:cNvPr id="94212" name="Text Box 4"/>
          <p:cNvSpPr txBox="1">
            <a:spLocks noChangeArrowheads="1"/>
          </p:cNvSpPr>
          <p:nvPr/>
        </p:nvSpPr>
        <p:spPr bwMode="auto">
          <a:xfrm>
            <a:off x="1673225" y="5651500"/>
            <a:ext cx="7470775" cy="277641"/>
          </a:xfrm>
          <a:prstGeom prst="rect">
            <a:avLst/>
          </a:prstGeom>
          <a:noFill/>
          <a:ln w="9525">
            <a:noFill/>
            <a:miter lim="800000"/>
            <a:headEnd/>
            <a:tailEnd/>
          </a:ln>
          <a:effectLst/>
        </p:spPr>
        <p:txBody>
          <a:bodyPr lIns="92075" tIns="46038" rIns="92075" bIns="46038">
            <a:spAutoFit/>
          </a:bodyPr>
          <a:lstStyle/>
          <a:p>
            <a:r>
              <a:rPr lang="en-US" sz="1200" dirty="0" err="1" smtClean="0">
                <a:effectLst/>
              </a:rPr>
              <a:t>Lidar</a:t>
            </a:r>
            <a:r>
              <a:rPr lang="en-US" sz="1200" dirty="0" smtClean="0">
                <a:effectLst/>
              </a:rPr>
              <a:t> station  at  Institute </a:t>
            </a:r>
            <a:r>
              <a:rPr lang="en-US" sz="1200" dirty="0">
                <a:effectLst/>
              </a:rPr>
              <a:t>of Physics of National Academy of Sciences (IPNAS) </a:t>
            </a:r>
            <a:r>
              <a:rPr lang="en-US" sz="1200" dirty="0" smtClean="0">
                <a:effectLst/>
              </a:rPr>
              <a:t>, </a:t>
            </a:r>
            <a:r>
              <a:rPr lang="en-US" sz="1200" dirty="0">
                <a:effectLst/>
              </a:rPr>
              <a:t>Minsk</a:t>
            </a:r>
            <a:endParaRPr lang="ru-RU" sz="1200" dirty="0">
              <a:effectLst/>
            </a:endParaRPr>
          </a:p>
        </p:txBody>
      </p:sp>
      <p:sp>
        <p:nvSpPr>
          <p:cNvPr id="94213" name="Text Box 5"/>
          <p:cNvSpPr txBox="1">
            <a:spLocks noChangeArrowheads="1"/>
          </p:cNvSpPr>
          <p:nvPr/>
        </p:nvSpPr>
        <p:spPr bwMode="auto">
          <a:xfrm>
            <a:off x="1871663" y="415925"/>
            <a:ext cx="7126287" cy="457200"/>
          </a:xfrm>
          <a:prstGeom prst="rect">
            <a:avLst/>
          </a:prstGeom>
          <a:noFill/>
          <a:ln w="9525">
            <a:noFill/>
            <a:miter lim="800000"/>
            <a:headEnd/>
            <a:tailEnd/>
          </a:ln>
          <a:effectLst/>
        </p:spPr>
        <p:txBody>
          <a:bodyPr wrap="none" lIns="92075" tIns="46038" rIns="92075" bIns="46038">
            <a:spAutoFit/>
          </a:bodyPr>
          <a:lstStyle/>
          <a:p>
            <a:r>
              <a:rPr lang="en-US" sz="2400" b="1">
                <a:solidFill>
                  <a:schemeClr val="tx2"/>
                </a:solidFill>
                <a:effectLst>
                  <a:outerShdw blurRad="38100" dist="38100" dir="2700000" algn="tl">
                    <a:srgbClr val="000000"/>
                  </a:outerShdw>
                </a:effectLst>
              </a:rPr>
              <a:t>Profile measurements of ozone and other gases</a:t>
            </a:r>
          </a:p>
        </p:txBody>
      </p:sp>
      <p:pic>
        <p:nvPicPr>
          <p:cNvPr id="94219" name="Picture 11" descr="CIMEL"/>
          <p:cNvPicPr>
            <a:picLocks noChangeAspect="1" noChangeArrowheads="1"/>
          </p:cNvPicPr>
          <p:nvPr/>
        </p:nvPicPr>
        <p:blipFill>
          <a:blip r:embed="rId3"/>
          <a:srcRect/>
          <a:stretch>
            <a:fillRect/>
          </a:stretch>
        </p:blipFill>
        <p:spPr bwMode="auto">
          <a:xfrm>
            <a:off x="527050" y="2006600"/>
            <a:ext cx="3386138" cy="3386138"/>
          </a:xfrm>
          <a:prstGeom prst="rect">
            <a:avLst/>
          </a:prstGeom>
          <a:noFill/>
          <a:ln w="9525">
            <a:noFill/>
            <a:miter lim="800000"/>
            <a:headEnd/>
            <a:tailEnd/>
          </a:ln>
        </p:spPr>
      </p:pic>
      <p:pic>
        <p:nvPicPr>
          <p:cNvPr id="94220" name="Picture 12" descr="P1010015"/>
          <p:cNvPicPr>
            <a:picLocks noChangeAspect="1" noChangeArrowheads="1"/>
          </p:cNvPicPr>
          <p:nvPr/>
        </p:nvPicPr>
        <p:blipFill>
          <a:blip r:embed="rId4"/>
          <a:srcRect/>
          <a:stretch>
            <a:fillRect/>
          </a:stretch>
        </p:blipFill>
        <p:spPr bwMode="auto">
          <a:xfrm>
            <a:off x="4749800" y="2317750"/>
            <a:ext cx="3897313" cy="2755900"/>
          </a:xfrm>
          <a:prstGeom prst="rect">
            <a:avLst/>
          </a:prstGeom>
          <a:noFill/>
          <a:ln w="9525">
            <a:noFill/>
            <a:miter lim="800000"/>
            <a:headEnd/>
            <a:tailEnd/>
          </a:ln>
        </p:spPr>
      </p:pic>
      <p:sp>
        <p:nvSpPr>
          <p:cNvPr id="12" name="Прямоугольник 11"/>
          <p:cNvSpPr/>
          <p:nvPr/>
        </p:nvSpPr>
        <p:spPr>
          <a:xfrm>
            <a:off x="793750" y="1206500"/>
            <a:ext cx="6845300" cy="584775"/>
          </a:xfrm>
          <a:prstGeom prst="rect">
            <a:avLst/>
          </a:prstGeom>
        </p:spPr>
        <p:txBody>
          <a:bodyPr wrap="square">
            <a:spAutoFit/>
          </a:bodyPr>
          <a:lstStyle/>
          <a:p>
            <a:r>
              <a:rPr lang="en-US" dirty="0"/>
              <a:t>The atmosphere monitoring has been conducted at B.I. </a:t>
            </a:r>
            <a:r>
              <a:rPr lang="en-US" dirty="0" err="1"/>
              <a:t>Stepanov</a:t>
            </a:r>
            <a:r>
              <a:rPr lang="en-US" dirty="0"/>
              <a:t> Institute of Physics, National Academy of Sciences of Belarus since 1985. </a:t>
            </a:r>
            <a:endParaRPr lang="ru-RU" dirty="0"/>
          </a:p>
        </p:txBody>
      </p:sp>
    </p:spTree>
    <p:extLst>
      <p:ext uri="{BB962C8B-B14F-4D97-AF65-F5344CB8AC3E}">
        <p14:creationId xmlns:p14="http://schemas.microsoft.com/office/powerpoint/2010/main" val="3508670608"/>
      </p:ext>
    </p:extLst>
  </p:cSld>
  <p:clrMapOvr>
    <a:masterClrMapping/>
  </p:clrMapOvr>
  <p:transition spd="med">
    <p:split orient="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4"/>
          <p:cNvSpPr>
            <a:spLocks noGrp="1"/>
          </p:cNvSpPr>
          <p:nvPr>
            <p:ph type="sldNum" sz="quarter" idx="12"/>
          </p:nvPr>
        </p:nvSpPr>
        <p:spPr/>
        <p:txBody>
          <a:bodyPr/>
          <a:lstStyle/>
          <a:p>
            <a:fld id="{17FA04D5-6AEA-4E58-A23A-EAF0AB2A6F7E}" type="slidenum">
              <a:rPr lang="ru-RU" smtClean="0"/>
              <a:pPr/>
              <a:t>9</a:t>
            </a:fld>
            <a:endParaRPr lang="ru-RU"/>
          </a:p>
        </p:txBody>
      </p:sp>
      <p:pic>
        <p:nvPicPr>
          <p:cNvPr id="7" name="Рисунок 6" descr="IMG_8584.JPG"/>
          <p:cNvPicPr>
            <a:picLocks noChangeAspect="1"/>
          </p:cNvPicPr>
          <p:nvPr/>
        </p:nvPicPr>
        <p:blipFill>
          <a:blip r:embed="rId2" cstate="print"/>
          <a:srcRect r="46137"/>
          <a:stretch>
            <a:fillRect/>
          </a:stretch>
        </p:blipFill>
        <p:spPr>
          <a:xfrm>
            <a:off x="3416300" y="1962150"/>
            <a:ext cx="1340776" cy="2844800"/>
          </a:xfrm>
          <a:prstGeom prst="rect">
            <a:avLst/>
          </a:prstGeom>
        </p:spPr>
      </p:pic>
      <p:sp>
        <p:nvSpPr>
          <p:cNvPr id="8" name="Прямоугольник 7"/>
          <p:cNvSpPr/>
          <p:nvPr/>
        </p:nvSpPr>
        <p:spPr>
          <a:xfrm>
            <a:off x="331524" y="984249"/>
            <a:ext cx="8794750" cy="830997"/>
          </a:xfrm>
          <a:prstGeom prst="rect">
            <a:avLst/>
          </a:prstGeom>
        </p:spPr>
        <p:txBody>
          <a:bodyPr wrap="square">
            <a:spAutoFit/>
          </a:bodyPr>
          <a:lstStyle/>
          <a:p>
            <a:r>
              <a:rPr lang="en-US" sz="1200" dirty="0" smtClean="0"/>
              <a:t>. </a:t>
            </a:r>
            <a:endParaRPr lang="en-US" sz="1200" dirty="0"/>
          </a:p>
          <a:p>
            <a:r>
              <a:rPr lang="en-US" dirty="0">
                <a:solidFill>
                  <a:srgbClr val="FFFF00"/>
                </a:solidFill>
              </a:rPr>
              <a:t>A submersible </a:t>
            </a:r>
            <a:r>
              <a:rPr lang="en-US" dirty="0" smtClean="0">
                <a:solidFill>
                  <a:srgbClr val="FFFF00"/>
                </a:solidFill>
              </a:rPr>
              <a:t>spectrometer </a:t>
            </a:r>
            <a:r>
              <a:rPr lang="en-US" dirty="0">
                <a:solidFill>
                  <a:srgbClr val="FFFF00"/>
                </a:solidFill>
              </a:rPr>
              <a:t>has been </a:t>
            </a:r>
            <a:r>
              <a:rPr lang="en-US" dirty="0" smtClean="0">
                <a:solidFill>
                  <a:srgbClr val="FFFF00"/>
                </a:solidFill>
              </a:rPr>
              <a:t>designed to </a:t>
            </a:r>
            <a:r>
              <a:rPr lang="en-US" dirty="0">
                <a:solidFill>
                  <a:srgbClr val="FFFF00"/>
                </a:solidFill>
              </a:rPr>
              <a:t>study solar UV radiation propagation in the aqueous medium up to a depth of 20 m. </a:t>
            </a:r>
            <a:endParaRPr lang="ru-RU" sz="1200" dirty="0">
              <a:solidFill>
                <a:srgbClr val="FFFF00"/>
              </a:solidFill>
            </a:endParaRPr>
          </a:p>
        </p:txBody>
      </p:sp>
      <p:sp>
        <p:nvSpPr>
          <p:cNvPr id="9" name="Прямоугольник 8"/>
          <p:cNvSpPr/>
          <p:nvPr/>
        </p:nvSpPr>
        <p:spPr>
          <a:xfrm>
            <a:off x="4794250" y="2006600"/>
            <a:ext cx="2532616" cy="276999"/>
          </a:xfrm>
          <a:prstGeom prst="rect">
            <a:avLst/>
          </a:prstGeom>
        </p:spPr>
        <p:txBody>
          <a:bodyPr wrap="none">
            <a:spAutoFit/>
          </a:bodyPr>
          <a:lstStyle/>
          <a:p>
            <a:r>
              <a:rPr lang="en-US" sz="1200" dirty="0" smtClean="0"/>
              <a:t>A submersible PION-F photometer</a:t>
            </a:r>
            <a:endParaRPr lang="ru-RU" sz="1200" dirty="0"/>
          </a:p>
        </p:txBody>
      </p:sp>
      <p:sp>
        <p:nvSpPr>
          <p:cNvPr id="153601" name="Rectangle 1"/>
          <p:cNvSpPr>
            <a:spLocks noChangeArrowheads="1"/>
          </p:cNvSpPr>
          <p:nvPr/>
        </p:nvSpPr>
        <p:spPr bwMode="auto">
          <a:xfrm>
            <a:off x="4838700" y="2362200"/>
            <a:ext cx="4305300" cy="2124300"/>
          </a:xfrm>
          <a:prstGeom prst="rect">
            <a:avLst/>
          </a:prstGeom>
          <a:noFill/>
          <a:ln w="9525" cap="flat" cmpd="sng">
            <a:noFill/>
            <a:prstDash val="solid"/>
            <a:miter lim="800000"/>
            <a:headEnd/>
            <a:tailEnd/>
          </a:ln>
          <a:effectLst/>
        </p:spPr>
        <p:txBody>
          <a:bodyPr vert="horz" wrap="square" lIns="92075" tIns="46038" rIns="92075" bIns="46038" numCol="1" anchor="ctr" anchorCtr="0" compatLnSpc="1">
            <a:prstTxWarp prst="textNoShape">
              <a:avLst/>
            </a:prstTxWarp>
            <a:spAutoFit/>
          </a:bodyPr>
          <a:lstStyle/>
          <a:p>
            <a:pPr marL="0" marR="0" lvl="0" indent="450850" algn="l" defTabSz="914400" rtl="0" eaLnBrk="0" fontAlgn="base" latinLnBrk="0" hangingPunct="0">
              <a:lnSpc>
                <a:spcPct val="100000"/>
              </a:lnSpc>
              <a:spcBef>
                <a:spcPct val="0"/>
              </a:spcBef>
              <a:spcAft>
                <a:spcPct val="0"/>
              </a:spcAft>
              <a:buClrTx/>
              <a:buSzTx/>
              <a:buFontTx/>
              <a:buNone/>
              <a:tabLst>
                <a:tab pos="2459038" algn="l"/>
              </a:tabLst>
            </a:pPr>
            <a:r>
              <a:rPr kumimoji="1" lang="en-US" sz="1200" b="1" dirty="0" smtClean="0">
                <a:effectLst/>
                <a:latin typeface="Arial" pitchFamily="34" charset="0"/>
                <a:ea typeface="Times New Roman" pitchFamily="18" charset="0"/>
              </a:rPr>
              <a:t>Device characteristics</a:t>
            </a:r>
            <a:r>
              <a:rPr kumimoji="1" lang="ru-RU" sz="1200" b="1" i="0" u="none" strike="noStrike" cap="none" normalizeH="0" baseline="0" dirty="0" smtClean="0">
                <a:ln>
                  <a:noFill/>
                </a:ln>
                <a:solidFill>
                  <a:schemeClr val="tx1"/>
                </a:solidFill>
                <a:effectLst/>
                <a:latin typeface="Arial" pitchFamily="34" charset="0"/>
                <a:ea typeface="Times New Roman" pitchFamily="18" charset="0"/>
              </a:rPr>
              <a:t>:</a:t>
            </a:r>
            <a:endParaRPr kumimoji="1" lang="ru-RU" sz="800" b="0" i="0" u="none" strike="noStrike" cap="none" normalizeH="0" baseline="0" dirty="0" smtClean="0">
              <a:ln>
                <a:noFill/>
              </a:ln>
              <a:solidFill>
                <a:schemeClr val="tx1"/>
              </a:solidFill>
              <a:effectLst/>
              <a:latin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tab pos="2459038" algn="l"/>
              </a:tabLst>
            </a:pPr>
            <a:r>
              <a:rPr kumimoji="1" lang="en-US" sz="1200" b="0" i="1" u="none" strike="noStrike" cap="none" normalizeH="0" baseline="0" dirty="0" smtClean="0">
                <a:ln>
                  <a:noFill/>
                </a:ln>
                <a:solidFill>
                  <a:schemeClr val="tx1"/>
                </a:solidFill>
                <a:effectLst/>
                <a:latin typeface="Arial" pitchFamily="34" charset="0"/>
                <a:ea typeface="Times New Roman" pitchFamily="18" charset="0"/>
              </a:rPr>
              <a:t>Supply voltage</a:t>
            </a:r>
            <a:r>
              <a:rPr kumimoji="1" lang="ru-RU" sz="1200" b="0" i="1" u="none" strike="noStrike" cap="none" normalizeH="0" baseline="0" dirty="0" smtClean="0">
                <a:ln>
                  <a:noFill/>
                </a:ln>
                <a:solidFill>
                  <a:schemeClr val="tx1"/>
                </a:solidFill>
                <a:effectLst/>
                <a:latin typeface="Arial" pitchFamily="34" charset="0"/>
                <a:ea typeface="Times New Roman" pitchFamily="18" charset="0"/>
              </a:rPr>
              <a:t>:</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 10-15</a:t>
            </a:r>
            <a:r>
              <a:rPr kumimoji="1" lang="en-US" sz="1200" b="0" i="0" u="none" strike="noStrike" cap="none" normalizeH="0" baseline="0" dirty="0" smtClean="0">
                <a:ln>
                  <a:noFill/>
                </a:ln>
                <a:solidFill>
                  <a:schemeClr val="tx1"/>
                </a:solidFill>
                <a:effectLst/>
                <a:latin typeface="Arial" pitchFamily="34" charset="0"/>
                <a:ea typeface="Times New Roman" pitchFamily="18" charset="0"/>
              </a:rPr>
              <a:t> V</a:t>
            </a:r>
            <a:endParaRPr kumimoji="1" lang="ru-RU" sz="800" b="0" i="0" u="none" strike="noStrike" cap="none" normalizeH="0" baseline="0" dirty="0" smtClean="0">
              <a:ln>
                <a:noFill/>
              </a:ln>
              <a:solidFill>
                <a:schemeClr val="tx1"/>
              </a:solidFill>
              <a:effectLst/>
              <a:latin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tab pos="2459038" algn="l"/>
              </a:tabLst>
            </a:pPr>
            <a:r>
              <a:rPr kumimoji="1" lang="en-US" sz="1200" b="0" i="1" u="none" strike="noStrike" cap="none" normalizeH="0" baseline="0" dirty="0" smtClean="0">
                <a:ln>
                  <a:noFill/>
                </a:ln>
                <a:solidFill>
                  <a:schemeClr val="tx1"/>
                </a:solidFill>
                <a:effectLst/>
                <a:latin typeface="Arial" pitchFamily="34" charset="0"/>
                <a:ea typeface="Times New Roman" pitchFamily="18" charset="0"/>
              </a:rPr>
              <a:t>Power</a:t>
            </a:r>
            <a:r>
              <a:rPr kumimoji="1" lang="ru-RU" sz="1200" b="0" i="1" u="none" strike="noStrike" cap="none" normalizeH="0" baseline="0" dirty="0" smtClean="0">
                <a:ln>
                  <a:noFill/>
                </a:ln>
                <a:solidFill>
                  <a:schemeClr val="tx1"/>
                </a:solidFill>
                <a:effectLst/>
                <a:latin typeface="Arial" pitchFamily="34" charset="0"/>
                <a:ea typeface="Times New Roman" pitchFamily="18" charset="0"/>
              </a:rPr>
              <a:t>:</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 10</a:t>
            </a:r>
            <a:r>
              <a:rPr kumimoji="1" lang="en-US" sz="1200" b="0" i="0" u="none" strike="noStrike" cap="none" normalizeH="0" baseline="0" dirty="0" smtClean="0">
                <a:ln>
                  <a:noFill/>
                </a:ln>
                <a:solidFill>
                  <a:schemeClr val="tx1"/>
                </a:solidFill>
                <a:effectLst/>
                <a:latin typeface="Arial" pitchFamily="34" charset="0"/>
                <a:ea typeface="Times New Roman" pitchFamily="18" charset="0"/>
              </a:rPr>
              <a:t> W</a:t>
            </a:r>
            <a:endParaRPr kumimoji="1" lang="ru-RU" sz="800" b="0" i="0" u="none" strike="noStrike" cap="none" normalizeH="0" baseline="0" dirty="0" smtClean="0">
              <a:ln>
                <a:noFill/>
              </a:ln>
              <a:solidFill>
                <a:schemeClr val="tx1"/>
              </a:solidFill>
              <a:effectLst/>
              <a:latin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tab pos="2459038" algn="l"/>
              </a:tabLst>
            </a:pPr>
            <a:r>
              <a:rPr kumimoji="1" lang="en-US" sz="1200" b="0" i="1" u="none" strike="noStrike" cap="none" normalizeH="0" baseline="0" dirty="0" smtClean="0">
                <a:ln>
                  <a:noFill/>
                </a:ln>
                <a:solidFill>
                  <a:schemeClr val="tx1"/>
                </a:solidFill>
                <a:effectLst/>
                <a:latin typeface="Arial" pitchFamily="34" charset="0"/>
                <a:ea typeface="Times New Roman" pitchFamily="18" charset="0"/>
              </a:rPr>
              <a:t> Time of autonomous work with a standard</a:t>
            </a:r>
            <a:r>
              <a:rPr kumimoji="1" lang="en-US" sz="1200" b="0" i="1" u="none" strike="noStrike" cap="none" normalizeH="0" dirty="0" smtClean="0">
                <a:ln>
                  <a:noFill/>
                </a:ln>
                <a:solidFill>
                  <a:schemeClr val="tx1"/>
                </a:solidFill>
                <a:effectLst/>
                <a:latin typeface="Arial" pitchFamily="34" charset="0"/>
                <a:ea typeface="Times New Roman" pitchFamily="18" charset="0"/>
              </a:rPr>
              <a:t> </a:t>
            </a:r>
            <a:r>
              <a:rPr kumimoji="1" lang="en-US" sz="1200" b="0" i="1" u="none" strike="noStrike" cap="none" normalizeH="0" baseline="0" dirty="0" err="1" smtClean="0">
                <a:ln>
                  <a:noFill/>
                </a:ln>
                <a:solidFill>
                  <a:schemeClr val="tx1"/>
                </a:solidFill>
                <a:effectLst/>
                <a:latin typeface="Arial" pitchFamily="34" charset="0"/>
                <a:ea typeface="Times New Roman" pitchFamily="18" charset="0"/>
              </a:rPr>
              <a:t>li</a:t>
            </a:r>
            <a:r>
              <a:rPr kumimoji="1" lang="ru-RU" sz="1200" b="0" i="1" u="none" strike="noStrike" cap="none" normalizeH="0" baseline="0" dirty="0" smtClean="0">
                <a:ln>
                  <a:noFill/>
                </a:ln>
                <a:solidFill>
                  <a:schemeClr val="tx1"/>
                </a:solidFill>
                <a:effectLst/>
                <a:latin typeface="Arial" pitchFamily="34" charset="0"/>
                <a:ea typeface="Times New Roman" pitchFamily="18" charset="0"/>
              </a:rPr>
              <a:t>-</a:t>
            </a:r>
            <a:r>
              <a:rPr kumimoji="1" lang="en-US" sz="1200" b="0" i="1" u="none" strike="noStrike" cap="none" normalizeH="0" baseline="0" dirty="0" smtClean="0">
                <a:ln>
                  <a:noFill/>
                </a:ln>
                <a:solidFill>
                  <a:schemeClr val="tx1"/>
                </a:solidFill>
                <a:effectLst/>
                <a:latin typeface="Arial" pitchFamily="34" charset="0"/>
                <a:ea typeface="Times New Roman" pitchFamily="18" charset="0"/>
              </a:rPr>
              <a:t>ion</a:t>
            </a:r>
            <a:r>
              <a:rPr kumimoji="1" lang="ru-RU" sz="1200" b="0" i="1" u="none" strike="noStrike" cap="none" normalizeH="0" baseline="0" dirty="0" smtClean="0">
                <a:ln>
                  <a:noFill/>
                </a:ln>
                <a:solidFill>
                  <a:schemeClr val="tx1"/>
                </a:solidFill>
                <a:effectLst/>
                <a:latin typeface="Arial" pitchFamily="34" charset="0"/>
                <a:ea typeface="Times New Roman" pitchFamily="18" charset="0"/>
              </a:rPr>
              <a:t> </a:t>
            </a:r>
            <a:r>
              <a:rPr kumimoji="1" lang="en-US" sz="1200" b="0" i="1" u="none" strike="noStrike" cap="none" normalizeH="0" baseline="0" dirty="0" err="1" smtClean="0">
                <a:ln>
                  <a:noFill/>
                </a:ln>
                <a:solidFill>
                  <a:schemeClr val="tx1"/>
                </a:solidFill>
                <a:effectLst/>
                <a:latin typeface="Arial" pitchFamily="34" charset="0"/>
                <a:ea typeface="Times New Roman" pitchFamily="18" charset="0"/>
              </a:rPr>
              <a:t>accumalator</a:t>
            </a:r>
            <a:r>
              <a:rPr kumimoji="1" lang="ru-RU" sz="1200" b="0" i="1" u="none" strike="noStrike" cap="none" normalizeH="0" baseline="0" dirty="0" smtClean="0">
                <a:ln>
                  <a:noFill/>
                </a:ln>
                <a:solidFill>
                  <a:schemeClr val="tx1"/>
                </a:solidFill>
                <a:effectLst/>
                <a:latin typeface="Arial" pitchFamily="34" charset="0"/>
                <a:ea typeface="Times New Roman" pitchFamily="18" charset="0"/>
              </a:rPr>
              <a:t> </a:t>
            </a:r>
            <a:r>
              <a:rPr kumimoji="1" lang="en-US" sz="1200" b="0" i="1" u="none" strike="noStrike" cap="none" normalizeH="0" baseline="0" dirty="0" smtClean="0">
                <a:ln>
                  <a:noFill/>
                </a:ln>
                <a:solidFill>
                  <a:schemeClr val="tx1"/>
                </a:solidFill>
                <a:effectLst/>
                <a:latin typeface="Arial" pitchFamily="34" charset="0"/>
                <a:ea typeface="Times New Roman" pitchFamily="18" charset="0"/>
              </a:rPr>
              <a:t>of</a:t>
            </a:r>
            <a:r>
              <a:rPr kumimoji="1" lang="ru-RU" sz="1200" b="0" i="1" u="none" strike="noStrike" cap="none" normalizeH="0" baseline="0" dirty="0" smtClean="0">
                <a:ln>
                  <a:noFill/>
                </a:ln>
                <a:solidFill>
                  <a:schemeClr val="tx1"/>
                </a:solidFill>
                <a:effectLst/>
                <a:latin typeface="Arial" pitchFamily="34" charset="0"/>
                <a:ea typeface="Times New Roman" pitchFamily="18" charset="0"/>
              </a:rPr>
              <a:t> 5600 </a:t>
            </a:r>
            <a:r>
              <a:rPr kumimoji="1" lang="en-US" sz="1200" b="0" i="1" u="none" strike="noStrike" cap="none" normalizeH="0" baseline="0" dirty="0" err="1" smtClean="0">
                <a:ln>
                  <a:noFill/>
                </a:ln>
                <a:solidFill>
                  <a:schemeClr val="tx1"/>
                </a:solidFill>
                <a:effectLst/>
                <a:latin typeface="Arial" pitchFamily="34" charset="0"/>
                <a:ea typeface="Times New Roman" pitchFamily="18" charset="0"/>
              </a:rPr>
              <a:t>mAh</a:t>
            </a:r>
            <a:r>
              <a:rPr kumimoji="1" lang="en-US" sz="1200" b="0" i="1" u="none" strike="noStrike" cap="none" normalizeH="0" baseline="0" dirty="0" smtClean="0">
                <a:ln>
                  <a:noFill/>
                </a:ln>
                <a:solidFill>
                  <a:schemeClr val="tx1"/>
                </a:solidFill>
                <a:effectLst/>
                <a:latin typeface="Arial" pitchFamily="34" charset="0"/>
                <a:ea typeface="Times New Roman" pitchFamily="18" charset="0"/>
              </a:rPr>
              <a:t> </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 4 </a:t>
            </a:r>
            <a:r>
              <a:rPr kumimoji="1" lang="en-US" sz="1200" b="0" i="0" u="none" strike="noStrike" cap="none" normalizeH="0" baseline="0" dirty="0" smtClean="0">
                <a:ln>
                  <a:noFill/>
                </a:ln>
                <a:solidFill>
                  <a:schemeClr val="tx1"/>
                </a:solidFill>
                <a:effectLst/>
                <a:latin typeface="Arial" pitchFamily="34" charset="0"/>
                <a:ea typeface="Times New Roman" pitchFamily="18" charset="0"/>
              </a:rPr>
              <a:t>hours</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  </a:t>
            </a:r>
            <a:endParaRPr kumimoji="1" lang="ru-RU" sz="800" b="0" i="0" u="none" strike="noStrike" cap="none" normalizeH="0" baseline="0" dirty="0" smtClean="0">
              <a:ln>
                <a:noFill/>
              </a:ln>
              <a:solidFill>
                <a:schemeClr val="tx1"/>
              </a:solidFill>
              <a:effectLst/>
              <a:latin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tab pos="2459038" algn="l"/>
              </a:tabLst>
            </a:pPr>
            <a:r>
              <a:rPr kumimoji="1" lang="en-US" sz="1200" i="1" dirty="0" smtClean="0">
                <a:effectLst/>
                <a:latin typeface="Arial" pitchFamily="34" charset="0"/>
                <a:ea typeface="Times New Roman" pitchFamily="18" charset="0"/>
              </a:rPr>
              <a:t> Maximum depth of submersion</a:t>
            </a:r>
            <a:r>
              <a:rPr kumimoji="1" lang="ru-RU" sz="1200" b="0" i="1" u="none" strike="noStrike" cap="none" normalizeH="0" baseline="0" dirty="0" smtClean="0">
                <a:ln>
                  <a:noFill/>
                </a:ln>
                <a:solidFill>
                  <a:schemeClr val="tx1"/>
                </a:solidFill>
                <a:effectLst/>
                <a:latin typeface="Arial" pitchFamily="34" charset="0"/>
                <a:ea typeface="Times New Roman" pitchFamily="18" charset="0"/>
              </a:rPr>
              <a:t>:</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 30</a:t>
            </a:r>
            <a:r>
              <a:rPr kumimoji="1" lang="en-US" sz="1200" b="0" i="0" u="none" strike="noStrike" cap="none" normalizeH="0" baseline="0" dirty="0" smtClean="0">
                <a:ln>
                  <a:noFill/>
                </a:ln>
                <a:solidFill>
                  <a:schemeClr val="tx1"/>
                </a:solidFill>
                <a:effectLst/>
                <a:latin typeface="Arial" pitchFamily="34" charset="0"/>
                <a:ea typeface="Times New Roman" pitchFamily="18" charset="0"/>
              </a:rPr>
              <a:t> m</a:t>
            </a:r>
            <a:endParaRPr kumimoji="1" lang="ru-RU" sz="800" b="0" i="0" u="none" strike="noStrike" cap="none" normalizeH="0" baseline="0" dirty="0" smtClean="0">
              <a:ln>
                <a:noFill/>
              </a:ln>
              <a:solidFill>
                <a:schemeClr val="tx1"/>
              </a:solidFill>
              <a:effectLst/>
              <a:latin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tab pos="2459038" algn="l"/>
              </a:tabLst>
            </a:pPr>
            <a:r>
              <a:rPr kumimoji="1" lang="en-US" sz="1200" b="0" i="1" u="none" strike="noStrike" cap="none" normalizeH="0" baseline="0" dirty="0" smtClean="0">
                <a:ln>
                  <a:noFill/>
                </a:ln>
                <a:solidFill>
                  <a:schemeClr val="tx1"/>
                </a:solidFill>
                <a:effectLst/>
                <a:latin typeface="Arial" pitchFamily="34" charset="0"/>
                <a:ea typeface="Times New Roman" pitchFamily="18" charset="0"/>
              </a:rPr>
              <a:t>An error in</a:t>
            </a:r>
            <a:r>
              <a:rPr kumimoji="1" lang="en-US" sz="1200" b="0" i="1" u="none" strike="noStrike" cap="none" normalizeH="0" dirty="0" smtClean="0">
                <a:ln>
                  <a:noFill/>
                </a:ln>
                <a:solidFill>
                  <a:schemeClr val="tx1"/>
                </a:solidFill>
                <a:effectLst/>
                <a:latin typeface="Arial" pitchFamily="34" charset="0"/>
                <a:ea typeface="Times New Roman" pitchFamily="18" charset="0"/>
              </a:rPr>
              <a:t> depth determination</a:t>
            </a:r>
            <a:r>
              <a:rPr kumimoji="1" lang="ru-RU" sz="1200" b="0" i="1" u="none" strike="noStrike" cap="none" normalizeH="0" baseline="0" dirty="0" smtClean="0">
                <a:ln>
                  <a:noFill/>
                </a:ln>
                <a:solidFill>
                  <a:schemeClr val="tx1"/>
                </a:solidFill>
                <a:effectLst/>
                <a:latin typeface="Arial" pitchFamily="34" charset="0"/>
                <a:ea typeface="Times New Roman" pitchFamily="18" charset="0"/>
              </a:rPr>
              <a:t>:</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 ±5 </a:t>
            </a:r>
            <a:r>
              <a:rPr kumimoji="1" lang="en-US" sz="1200" b="0" i="0" u="none" strike="noStrike" cap="none" normalizeH="0" baseline="0" dirty="0" smtClean="0">
                <a:ln>
                  <a:noFill/>
                </a:ln>
                <a:solidFill>
                  <a:schemeClr val="tx1"/>
                </a:solidFill>
                <a:effectLst/>
                <a:latin typeface="Arial" pitchFamily="34" charset="0"/>
                <a:ea typeface="Times New Roman" pitchFamily="18" charset="0"/>
              </a:rPr>
              <a:t> cm</a:t>
            </a:r>
            <a:endParaRPr kumimoji="1" lang="ru-RU" sz="800" b="0" i="0" u="none" strike="noStrike" cap="none" normalizeH="0" baseline="0" dirty="0" smtClean="0">
              <a:ln>
                <a:noFill/>
              </a:ln>
              <a:solidFill>
                <a:schemeClr val="tx1"/>
              </a:solidFill>
              <a:effectLst/>
              <a:latin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tab pos="2459038" algn="l"/>
              </a:tabLst>
            </a:pPr>
            <a:r>
              <a:rPr kumimoji="1" lang="en-US" sz="1200" b="0" i="1" u="none" strike="noStrike" cap="none" normalizeH="0" baseline="0" dirty="0" smtClean="0">
                <a:ln>
                  <a:noFill/>
                </a:ln>
                <a:solidFill>
                  <a:schemeClr val="tx1"/>
                </a:solidFill>
                <a:effectLst/>
                <a:latin typeface="Arial" pitchFamily="34" charset="0"/>
                <a:ea typeface="Times New Roman" pitchFamily="18" charset="0"/>
              </a:rPr>
              <a:t>Spectral range</a:t>
            </a:r>
            <a:r>
              <a:rPr kumimoji="1" lang="ru-RU" sz="1200" b="0" i="1" u="none" strike="noStrike" cap="none" normalizeH="0" baseline="0" dirty="0" smtClean="0">
                <a:ln>
                  <a:noFill/>
                </a:ln>
                <a:solidFill>
                  <a:schemeClr val="tx1"/>
                </a:solidFill>
                <a:effectLst/>
                <a:latin typeface="Arial" pitchFamily="34" charset="0"/>
                <a:ea typeface="Times New Roman" pitchFamily="18" charset="0"/>
              </a:rPr>
              <a:t>:</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  285-400 </a:t>
            </a:r>
            <a:r>
              <a:rPr kumimoji="1" lang="en-US" sz="1200" b="0" i="0" u="none" strike="noStrike" cap="none" normalizeH="0" baseline="0" dirty="0" smtClean="0">
                <a:ln>
                  <a:noFill/>
                </a:ln>
                <a:solidFill>
                  <a:schemeClr val="tx1"/>
                </a:solidFill>
                <a:effectLst/>
                <a:latin typeface="Arial" pitchFamily="34" charset="0"/>
                <a:ea typeface="Times New Roman" pitchFamily="18" charset="0"/>
              </a:rPr>
              <a:t>nm</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и</a:t>
            </a:r>
            <a:r>
              <a:rPr kumimoji="1" lang="en-US" sz="1200" b="0" i="0" u="none" strike="noStrike" cap="none" normalizeH="0" baseline="0" dirty="0" smtClean="0">
                <a:ln>
                  <a:noFill/>
                </a:ln>
                <a:solidFill>
                  <a:schemeClr val="tx1"/>
                </a:solidFill>
                <a:effectLst/>
                <a:latin typeface="Arial" pitchFamily="34" charset="0"/>
                <a:ea typeface="Times New Roman" pitchFamily="18" charset="0"/>
              </a:rPr>
              <a:t> or </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285-315 </a:t>
            </a:r>
            <a:r>
              <a:rPr kumimoji="1" lang="en-US" sz="1200" b="0" i="0" u="none" strike="noStrike" cap="none" normalizeH="0" baseline="0" dirty="0" smtClean="0">
                <a:ln>
                  <a:noFill/>
                </a:ln>
                <a:solidFill>
                  <a:schemeClr val="tx1"/>
                </a:solidFill>
                <a:effectLst/>
                <a:latin typeface="Arial" pitchFamily="34" charset="0"/>
                <a:ea typeface="Times New Roman" pitchFamily="18" charset="0"/>
              </a:rPr>
              <a:t>nm</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a:t>
            </a:r>
            <a:endParaRPr kumimoji="1" lang="ru-RU" sz="800" b="0" i="0" u="none" strike="noStrike" cap="none" normalizeH="0" baseline="0" dirty="0" smtClean="0">
              <a:ln>
                <a:noFill/>
              </a:ln>
              <a:solidFill>
                <a:schemeClr val="tx1"/>
              </a:solidFill>
              <a:effectLst/>
              <a:latin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tab pos="2459038" algn="l"/>
              </a:tabLst>
            </a:pPr>
            <a:r>
              <a:rPr kumimoji="1" lang="en-US" sz="1200" b="0" i="1" u="none" strike="noStrike" cap="none" normalizeH="0" baseline="0" dirty="0" smtClean="0">
                <a:ln>
                  <a:noFill/>
                </a:ln>
                <a:solidFill>
                  <a:schemeClr val="tx1"/>
                </a:solidFill>
                <a:effectLst/>
                <a:latin typeface="Arial" pitchFamily="34" charset="0"/>
                <a:ea typeface="Times New Roman" pitchFamily="18" charset="0"/>
              </a:rPr>
              <a:t>Operating</a:t>
            </a:r>
            <a:r>
              <a:rPr kumimoji="1" lang="en-US" sz="1200" b="0" i="1" u="none" strike="noStrike" cap="none" normalizeH="0" dirty="0" smtClean="0">
                <a:ln>
                  <a:noFill/>
                </a:ln>
                <a:solidFill>
                  <a:schemeClr val="tx1"/>
                </a:solidFill>
                <a:effectLst/>
                <a:latin typeface="Arial" pitchFamily="34" charset="0"/>
                <a:ea typeface="Times New Roman" pitchFamily="18" charset="0"/>
              </a:rPr>
              <a:t> temperature range: </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0 ..+30 </a:t>
            </a:r>
            <a:r>
              <a:rPr kumimoji="1" lang="ru-RU"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С</a:t>
            </a:r>
            <a:endParaRPr kumimoji="1" lang="ru-RU" sz="800" b="0" i="0" u="none" strike="noStrike" cap="none" normalizeH="0" baseline="0" dirty="0" smtClean="0">
              <a:ln>
                <a:noFill/>
              </a:ln>
              <a:solidFill>
                <a:schemeClr val="tx1"/>
              </a:solidFill>
              <a:effectLst/>
              <a:latin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tab pos="2459038" algn="l"/>
              </a:tabLst>
            </a:pPr>
            <a:r>
              <a:rPr kumimoji="1" lang="en-US" sz="1200" b="0" i="1" u="none" strike="noStrike" cap="none" normalizeH="0" baseline="0" dirty="0" err="1" smtClean="0">
                <a:ln>
                  <a:noFill/>
                </a:ln>
                <a:solidFill>
                  <a:schemeClr val="tx1"/>
                </a:solidFill>
                <a:effectLst/>
                <a:latin typeface="Arial" pitchFamily="34" charset="0"/>
                <a:ea typeface="Times New Roman" pitchFamily="18" charset="0"/>
              </a:rPr>
              <a:t>Measuremnt</a:t>
            </a:r>
            <a:r>
              <a:rPr kumimoji="1" lang="en-US" sz="1200" b="0" i="1" u="none" strike="noStrike" cap="none" normalizeH="0" baseline="0" dirty="0" smtClean="0">
                <a:ln>
                  <a:noFill/>
                </a:ln>
                <a:solidFill>
                  <a:schemeClr val="tx1"/>
                </a:solidFill>
                <a:effectLst/>
                <a:latin typeface="Arial" pitchFamily="34" charset="0"/>
                <a:ea typeface="Times New Roman" pitchFamily="18" charset="0"/>
              </a:rPr>
              <a:t>  results  storing</a:t>
            </a:r>
            <a:r>
              <a:rPr kumimoji="1" lang="ru-RU" sz="1200" b="0" i="1" u="none" strike="noStrike" cap="none" normalizeH="0" baseline="0" dirty="0" smtClean="0">
                <a:ln>
                  <a:noFill/>
                </a:ln>
                <a:solidFill>
                  <a:schemeClr val="tx1"/>
                </a:solidFill>
                <a:effectLst/>
                <a:latin typeface="Arial" pitchFamily="34" charset="0"/>
                <a:ea typeface="Times New Roman" pitchFamily="18" charset="0"/>
              </a:rPr>
              <a:t>:</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 </a:t>
            </a:r>
            <a:r>
              <a:rPr kumimoji="1" lang="ru-RU" sz="1200" b="0" i="0" u="none" strike="noStrike" cap="none" normalizeH="0" baseline="0" dirty="0" err="1" smtClean="0">
                <a:ln>
                  <a:noFill/>
                </a:ln>
                <a:solidFill>
                  <a:schemeClr val="tx1"/>
                </a:solidFill>
                <a:effectLst/>
                <a:latin typeface="Arial" pitchFamily="34" charset="0"/>
                <a:ea typeface="Times New Roman" pitchFamily="18" charset="0"/>
              </a:rPr>
              <a:t>flash</a:t>
            </a:r>
            <a:r>
              <a:rPr kumimoji="1" lang="ru-RU" sz="1200" b="0" i="0" u="none" strike="noStrike" cap="none" normalizeH="0" baseline="0" dirty="0" smtClean="0">
                <a:ln>
                  <a:noFill/>
                </a:ln>
                <a:solidFill>
                  <a:schemeClr val="tx1"/>
                </a:solidFill>
                <a:effectLst/>
                <a:latin typeface="Arial" pitchFamily="34" charset="0"/>
                <a:ea typeface="Times New Roman" pitchFamily="18" charset="0"/>
              </a:rPr>
              <a:t>-</a:t>
            </a:r>
            <a:r>
              <a:rPr kumimoji="1" lang="en-US" sz="1200" b="0" i="0" u="none" strike="noStrike" cap="none" normalizeH="0" baseline="0" dirty="0" smtClean="0">
                <a:ln>
                  <a:noFill/>
                </a:ln>
                <a:solidFill>
                  <a:schemeClr val="tx1"/>
                </a:solidFill>
                <a:effectLst/>
                <a:latin typeface="Arial" pitchFamily="34" charset="0"/>
                <a:ea typeface="Times New Roman" pitchFamily="18" charset="0"/>
              </a:rPr>
              <a:t>card of 2 GB   capacity</a:t>
            </a:r>
            <a:endParaRPr kumimoji="1" lang="ru-RU" sz="2400" b="0" i="0" u="none" strike="noStrike" cap="none" normalizeH="0" baseline="0" dirty="0" smtClean="0">
              <a:ln>
                <a:noFill/>
              </a:ln>
              <a:solidFill>
                <a:schemeClr val="tx1"/>
              </a:solidFill>
              <a:effectLst/>
              <a:latin typeface="Arial" pitchFamily="34" charset="0"/>
            </a:endParaRPr>
          </a:p>
        </p:txBody>
      </p:sp>
      <p:pic>
        <p:nvPicPr>
          <p:cNvPr id="11" name="Рисунок 10" descr="нарочь_с_фильтром.JPG"/>
          <p:cNvPicPr/>
          <p:nvPr/>
        </p:nvPicPr>
        <p:blipFill>
          <a:blip r:embed="rId3" cstate="print"/>
          <a:srcRect l="6734" t="2721" r="3795" b="5442"/>
          <a:stretch>
            <a:fillRect/>
          </a:stretch>
        </p:blipFill>
        <p:spPr>
          <a:xfrm>
            <a:off x="4883150" y="4457700"/>
            <a:ext cx="3590925" cy="2400300"/>
          </a:xfrm>
          <a:prstGeom prst="rect">
            <a:avLst/>
          </a:prstGeom>
        </p:spPr>
      </p:pic>
      <p:sp>
        <p:nvSpPr>
          <p:cNvPr id="12" name="Прямоугольник 11"/>
          <p:cNvSpPr/>
          <p:nvPr/>
        </p:nvSpPr>
        <p:spPr>
          <a:xfrm>
            <a:off x="1860550" y="5562600"/>
            <a:ext cx="2889250" cy="461665"/>
          </a:xfrm>
          <a:prstGeom prst="rect">
            <a:avLst/>
          </a:prstGeom>
        </p:spPr>
        <p:txBody>
          <a:bodyPr wrap="square">
            <a:spAutoFit/>
          </a:bodyPr>
          <a:lstStyle/>
          <a:p>
            <a:r>
              <a:rPr lang="en-US" sz="1200" dirty="0" smtClean="0"/>
              <a:t>Results of measurements </a:t>
            </a:r>
          </a:p>
          <a:p>
            <a:r>
              <a:rPr lang="en-US" sz="1200" dirty="0" smtClean="0"/>
              <a:t>in a spectral range of 285-315 nm</a:t>
            </a:r>
            <a:r>
              <a:rPr lang="ru-RU" sz="1200" dirty="0" smtClean="0"/>
              <a:t>.</a:t>
            </a:r>
            <a:endParaRPr lang="ru-RU" sz="1200" dirty="0"/>
          </a:p>
        </p:txBody>
      </p:sp>
      <p:pic>
        <p:nvPicPr>
          <p:cNvPr id="6" name="Рисунок 5" descr="IMG_8581.JPG"/>
          <p:cNvPicPr>
            <a:picLocks noChangeAspect="1"/>
          </p:cNvPicPr>
          <p:nvPr/>
        </p:nvPicPr>
        <p:blipFill>
          <a:blip r:embed="rId4" cstate="print"/>
          <a:stretch>
            <a:fillRect/>
          </a:stretch>
        </p:blipFill>
        <p:spPr>
          <a:xfrm>
            <a:off x="171450" y="1962150"/>
            <a:ext cx="3244850" cy="2828925"/>
          </a:xfrm>
          <a:prstGeom prst="rect">
            <a:avLst/>
          </a:prstGeom>
        </p:spPr>
      </p:pic>
      <p:grpSp>
        <p:nvGrpSpPr>
          <p:cNvPr id="13" name="Group 6"/>
          <p:cNvGrpSpPr>
            <a:grpSpLocks/>
          </p:cNvGrpSpPr>
          <p:nvPr/>
        </p:nvGrpSpPr>
        <p:grpSpPr bwMode="auto">
          <a:xfrm>
            <a:off x="-19050" y="76930"/>
            <a:ext cx="2114550" cy="1047750"/>
            <a:chOff x="-12" y="22"/>
            <a:chExt cx="1332" cy="660"/>
          </a:xfrm>
        </p:grpSpPr>
        <p:sp>
          <p:nvSpPr>
            <p:cNvPr id="14" name="Text Box 7"/>
            <p:cNvSpPr txBox="1">
              <a:spLocks noChangeAspect="1" noChangeArrowheads="1"/>
            </p:cNvSpPr>
            <p:nvPr/>
          </p:nvSpPr>
          <p:spPr bwMode="auto">
            <a:xfrm>
              <a:off x="-12" y="317"/>
              <a:ext cx="1332" cy="365"/>
            </a:xfrm>
            <a:prstGeom prst="rect">
              <a:avLst/>
            </a:prstGeom>
            <a:noFill/>
            <a:ln w="25400">
              <a:noFill/>
              <a:miter lim="800000"/>
              <a:headEnd/>
              <a:tailEnd/>
            </a:ln>
            <a:effectLst/>
          </p:spPr>
          <p:txBody>
            <a:bodyPr lIns="92075" tIns="46038" rIns="92075" bIns="46038">
              <a:spAutoFit/>
            </a:bodyPr>
            <a:lstStyle/>
            <a:p>
              <a:r>
                <a:rPr lang="en-US" sz="3200" b="1" dirty="0">
                  <a:solidFill>
                    <a:srgbClr val="B8BFD4"/>
                  </a:solidFill>
                  <a:effectLst>
                    <a:outerShdw blurRad="38100" dist="38100" dir="2700000" algn="tl">
                      <a:srgbClr val="000000"/>
                    </a:outerShdw>
                  </a:effectLst>
                </a:rPr>
                <a:t>Belarus</a:t>
              </a:r>
              <a:endParaRPr lang="ru-RU" sz="3200" b="1" dirty="0">
                <a:solidFill>
                  <a:srgbClr val="B8BFD4"/>
                </a:solidFill>
                <a:effectLst>
                  <a:outerShdw blurRad="38100" dist="38100" dir="2700000" algn="tl">
                    <a:srgbClr val="000000"/>
                  </a:outerShdw>
                </a:effectLst>
              </a:endParaRPr>
            </a:p>
          </p:txBody>
        </p:sp>
        <p:pic>
          <p:nvPicPr>
            <p:cNvPr id="15" name="Picture 8" descr="Busel"/>
            <p:cNvPicPr>
              <a:picLocks noChangeAspect="1" noChangeArrowheads="1"/>
            </p:cNvPicPr>
            <p:nvPr/>
          </p:nvPicPr>
          <p:blipFill>
            <a:blip r:embed="rId5"/>
            <a:srcRect/>
            <a:stretch>
              <a:fillRect/>
            </a:stretch>
          </p:blipFill>
          <p:spPr bwMode="auto">
            <a:xfrm>
              <a:off x="0" y="22"/>
              <a:ext cx="981" cy="357"/>
            </a:xfrm>
            <a:prstGeom prst="rect">
              <a:avLst/>
            </a:prstGeom>
            <a:noFill/>
          </p:spPr>
        </p:pic>
      </p:grpSp>
    </p:spTree>
    <p:extLst>
      <p:ext uri="{BB962C8B-B14F-4D97-AF65-F5344CB8AC3E}">
        <p14:creationId xmlns:p14="http://schemas.microsoft.com/office/powerpoint/2010/main" val="4269109180"/>
      </p:ext>
    </p:extLst>
  </p:cSld>
  <p:clrMapOvr>
    <a:masterClrMapping/>
  </p:clrMapOvr>
  <p:transition spd="med">
    <p:split orient="vert"/>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5."/>
</p:tagLst>
</file>

<file path=ppt/theme/theme1.xml><?xml version="1.0" encoding="utf-8"?>
<a:theme xmlns:a="http://schemas.openxmlformats.org/drawingml/2006/main" name="Вершина горы">
  <a:themeElements>
    <a:clrScheme name="Вершина горы 5">
      <a:dk1>
        <a:srgbClr val="463416"/>
      </a:dk1>
      <a:lt1>
        <a:srgbClr val="FFFFFF"/>
      </a:lt1>
      <a:dk2>
        <a:srgbClr val="003399"/>
      </a:dk2>
      <a:lt2>
        <a:srgbClr val="E3E3FF"/>
      </a:lt2>
      <a:accent1>
        <a:srgbClr val="3399FF"/>
      </a:accent1>
      <a:accent2>
        <a:srgbClr val="33CCCC"/>
      </a:accent2>
      <a:accent3>
        <a:srgbClr val="AAADCA"/>
      </a:accent3>
      <a:accent4>
        <a:srgbClr val="DADADA"/>
      </a:accent4>
      <a:accent5>
        <a:srgbClr val="ADCAFF"/>
      </a:accent5>
      <a:accent6>
        <a:srgbClr val="2DB9B9"/>
      </a:accent6>
      <a:hlink>
        <a:srgbClr val="00FFCC"/>
      </a:hlink>
      <a:folHlink>
        <a:srgbClr val="808000"/>
      </a:folHlink>
    </a:clrScheme>
    <a:fontScheme name="Вершина горы">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lnDef>
  </a:objectDefaults>
  <a:extraClrSchemeLst>
    <a:extraClrScheme>
      <a:clrScheme name="Вершина горы 1">
        <a:dk1>
          <a:srgbClr val="4C3A1C"/>
        </a:dk1>
        <a:lt1>
          <a:srgbClr val="FFFFFF"/>
        </a:lt1>
        <a:dk2>
          <a:srgbClr val="993300"/>
        </a:dk2>
        <a:lt2>
          <a:srgbClr val="CCAA00"/>
        </a:lt2>
        <a:accent1>
          <a:srgbClr val="FF3300"/>
        </a:accent1>
        <a:accent2>
          <a:srgbClr val="9E6600"/>
        </a:accent2>
        <a:accent3>
          <a:srgbClr val="CAADAA"/>
        </a:accent3>
        <a:accent4>
          <a:srgbClr val="DADADA"/>
        </a:accent4>
        <a:accent5>
          <a:srgbClr val="FFADAA"/>
        </a:accent5>
        <a:accent6>
          <a:srgbClr val="8F5C00"/>
        </a:accent6>
        <a:hlink>
          <a:srgbClr val="FFCC00"/>
        </a:hlink>
        <a:folHlink>
          <a:srgbClr val="F7DC97"/>
        </a:folHlink>
      </a:clrScheme>
      <a:clrMap bg1="dk2" tx1="lt1" bg2="dk1" tx2="lt2" accent1="accent1" accent2="accent2" accent3="accent3" accent4="accent4" accent5="accent5" accent6="accent6" hlink="hlink" folHlink="folHlink"/>
    </a:extraClrScheme>
    <a:extraClrScheme>
      <a:clrScheme name="Вершина горы 2">
        <a:dk1>
          <a:srgbClr val="3D0058"/>
        </a:dk1>
        <a:lt1>
          <a:srgbClr val="FFFFFF"/>
        </a:lt1>
        <a:dk2>
          <a:srgbClr val="9188B0"/>
        </a:dk2>
        <a:lt2>
          <a:srgbClr val="DDE0DC"/>
        </a:lt2>
        <a:accent1>
          <a:srgbClr val="FFCC00"/>
        </a:accent1>
        <a:accent2>
          <a:srgbClr val="4C3D78"/>
        </a:accent2>
        <a:accent3>
          <a:srgbClr val="C7C3D4"/>
        </a:accent3>
        <a:accent4>
          <a:srgbClr val="DADADA"/>
        </a:accent4>
        <a:accent5>
          <a:srgbClr val="FFE2AA"/>
        </a:accent5>
        <a:accent6>
          <a:srgbClr val="44366C"/>
        </a:accent6>
        <a:hlink>
          <a:srgbClr val="743D78"/>
        </a:hlink>
        <a:folHlink>
          <a:srgbClr val="CC9900"/>
        </a:folHlink>
      </a:clrScheme>
      <a:clrMap bg1="dk2" tx1="lt1" bg2="dk1" tx2="lt2" accent1="accent1" accent2="accent2" accent3="accent3" accent4="accent4" accent5="accent5" accent6="accent6" hlink="hlink" folHlink="folHlink"/>
    </a:extraClrScheme>
    <a:extraClrScheme>
      <a:clrScheme name="Вершина горы 3">
        <a:dk1>
          <a:srgbClr val="10104C"/>
        </a:dk1>
        <a:lt1>
          <a:srgbClr val="FFFFFF"/>
        </a:lt1>
        <a:dk2>
          <a:srgbClr val="003366"/>
        </a:dk2>
        <a:lt2>
          <a:srgbClr val="C6CCD4"/>
        </a:lt2>
        <a:accent1>
          <a:srgbClr val="33CCFF"/>
        </a:accent1>
        <a:accent2>
          <a:srgbClr val="5B5B8D"/>
        </a:accent2>
        <a:accent3>
          <a:srgbClr val="AAADB8"/>
        </a:accent3>
        <a:accent4>
          <a:srgbClr val="DADADA"/>
        </a:accent4>
        <a:accent5>
          <a:srgbClr val="ADE2FF"/>
        </a:accent5>
        <a:accent6>
          <a:srgbClr val="52527F"/>
        </a:accent6>
        <a:hlink>
          <a:srgbClr val="4529AB"/>
        </a:hlink>
        <a:folHlink>
          <a:srgbClr val="00CC99"/>
        </a:folHlink>
      </a:clrScheme>
      <a:clrMap bg1="dk2" tx1="lt1" bg2="dk1" tx2="lt2" accent1="accent1" accent2="accent2" accent3="accent3" accent4="accent4" accent5="accent5" accent6="accent6" hlink="hlink" folHlink="folHlink"/>
    </a:extraClrScheme>
    <a:extraClrScheme>
      <a:clrScheme name="Вершина горы 4">
        <a:dk1>
          <a:srgbClr val="B0C8CA"/>
        </a:dk1>
        <a:lt1>
          <a:srgbClr val="FFFFFF"/>
        </a:lt1>
        <a:dk2>
          <a:srgbClr val="000099"/>
        </a:dk2>
        <a:lt2>
          <a:srgbClr val="FFFFFF"/>
        </a:lt2>
        <a:accent1>
          <a:srgbClr val="89C4FF"/>
        </a:accent1>
        <a:accent2>
          <a:srgbClr val="00008C"/>
        </a:accent2>
        <a:accent3>
          <a:srgbClr val="AAAACA"/>
        </a:accent3>
        <a:accent4>
          <a:srgbClr val="DADADA"/>
        </a:accent4>
        <a:accent5>
          <a:srgbClr val="C4DEFF"/>
        </a:accent5>
        <a:accent6>
          <a:srgbClr val="00007E"/>
        </a:accent6>
        <a:hlink>
          <a:srgbClr val="6666FF"/>
        </a:hlink>
        <a:folHlink>
          <a:srgbClr val="C0C0C0"/>
        </a:folHlink>
      </a:clrScheme>
      <a:clrMap bg1="dk2" tx1="lt1" bg2="dk1" tx2="lt2" accent1="accent1" accent2="accent2" accent3="accent3" accent4="accent4" accent5="accent5" accent6="accent6" hlink="hlink" folHlink="folHlink"/>
    </a:extraClrScheme>
    <a:extraClrScheme>
      <a:clrScheme name="Вершина горы 5">
        <a:dk1>
          <a:srgbClr val="463416"/>
        </a:dk1>
        <a:lt1>
          <a:srgbClr val="FFFFFF"/>
        </a:lt1>
        <a:dk2>
          <a:srgbClr val="003399"/>
        </a:dk2>
        <a:lt2>
          <a:srgbClr val="E3E3FF"/>
        </a:lt2>
        <a:accent1>
          <a:srgbClr val="3399FF"/>
        </a:accent1>
        <a:accent2>
          <a:srgbClr val="33CCCC"/>
        </a:accent2>
        <a:accent3>
          <a:srgbClr val="AAADCA"/>
        </a:accent3>
        <a:accent4>
          <a:srgbClr val="DADADA"/>
        </a:accent4>
        <a:accent5>
          <a:srgbClr val="ADCAFF"/>
        </a:accent5>
        <a:accent6>
          <a:srgbClr val="2DB9B9"/>
        </a:accent6>
        <a:hlink>
          <a:srgbClr val="00FFCC"/>
        </a:hlink>
        <a:folHlink>
          <a:srgbClr val="808000"/>
        </a:folHlink>
      </a:clrScheme>
      <a:clrMap bg1="dk2" tx1="lt1" bg2="dk1" tx2="lt2" accent1="accent1" accent2="accent2" accent3="accent3" accent4="accent4" accent5="accent5" accent6="accent6" hlink="hlink" folHlink="folHlink"/>
    </a:extraClrScheme>
    <a:extraClrScheme>
      <a:clrScheme name="Вершина горы 6">
        <a:dk1>
          <a:srgbClr val="809296"/>
        </a:dk1>
        <a:lt1>
          <a:srgbClr val="FFFFFF"/>
        </a:lt1>
        <a:dk2>
          <a:srgbClr val="6699FF"/>
        </a:dk2>
        <a:lt2>
          <a:srgbClr val="B3EDFF"/>
        </a:lt2>
        <a:accent1>
          <a:srgbClr val="FF9933"/>
        </a:accent1>
        <a:accent2>
          <a:srgbClr val="FFAA99"/>
        </a:accent2>
        <a:accent3>
          <a:srgbClr val="B8CAFF"/>
        </a:accent3>
        <a:accent4>
          <a:srgbClr val="DADADA"/>
        </a:accent4>
        <a:accent5>
          <a:srgbClr val="FFCAAD"/>
        </a:accent5>
        <a:accent6>
          <a:srgbClr val="E79A8A"/>
        </a:accent6>
        <a:hlink>
          <a:srgbClr val="FFCFAB"/>
        </a:hlink>
        <a:folHlink>
          <a:srgbClr val="CC9900"/>
        </a:folHlink>
      </a:clrScheme>
      <a:clrMap bg1="dk2" tx1="lt1" bg2="dk1" tx2="lt2" accent1="accent1" accent2="accent2" accent3="accent3" accent4="accent4" accent5="accent5" accent6="accent6" hlink="hlink" folHlink="folHlink"/>
    </a:extraClrScheme>
    <a:extraClrScheme>
      <a:clrScheme name="Вершина горы 7">
        <a:dk1>
          <a:srgbClr val="006666"/>
        </a:dk1>
        <a:lt1>
          <a:srgbClr val="FFFFFF"/>
        </a:lt1>
        <a:dk2>
          <a:srgbClr val="85D1E3"/>
        </a:dk2>
        <a:lt2>
          <a:srgbClr val="CCFFFF"/>
        </a:lt2>
        <a:accent1>
          <a:srgbClr val="FFCC00"/>
        </a:accent1>
        <a:accent2>
          <a:srgbClr val="00CC99"/>
        </a:accent2>
        <a:accent3>
          <a:srgbClr val="C2E5EF"/>
        </a:accent3>
        <a:accent4>
          <a:srgbClr val="DADADA"/>
        </a:accent4>
        <a:accent5>
          <a:srgbClr val="FFE2AA"/>
        </a:accent5>
        <a:accent6>
          <a:srgbClr val="00B98A"/>
        </a:accent6>
        <a:hlink>
          <a:srgbClr val="0099FF"/>
        </a:hlink>
        <a:folHlink>
          <a:srgbClr val="6600CC"/>
        </a:folHlink>
      </a:clrScheme>
      <a:clrMap bg1="dk2" tx1="lt1" bg2="dk1" tx2="lt2" accent1="accent1" accent2="accent2" accent3="accent3" accent4="accent4" accent5="accent5" accent6="accent6" hlink="hlink" folHlink="folHlink"/>
    </a:extraClrScheme>
    <a:extraClrScheme>
      <a:clrScheme name="Вершина горы 8">
        <a:dk1>
          <a:srgbClr val="404B3D"/>
        </a:dk1>
        <a:lt1>
          <a:srgbClr val="FFFFFF"/>
        </a:lt1>
        <a:dk2>
          <a:srgbClr val="A7A491"/>
        </a:dk2>
        <a:lt2>
          <a:srgbClr val="CCD0CA"/>
        </a:lt2>
        <a:accent1>
          <a:srgbClr val="33CCCC"/>
        </a:accent1>
        <a:accent2>
          <a:srgbClr val="004E4C"/>
        </a:accent2>
        <a:accent3>
          <a:srgbClr val="D0CFC7"/>
        </a:accent3>
        <a:accent4>
          <a:srgbClr val="DADADA"/>
        </a:accent4>
        <a:accent5>
          <a:srgbClr val="ADE2E2"/>
        </a:accent5>
        <a:accent6>
          <a:srgbClr val="004644"/>
        </a:accent6>
        <a:hlink>
          <a:srgbClr val="477781"/>
        </a:hlink>
        <a:folHlink>
          <a:srgbClr val="85CC74"/>
        </a:folHlink>
      </a:clrScheme>
      <a:clrMap bg1="dk2" tx1="lt1" bg2="dk1" tx2="lt2" accent1="accent1" accent2="accent2" accent3="accent3" accent4="accent4" accent5="accent5" accent6="accent6" hlink="hlink" folHlink="folHlink"/>
    </a:extraClrScheme>
    <a:extraClrScheme>
      <a:clrScheme name="Вершина горы 9">
        <a:dk1>
          <a:srgbClr val="000000"/>
        </a:dk1>
        <a:lt1>
          <a:srgbClr val="FFFFFF"/>
        </a:lt1>
        <a:dk2>
          <a:srgbClr val="FFFFAF"/>
        </a:dk2>
        <a:lt2>
          <a:srgbClr val="676597"/>
        </a:lt2>
        <a:accent1>
          <a:srgbClr val="66CCFF"/>
        </a:accent1>
        <a:accent2>
          <a:srgbClr val="CCECFF"/>
        </a:accent2>
        <a:accent3>
          <a:srgbClr val="FFFFFF"/>
        </a:accent3>
        <a:accent4>
          <a:srgbClr val="000000"/>
        </a:accent4>
        <a:accent5>
          <a:srgbClr val="B8E2FF"/>
        </a:accent5>
        <a:accent6>
          <a:srgbClr val="B9D6E7"/>
        </a:accent6>
        <a:hlink>
          <a:srgbClr val="6600CC"/>
        </a:hlink>
        <a:folHlink>
          <a:srgbClr val="0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1C233B983B2EE4A93284E3EBD2C2B97" ma:contentTypeVersion="" ma:contentTypeDescription="Create a new document." ma:contentTypeScope="" ma:versionID="ec4442fa2502e68fa2547973b9265348">
  <xsd:schema xmlns:xsd="http://www.w3.org/2001/XMLSchema" xmlns:xs="http://www.w3.org/2001/XMLSchema" xmlns:p="http://schemas.microsoft.com/office/2006/metadata/properties" xmlns:ns2="E0431080-F408-4E9A-9A74-0BFDAADAAB79" targetNamespace="http://schemas.microsoft.com/office/2006/metadata/properties" ma:root="true" ma:fieldsID="1f008a9bb781e21eedf32ec8030b7618" ns2:_="">
    <xsd:import namespace="E0431080-F408-4E9A-9A74-0BFDAADAAB79"/>
    <xsd:element name="properties">
      <xsd:complexType>
        <xsd:sequence>
          <xsd:element name="documentManagement">
            <xsd:complexType>
              <xsd:all>
                <xsd:element ref="ns2:Document_x0020_Symbol"/>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0431080-F408-4E9A-9A74-0BFDAADAAB79" elementFormDefault="qualified">
    <xsd:import namespace="http://schemas.microsoft.com/office/2006/documentManagement/types"/>
    <xsd:import namespace="http://schemas.microsoft.com/office/infopath/2007/PartnerControls"/>
    <xsd:element name="Document_x0020_Symbol" ma:index="8" ma:displayName="Document Symbol" ma:internalName="Document_x0020_Symbol">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Document_x0020_Symbol xmlns="E0431080-F408-4E9A-9A74-0BFDAADAAB79">*</Document_x0020_Symbol>
  </documentManagement>
</p:properties>
</file>

<file path=customXml/itemProps1.xml><?xml version="1.0" encoding="utf-8"?>
<ds:datastoreItem xmlns:ds="http://schemas.openxmlformats.org/officeDocument/2006/customXml" ds:itemID="{E0567AEE-CD67-46C3-9ED9-A35DFDCDFD93}"/>
</file>

<file path=customXml/itemProps2.xml><?xml version="1.0" encoding="utf-8"?>
<ds:datastoreItem xmlns:ds="http://schemas.openxmlformats.org/officeDocument/2006/customXml" ds:itemID="{4681145C-45FA-4DBC-B041-DE3E2E1C9685}"/>
</file>

<file path=customXml/itemProps3.xml><?xml version="1.0" encoding="utf-8"?>
<ds:datastoreItem xmlns:ds="http://schemas.openxmlformats.org/officeDocument/2006/customXml" ds:itemID="{C5B7B9B0-DDFC-4191-8E37-4CF886578732}"/>
</file>

<file path=docProps/app.xml><?xml version="1.0" encoding="utf-8"?>
<Properties xmlns="http://schemas.openxmlformats.org/officeDocument/2006/extended-properties" xmlns:vt="http://schemas.openxmlformats.org/officeDocument/2006/docPropsVTypes">
  <Template>Mountain Top</Template>
  <TotalTime>1450</TotalTime>
  <Words>2349</Words>
  <Application>Microsoft Office PowerPoint</Application>
  <PresentationFormat>Экран (4:3)</PresentationFormat>
  <Paragraphs>203</Paragraphs>
  <Slides>28</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Вершина горы</vt:lpstr>
      <vt:lpstr>Презентация PowerPoint</vt:lpstr>
      <vt:lpstr>Презентация PowerPoint</vt:lpstr>
      <vt:lpstr>Презентация PowerPoint</vt:lpstr>
      <vt:lpstr>Презентация PowerPoint</vt:lpstr>
      <vt:lpstr>Презентация PowerPoint</vt:lpstr>
      <vt:lpstr>Total nitrogen dioxide measurements </vt:lpstr>
      <vt:lpstr>Surface ozone monitoring</vt:lpstr>
      <vt:lpstr>Презентация PowerPoint</vt:lpstr>
      <vt:lpstr>Презентация PowerPoint</vt:lpstr>
      <vt:lpstr>Презентация PowerPoint</vt:lpstr>
      <vt:lpstr>Theory and modelling </vt:lpstr>
      <vt:lpstr>Total Ozone Observational Activities</vt:lpstr>
      <vt:lpstr>OBSERVATIONAL ACTIVITIES</vt:lpstr>
      <vt:lpstr>Column ozone measurements</vt:lpstr>
      <vt:lpstr>Column ozone measurements 2011-2013</vt:lpstr>
      <vt:lpstr>Column ozone measurements 2011-2013</vt:lpstr>
      <vt:lpstr>Column ozone deviation, %        22 March, 2011 </vt:lpstr>
      <vt:lpstr>Презентация PowerPoint</vt:lpstr>
      <vt:lpstr>Profile measurements of ozone and other gases variables relevant to ozone loss </vt:lpstr>
      <vt:lpstr>UV measurements </vt:lpstr>
      <vt:lpstr>Calibration activities </vt:lpstr>
      <vt:lpstr> Regular TO measurement quality control </vt:lpstr>
      <vt:lpstr>Ozone measurements in troposphere </vt:lpstr>
      <vt:lpstr>RESULTS FROM OBSEVATION AND ANALYSIS  TOTAL OZONE</vt:lpstr>
      <vt:lpstr>RESULTS FROM OBSEVATION AND ANALYSIS  Column ozone</vt:lpstr>
      <vt:lpstr>RESULTS   FROM  OBSEVATION   AND   ANALYSIS</vt:lpstr>
      <vt:lpstr>DATA REPORTING</vt:lpstr>
      <vt:lpstr>Презентация PowerPoint</vt:lpstr>
    </vt:vector>
  </TitlesOfParts>
  <Company>Noo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Activities associated with 8th ORM recommendations: Armenia , Belarus, Russia</dc:title>
  <dc:creator>Borisov</dc:creator>
  <cp:lastModifiedBy>Bor</cp:lastModifiedBy>
  <cp:revision>73</cp:revision>
  <cp:lastPrinted>2014-05-13T09:09:45Z</cp:lastPrinted>
  <dcterms:created xsi:type="dcterms:W3CDTF">2005-09-05T13:47:42Z</dcterms:created>
  <dcterms:modified xsi:type="dcterms:W3CDTF">2014-05-15T14:01:07Z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0x010100A1C233B983B2EE4A93284E3EBD2C2B97</vt:lpwstr>
  </property>
</Properties>
</file>