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customXml/itemProps1.xml" ContentType="application/vnd.openxmlformats-officedocument.customXmlPropertie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customXml/itemProps2.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2" r:id="rId1"/>
  </p:sldMasterIdLst>
  <p:notesMasterIdLst>
    <p:notesMasterId r:id="rId19"/>
  </p:notesMasterIdLst>
  <p:handoutMasterIdLst>
    <p:handoutMasterId r:id="rId20"/>
  </p:handoutMasterIdLst>
  <p:sldIdLst>
    <p:sldId id="265" r:id="rId2"/>
    <p:sldId id="258" r:id="rId3"/>
    <p:sldId id="315" r:id="rId4"/>
    <p:sldId id="308" r:id="rId5"/>
    <p:sldId id="307" r:id="rId6"/>
    <p:sldId id="309" r:id="rId7"/>
    <p:sldId id="310" r:id="rId8"/>
    <p:sldId id="286" r:id="rId9"/>
    <p:sldId id="311" r:id="rId10"/>
    <p:sldId id="312" r:id="rId11"/>
    <p:sldId id="293" r:id="rId12"/>
    <p:sldId id="313" r:id="rId13"/>
    <p:sldId id="305" r:id="rId14"/>
    <p:sldId id="314" r:id="rId15"/>
    <p:sldId id="318" r:id="rId16"/>
    <p:sldId id="317" r:id="rId17"/>
    <p:sldId id="306" r:id="rId18"/>
  </p:sldIdLst>
  <p:sldSz cx="9144000" cy="6858000" type="screen4x3"/>
  <p:notesSz cx="6858000" cy="9144000"/>
  <p:custShowLst>
    <p:custShow name="Произвольный показ 1" id="0">
      <p:sldLst/>
    </p:custShow>
  </p:custShowLst>
  <p:custDataLst>
    <p:tags r:id="rId21"/>
  </p:custDataLst>
  <p:defaultTextStyle>
    <a:defPPr>
      <a:defRPr lang="en-US"/>
    </a:defPPr>
    <a:lvl1pPr algn="l" rtl="0" fontAlgn="base">
      <a:spcBef>
        <a:spcPct val="0"/>
      </a:spcBef>
      <a:spcAft>
        <a:spcPct val="0"/>
      </a:spcAft>
      <a:defRPr sz="1600" kern="1200">
        <a:solidFill>
          <a:schemeClr val="tx1"/>
        </a:solidFill>
        <a:effectLst>
          <a:outerShdw blurRad="38100" dist="38100" dir="2700000" algn="tl">
            <a:srgbClr val="000000">
              <a:alpha val="43137"/>
            </a:srgbClr>
          </a:outerShdw>
        </a:effectLst>
        <a:latin typeface="Arial" charset="0"/>
        <a:ea typeface="+mn-ea"/>
        <a:cs typeface="+mn-cs"/>
      </a:defRPr>
    </a:lvl1pPr>
    <a:lvl2pPr marL="457200" algn="l" rtl="0" fontAlgn="base">
      <a:spcBef>
        <a:spcPct val="0"/>
      </a:spcBef>
      <a:spcAft>
        <a:spcPct val="0"/>
      </a:spcAft>
      <a:defRPr sz="1600" kern="1200">
        <a:solidFill>
          <a:schemeClr val="tx1"/>
        </a:solidFill>
        <a:effectLst>
          <a:outerShdw blurRad="38100" dist="38100" dir="2700000" algn="tl">
            <a:srgbClr val="000000">
              <a:alpha val="43137"/>
            </a:srgbClr>
          </a:outerShdw>
        </a:effectLst>
        <a:latin typeface="Arial" charset="0"/>
        <a:ea typeface="+mn-ea"/>
        <a:cs typeface="+mn-cs"/>
      </a:defRPr>
    </a:lvl2pPr>
    <a:lvl3pPr marL="914400" algn="l" rtl="0" fontAlgn="base">
      <a:spcBef>
        <a:spcPct val="0"/>
      </a:spcBef>
      <a:spcAft>
        <a:spcPct val="0"/>
      </a:spcAft>
      <a:defRPr sz="1600" kern="1200">
        <a:solidFill>
          <a:schemeClr val="tx1"/>
        </a:solidFill>
        <a:effectLst>
          <a:outerShdw blurRad="38100" dist="38100" dir="2700000" algn="tl">
            <a:srgbClr val="000000">
              <a:alpha val="43137"/>
            </a:srgbClr>
          </a:outerShdw>
        </a:effectLst>
        <a:latin typeface="Arial" charset="0"/>
        <a:ea typeface="+mn-ea"/>
        <a:cs typeface="+mn-cs"/>
      </a:defRPr>
    </a:lvl3pPr>
    <a:lvl4pPr marL="1371600" algn="l" rtl="0" fontAlgn="base">
      <a:spcBef>
        <a:spcPct val="0"/>
      </a:spcBef>
      <a:spcAft>
        <a:spcPct val="0"/>
      </a:spcAft>
      <a:defRPr sz="1600" kern="1200">
        <a:solidFill>
          <a:schemeClr val="tx1"/>
        </a:solidFill>
        <a:effectLst>
          <a:outerShdw blurRad="38100" dist="38100" dir="2700000" algn="tl">
            <a:srgbClr val="000000">
              <a:alpha val="43137"/>
            </a:srgbClr>
          </a:outerShdw>
        </a:effectLst>
        <a:latin typeface="Arial" charset="0"/>
        <a:ea typeface="+mn-ea"/>
        <a:cs typeface="+mn-cs"/>
      </a:defRPr>
    </a:lvl4pPr>
    <a:lvl5pPr marL="1828800" algn="l" rtl="0" fontAlgn="base">
      <a:spcBef>
        <a:spcPct val="0"/>
      </a:spcBef>
      <a:spcAft>
        <a:spcPct val="0"/>
      </a:spcAft>
      <a:defRPr sz="1600" kern="1200">
        <a:solidFill>
          <a:schemeClr val="tx1"/>
        </a:solidFill>
        <a:effectLst>
          <a:outerShdw blurRad="38100" dist="38100" dir="2700000" algn="tl">
            <a:srgbClr val="000000">
              <a:alpha val="43137"/>
            </a:srgbClr>
          </a:outerShdw>
        </a:effectLst>
        <a:latin typeface="Arial" charset="0"/>
        <a:ea typeface="+mn-ea"/>
        <a:cs typeface="+mn-cs"/>
      </a:defRPr>
    </a:lvl5pPr>
    <a:lvl6pPr marL="2286000" algn="l" defTabSz="914400" rtl="0" eaLnBrk="1" latinLnBrk="0" hangingPunct="1">
      <a:defRPr sz="1600" kern="1200">
        <a:solidFill>
          <a:schemeClr val="tx1"/>
        </a:solidFill>
        <a:effectLst>
          <a:outerShdw blurRad="38100" dist="38100" dir="2700000" algn="tl">
            <a:srgbClr val="000000">
              <a:alpha val="43137"/>
            </a:srgbClr>
          </a:outerShdw>
        </a:effectLst>
        <a:latin typeface="Arial" charset="0"/>
        <a:ea typeface="+mn-ea"/>
        <a:cs typeface="+mn-cs"/>
      </a:defRPr>
    </a:lvl6pPr>
    <a:lvl7pPr marL="2743200" algn="l" defTabSz="914400" rtl="0" eaLnBrk="1" latinLnBrk="0" hangingPunct="1">
      <a:defRPr sz="1600" kern="1200">
        <a:solidFill>
          <a:schemeClr val="tx1"/>
        </a:solidFill>
        <a:effectLst>
          <a:outerShdw blurRad="38100" dist="38100" dir="2700000" algn="tl">
            <a:srgbClr val="000000">
              <a:alpha val="43137"/>
            </a:srgbClr>
          </a:outerShdw>
        </a:effectLst>
        <a:latin typeface="Arial" charset="0"/>
        <a:ea typeface="+mn-ea"/>
        <a:cs typeface="+mn-cs"/>
      </a:defRPr>
    </a:lvl7pPr>
    <a:lvl8pPr marL="3200400" algn="l" defTabSz="914400" rtl="0" eaLnBrk="1" latinLnBrk="0" hangingPunct="1">
      <a:defRPr sz="1600" kern="1200">
        <a:solidFill>
          <a:schemeClr val="tx1"/>
        </a:solidFill>
        <a:effectLst>
          <a:outerShdw blurRad="38100" dist="38100" dir="2700000" algn="tl">
            <a:srgbClr val="000000">
              <a:alpha val="43137"/>
            </a:srgbClr>
          </a:outerShdw>
        </a:effectLst>
        <a:latin typeface="Arial" charset="0"/>
        <a:ea typeface="+mn-ea"/>
        <a:cs typeface="+mn-cs"/>
      </a:defRPr>
    </a:lvl8pPr>
    <a:lvl9pPr marL="3657600" algn="l" defTabSz="914400" rtl="0" eaLnBrk="1" latinLnBrk="0" hangingPunct="1">
      <a:defRPr sz="1600" kern="1200">
        <a:solidFill>
          <a:schemeClr val="tx1"/>
        </a:solidFill>
        <a:effectLst>
          <a:outerShdw blurRad="38100" dist="38100" dir="2700000" algn="tl">
            <a:srgbClr val="000000">
              <a:alpha val="43137"/>
            </a:srgbClr>
          </a:outerShdw>
        </a:effectLst>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FE2A5"/>
    <a:srgbClr val="FFE687"/>
    <a:srgbClr val="FFFFA5"/>
    <a:srgbClr val="333399"/>
    <a:srgbClr val="6496FF"/>
    <a:srgbClr val="00A9FF"/>
    <a:srgbClr val="003264"/>
    <a:srgbClr val="2F477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9092" autoAdjust="0"/>
    <p:restoredTop sz="94660"/>
  </p:normalViewPr>
  <p:slideViewPr>
    <p:cSldViewPr>
      <p:cViewPr varScale="1">
        <p:scale>
          <a:sx n="73" d="100"/>
          <a:sy n="73" d="100"/>
        </p:scale>
        <p:origin x="-666" y="-102"/>
      </p:cViewPr>
      <p:guideLst>
        <p:guide orient="horz"/>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46085125" cy="4608512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1.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28"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openxmlformats.org/officeDocument/2006/relationships/customXml" Target="../customXml/item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ffectLst/>
              </a:defRPr>
            </a:lvl1pPr>
          </a:lstStyle>
          <a:p>
            <a:endParaRPr lang="ru-RU"/>
          </a:p>
        </p:txBody>
      </p:sp>
      <p:sp>
        <p:nvSpPr>
          <p:cNvPr id="31747"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ffectLst/>
              </a:defRPr>
            </a:lvl1pPr>
          </a:lstStyle>
          <a:p>
            <a:endParaRPr lang="ru-RU"/>
          </a:p>
        </p:txBody>
      </p:sp>
      <p:sp>
        <p:nvSpPr>
          <p:cNvPr id="31748"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ffectLst/>
              </a:defRPr>
            </a:lvl1pPr>
          </a:lstStyle>
          <a:p>
            <a:r>
              <a:rPr lang="ru-RU"/>
              <a:t>Национальный научно-исследоватеьский центр мониторинга озоносферы</a:t>
            </a:r>
          </a:p>
        </p:txBody>
      </p:sp>
      <p:sp>
        <p:nvSpPr>
          <p:cNvPr id="31749"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ffectLst/>
              </a:defRPr>
            </a:lvl1pPr>
          </a:lstStyle>
          <a:p>
            <a:fld id="{28ACEA02-8D5B-4D5E-A801-250E4E2B1887}" type="slidenum">
              <a:rPr lang="ru-RU"/>
              <a:pPr/>
              <a:t>‹#›</a:t>
            </a:fld>
            <a:endParaRPr lang="ru-RU"/>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200">
                <a:effectLst/>
                <a:latin typeface="Times New Roman" pitchFamily="18" charset="0"/>
              </a:defRPr>
            </a:lvl1pPr>
          </a:lstStyle>
          <a:p>
            <a:endParaRPr lang="ru-RU"/>
          </a:p>
        </p:txBody>
      </p:sp>
      <p:sp>
        <p:nvSpPr>
          <p:cNvPr id="2057" name="Rectangle 9"/>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effectLst/>
                <a:latin typeface="Times New Roman" pitchFamily="18" charset="0"/>
              </a:defRPr>
            </a:lvl1pPr>
          </a:lstStyle>
          <a:p>
            <a:endParaRPr lang="ru-RU"/>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sz="1200">
                <a:effectLst/>
                <a:latin typeface="Times New Roman" pitchFamily="18" charset="0"/>
              </a:defRPr>
            </a:lvl1pPr>
          </a:lstStyle>
          <a:p>
            <a:endParaRPr lang="ru-RU"/>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effectLst/>
                <a:latin typeface="Times New Roman" pitchFamily="18" charset="0"/>
              </a:defRPr>
            </a:lvl1pPr>
          </a:lstStyle>
          <a:p>
            <a:fld id="{17212FB9-EA91-45B0-BC05-1340EF313ED3}" type="slidenum">
              <a:rPr lang="ru-RU"/>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3"/>
          <p:cNvSpPr>
            <a:spLocks noGrp="1" noChangeArrowheads="1"/>
          </p:cNvSpPr>
          <p:nvPr>
            <p:ph type="sldNum" sz="quarter" idx="5"/>
          </p:nvPr>
        </p:nvSpPr>
        <p:spPr>
          <a:ln/>
        </p:spPr>
        <p:txBody>
          <a:bodyPr/>
          <a:lstStyle/>
          <a:p>
            <a:fld id="{B9850211-80D7-453B-ADE8-E0CAA39B3AB8}" type="slidenum">
              <a:rPr lang="ru-RU"/>
              <a:pPr/>
              <a:t>2</a:t>
            </a:fld>
            <a:endParaRPr lang="ru-RU"/>
          </a:p>
        </p:txBody>
      </p:sp>
      <p:sp>
        <p:nvSpPr>
          <p:cNvPr id="35842" name="Rectangle 2050"/>
          <p:cNvSpPr>
            <a:spLocks noGrp="1" noRot="1" noChangeAspect="1" noChangeArrowheads="1" noTextEdit="1"/>
          </p:cNvSpPr>
          <p:nvPr>
            <p:ph type="sldImg"/>
          </p:nvPr>
        </p:nvSpPr>
        <p:spPr>
          <a:ln/>
        </p:spPr>
      </p:sp>
      <p:sp>
        <p:nvSpPr>
          <p:cNvPr id="35843" name="Rectangle 2051"/>
          <p:cNvSpPr>
            <a:spLocks noGrp="1" noChangeArrowheads="1"/>
          </p:cNvSpPr>
          <p:nvPr>
            <p:ph type="body" idx="1"/>
          </p:nvPr>
        </p:nvSpPr>
        <p:spPr/>
        <p:txBody>
          <a:bodyPr/>
          <a:lstStyle/>
          <a:p>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3"/>
          <p:cNvSpPr>
            <a:spLocks noGrp="1" noChangeArrowheads="1"/>
          </p:cNvSpPr>
          <p:nvPr>
            <p:ph type="sldNum" sz="quarter" idx="5"/>
          </p:nvPr>
        </p:nvSpPr>
        <p:spPr>
          <a:ln/>
        </p:spPr>
        <p:txBody>
          <a:bodyPr/>
          <a:lstStyle/>
          <a:p>
            <a:fld id="{8962A5F0-B8AB-4CE3-9A30-09FCE41AEE26}" type="slidenum">
              <a:rPr lang="ru-RU"/>
              <a:pPr/>
              <a:t>8</a:t>
            </a:fld>
            <a:endParaRPr lang="ru-RU"/>
          </a:p>
        </p:txBody>
      </p:sp>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3"/>
          <p:cNvSpPr>
            <a:spLocks noGrp="1" noChangeArrowheads="1"/>
          </p:cNvSpPr>
          <p:nvPr>
            <p:ph type="sldNum" sz="quarter" idx="5"/>
          </p:nvPr>
        </p:nvSpPr>
        <p:spPr>
          <a:ln/>
        </p:spPr>
        <p:txBody>
          <a:bodyPr/>
          <a:lstStyle/>
          <a:p>
            <a:fld id="{0D78B819-A739-44A9-905E-94FEBA9DECEF}" type="slidenum">
              <a:rPr lang="ru-RU"/>
              <a:pPr/>
              <a:t>11</a:t>
            </a:fld>
            <a:endParaRPr lang="ru-RU"/>
          </a:p>
        </p:txBody>
      </p:sp>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p:txBody>
          <a:bodyPr/>
          <a:lstStyle/>
          <a:p>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1986" name="Group 2"/>
          <p:cNvGrpSpPr>
            <a:grpSpLocks/>
          </p:cNvGrpSpPr>
          <p:nvPr/>
        </p:nvGrpSpPr>
        <p:grpSpPr bwMode="auto">
          <a:xfrm>
            <a:off x="-1035050" y="1552575"/>
            <a:ext cx="10179050" cy="5305425"/>
            <a:chOff x="-652" y="978"/>
            <a:chExt cx="6412" cy="3342"/>
          </a:xfrm>
        </p:grpSpPr>
        <p:sp>
          <p:nvSpPr>
            <p:cNvPr id="41987" name="Freeform 3"/>
            <p:cNvSpPr>
              <a:spLocks/>
            </p:cNvSpPr>
            <p:nvPr/>
          </p:nvSpPr>
          <p:spPr bwMode="auto">
            <a:xfrm>
              <a:off x="2061" y="1707"/>
              <a:ext cx="3699" cy="2613"/>
            </a:xfrm>
            <a:custGeom>
              <a:avLst/>
              <a:gdLst/>
              <a:ahLst/>
              <a:cxnLst>
                <a:cxn ang="0">
                  <a:pos x="1523" y="2611"/>
                </a:cxn>
                <a:cxn ang="0">
                  <a:pos x="3698" y="2612"/>
                </a:cxn>
                <a:cxn ang="0">
                  <a:pos x="3698" y="2228"/>
                </a:cxn>
                <a:cxn ang="0">
                  <a:pos x="0" y="0"/>
                </a:cxn>
                <a:cxn ang="0">
                  <a:pos x="160" y="118"/>
                </a:cxn>
                <a:cxn ang="0">
                  <a:pos x="292" y="219"/>
                </a:cxn>
                <a:cxn ang="0">
                  <a:pos x="441" y="347"/>
                </a:cxn>
                <a:cxn ang="0">
                  <a:pos x="585" y="482"/>
                </a:cxn>
                <a:cxn ang="0">
                  <a:pos x="796" y="711"/>
                </a:cxn>
                <a:cxn ang="0">
                  <a:pos x="983" y="955"/>
                </a:cxn>
                <a:cxn ang="0">
                  <a:pos x="1119" y="1168"/>
                </a:cxn>
                <a:cxn ang="0">
                  <a:pos x="1238" y="1388"/>
                </a:cxn>
                <a:cxn ang="0">
                  <a:pos x="1331" y="1608"/>
                </a:cxn>
                <a:cxn ang="0">
                  <a:pos x="1400" y="1809"/>
                </a:cxn>
                <a:cxn ang="0">
                  <a:pos x="1447" y="1979"/>
                </a:cxn>
                <a:cxn ang="0">
                  <a:pos x="1490" y="2190"/>
                </a:cxn>
                <a:cxn ang="0">
                  <a:pos x="1511" y="2374"/>
                </a:cxn>
                <a:cxn ang="0">
                  <a:pos x="1523" y="2611"/>
                </a:cxn>
              </a:cxnLst>
              <a:rect l="0" t="0" r="r" b="b"/>
              <a:pathLst>
                <a:path w="3699" h="2613">
                  <a:moveTo>
                    <a:pt x="1523" y="2611"/>
                  </a:moveTo>
                  <a:lnTo>
                    <a:pt x="3698" y="2612"/>
                  </a:lnTo>
                  <a:lnTo>
                    <a:pt x="3698" y="2228"/>
                  </a:lnTo>
                  <a:lnTo>
                    <a:pt x="0" y="0"/>
                  </a:lnTo>
                  <a:lnTo>
                    <a:pt x="160" y="118"/>
                  </a:lnTo>
                  <a:lnTo>
                    <a:pt x="292" y="219"/>
                  </a:lnTo>
                  <a:lnTo>
                    <a:pt x="441" y="347"/>
                  </a:lnTo>
                  <a:lnTo>
                    <a:pt x="585" y="482"/>
                  </a:lnTo>
                  <a:lnTo>
                    <a:pt x="796" y="711"/>
                  </a:lnTo>
                  <a:lnTo>
                    <a:pt x="983" y="955"/>
                  </a:lnTo>
                  <a:lnTo>
                    <a:pt x="1119" y="1168"/>
                  </a:lnTo>
                  <a:lnTo>
                    <a:pt x="1238" y="1388"/>
                  </a:lnTo>
                  <a:lnTo>
                    <a:pt x="1331" y="1608"/>
                  </a:lnTo>
                  <a:lnTo>
                    <a:pt x="1400" y="1809"/>
                  </a:lnTo>
                  <a:lnTo>
                    <a:pt x="1447" y="1979"/>
                  </a:lnTo>
                  <a:lnTo>
                    <a:pt x="1490" y="2190"/>
                  </a:lnTo>
                  <a:lnTo>
                    <a:pt x="1511" y="2374"/>
                  </a:lnTo>
                  <a:lnTo>
                    <a:pt x="1523" y="2611"/>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endParaRPr lang="ru-RU"/>
            </a:p>
          </p:txBody>
        </p:sp>
        <p:sp>
          <p:nvSpPr>
            <p:cNvPr id="41988" name="Arc 4"/>
            <p:cNvSpPr>
              <a:spLocks/>
            </p:cNvSpPr>
            <p:nvPr/>
          </p:nvSpPr>
          <p:spPr bwMode="auto">
            <a:xfrm>
              <a:off x="-652" y="978"/>
              <a:ext cx="4237" cy="3342"/>
            </a:xfrm>
            <a:custGeom>
              <a:avLst/>
              <a:gdLst>
                <a:gd name="G0" fmla="+- 0 0 0"/>
                <a:gd name="G1" fmla="+- 21231 0 0"/>
                <a:gd name="G2" fmla="+- 21600 0 0"/>
                <a:gd name="T0" fmla="*/ 3977 w 21600"/>
                <a:gd name="T1" fmla="*/ 0 h 21231"/>
                <a:gd name="T2" fmla="*/ 21600 w 21600"/>
                <a:gd name="T3" fmla="*/ 21231 h 21231"/>
                <a:gd name="T4" fmla="*/ 0 w 21600"/>
                <a:gd name="T5" fmla="*/ 21231 h 21231"/>
              </a:gdLst>
              <a:ahLst/>
              <a:cxnLst>
                <a:cxn ang="0">
                  <a:pos x="T0" y="T1"/>
                </a:cxn>
                <a:cxn ang="0">
                  <a:pos x="T2" y="T3"/>
                </a:cxn>
                <a:cxn ang="0">
                  <a:pos x="T4" y="T5"/>
                </a:cxn>
              </a:cxnLst>
              <a:rect l="0" t="0" r="r" b="b"/>
              <a:pathLst>
                <a:path w="21600" h="21231" fill="none" extrusionOk="0">
                  <a:moveTo>
                    <a:pt x="3976" y="0"/>
                  </a:moveTo>
                  <a:cubicBezTo>
                    <a:pt x="14194" y="1914"/>
                    <a:pt x="21600" y="10835"/>
                    <a:pt x="21600" y="21231"/>
                  </a:cubicBezTo>
                </a:path>
                <a:path w="21600" h="21231" stroke="0" extrusionOk="0">
                  <a:moveTo>
                    <a:pt x="3976" y="0"/>
                  </a:moveTo>
                  <a:cubicBezTo>
                    <a:pt x="14194" y="1914"/>
                    <a:pt x="21600" y="10835"/>
                    <a:pt x="21600" y="21231"/>
                  </a:cubicBezTo>
                  <a:lnTo>
                    <a:pt x="0" y="21231"/>
                  </a:lnTo>
                  <a:close/>
                </a:path>
              </a:pathLst>
            </a:custGeom>
            <a:noFill/>
            <a:ln w="12700" cap="rnd">
              <a:solidFill>
                <a:schemeClr val="accent2"/>
              </a:solidFill>
              <a:round/>
              <a:headEnd type="none" w="sm" len="sm"/>
              <a:tailEnd type="none" w="sm" len="sm"/>
            </a:ln>
            <a:effectLst/>
          </p:spPr>
          <p:txBody>
            <a:bodyPr wrap="none" anchor="ctr"/>
            <a:lstStyle/>
            <a:p>
              <a:endParaRPr lang="ru-RU"/>
            </a:p>
          </p:txBody>
        </p:sp>
      </p:grpSp>
      <p:sp>
        <p:nvSpPr>
          <p:cNvPr id="41989" name="Rectangle 5"/>
          <p:cNvSpPr>
            <a:spLocks noGrp="1" noChangeArrowheads="1"/>
          </p:cNvSpPr>
          <p:nvPr>
            <p:ph type="ctrTitle" sz="quarter"/>
          </p:nvPr>
        </p:nvSpPr>
        <p:spPr>
          <a:xfrm>
            <a:off x="1293813" y="762000"/>
            <a:ext cx="7772400" cy="1143000"/>
          </a:xfrm>
        </p:spPr>
        <p:txBody>
          <a:bodyPr anchor="b"/>
          <a:lstStyle>
            <a:lvl1pPr>
              <a:defRPr/>
            </a:lvl1pPr>
          </a:lstStyle>
          <a:p>
            <a:r>
              <a:rPr lang="ru-RU"/>
              <a:t>Образец заголовка</a:t>
            </a:r>
          </a:p>
        </p:txBody>
      </p:sp>
      <p:sp>
        <p:nvSpPr>
          <p:cNvPr id="41990" name="Rectangle 6"/>
          <p:cNvSpPr>
            <a:spLocks noGrp="1" noChangeArrowheads="1"/>
          </p:cNvSpPr>
          <p:nvPr>
            <p:ph type="subTitle" sz="quarter" idx="1"/>
          </p:nvPr>
        </p:nvSpPr>
        <p:spPr>
          <a:xfrm>
            <a:off x="685800" y="3429000"/>
            <a:ext cx="6400800" cy="1752600"/>
          </a:xfrm>
        </p:spPr>
        <p:txBody>
          <a:bodyPr lIns="92075" tIns="46038" rIns="92075" bIns="46038" anchor="ctr"/>
          <a:lstStyle>
            <a:lvl1pPr marL="0" indent="0" algn="ctr">
              <a:buFont typeface="Wingdings" pitchFamily="2" charset="2"/>
              <a:buNone/>
              <a:defRPr/>
            </a:lvl1pPr>
          </a:lstStyle>
          <a:p>
            <a:r>
              <a:rPr lang="ru-RU"/>
              <a:t>Образец подзаголовка</a:t>
            </a:r>
          </a:p>
        </p:txBody>
      </p:sp>
      <p:sp>
        <p:nvSpPr>
          <p:cNvPr id="41991" name="Rectangle 7"/>
          <p:cNvSpPr>
            <a:spLocks noGrp="1" noChangeArrowheads="1"/>
          </p:cNvSpPr>
          <p:nvPr>
            <p:ph type="dt" sz="quarter" idx="2"/>
          </p:nvPr>
        </p:nvSpPr>
        <p:spPr/>
        <p:txBody>
          <a:bodyPr/>
          <a:lstStyle>
            <a:lvl1pPr>
              <a:defRPr/>
            </a:lvl1pPr>
          </a:lstStyle>
          <a:p>
            <a:fld id="{2853E24F-8E55-4B79-BF2A-355ECE80460F}" type="datetime1">
              <a:rPr lang="ru-RU"/>
              <a:pPr/>
              <a:t>12.05.2014</a:t>
            </a:fld>
            <a:endParaRPr lang="ru-RU"/>
          </a:p>
        </p:txBody>
      </p:sp>
      <p:sp>
        <p:nvSpPr>
          <p:cNvPr id="41992" name="Rectangle 8"/>
          <p:cNvSpPr>
            <a:spLocks noGrp="1" noChangeArrowheads="1"/>
          </p:cNvSpPr>
          <p:nvPr>
            <p:ph type="ftr" sz="quarter" idx="3"/>
          </p:nvPr>
        </p:nvSpPr>
        <p:spPr/>
        <p:txBody>
          <a:bodyPr/>
          <a:lstStyle>
            <a:lvl1pPr>
              <a:defRPr/>
            </a:lvl1pPr>
          </a:lstStyle>
          <a:p>
            <a:endParaRPr lang="ru-RU"/>
          </a:p>
        </p:txBody>
      </p:sp>
      <p:sp>
        <p:nvSpPr>
          <p:cNvPr id="41993" name="Rectangle 9"/>
          <p:cNvSpPr>
            <a:spLocks noGrp="1" noChangeArrowheads="1"/>
          </p:cNvSpPr>
          <p:nvPr>
            <p:ph type="sldNum" sz="quarter" idx="4"/>
          </p:nvPr>
        </p:nvSpPr>
        <p:spPr/>
        <p:txBody>
          <a:bodyPr/>
          <a:lstStyle>
            <a:lvl1pPr>
              <a:defRPr/>
            </a:lvl1pPr>
          </a:lstStyle>
          <a:p>
            <a:fld id="{F7D9D42D-8E2B-4190-AE8C-B6FAF2D8CF2A}" type="slidenum">
              <a:rPr lang="ru-RU"/>
              <a:pPr/>
              <a:t>‹#›</a:t>
            </a:fld>
            <a:endParaRPr lang="ru-RU"/>
          </a:p>
        </p:txBody>
      </p:sp>
    </p:spTree>
  </p:cSld>
  <p:clrMapOvr>
    <a:masterClrMapping/>
  </p:clrMapOvr>
  <p:transition spd="med">
    <p:split orient="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1D2A7658-A5DF-4A26-92E2-A932D3E35675}" type="datetime1">
              <a:rPr lang="ru-RU"/>
              <a:pPr/>
              <a:t>12.05.2014</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A5D53265-9D2D-426A-AD39-4E321B1972F7}" type="slidenum">
              <a:rPr lang="ru-RU"/>
              <a:pPr/>
              <a:t>‹#›</a:t>
            </a:fld>
            <a:endParaRPr lang="ru-RU"/>
          </a:p>
        </p:txBody>
      </p:sp>
    </p:spTree>
  </p:cSld>
  <p:clrMapOvr>
    <a:masterClrMapping/>
  </p:clrMapOvr>
  <p:transition spd="med">
    <p:split orient="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609600"/>
            <a:ext cx="1943100" cy="5486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609600"/>
            <a:ext cx="56769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0632A49F-B517-46F5-8EDB-5A60AA9F40B9}" type="datetime1">
              <a:rPr lang="ru-RU"/>
              <a:pPr/>
              <a:t>12.05.2014</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1103E28D-C263-4C4E-98C9-868104C98F2E}" type="slidenum">
              <a:rPr lang="ru-RU"/>
              <a:pPr/>
              <a:t>‹#›</a:t>
            </a:fld>
            <a:endParaRPr lang="ru-RU"/>
          </a:p>
        </p:txBody>
      </p:sp>
    </p:spTree>
  </p:cSld>
  <p:clrMapOvr>
    <a:masterClrMapping/>
  </p:clrMapOvr>
  <p:transition spd="med">
    <p:split orient="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6858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9812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685800" y="6248400"/>
            <a:ext cx="1905000" cy="457200"/>
          </a:xfrm>
        </p:spPr>
        <p:txBody>
          <a:bodyPr/>
          <a:lstStyle>
            <a:lvl1pPr>
              <a:defRPr/>
            </a:lvl1pPr>
          </a:lstStyle>
          <a:p>
            <a:fld id="{3F62B7D7-EE39-43BD-9245-C89182B04F38}" type="datetime1">
              <a:rPr lang="ru-RU"/>
              <a:pPr/>
              <a:t>12.05.2014</a:t>
            </a:fld>
            <a:endParaRPr lang="ru-RU"/>
          </a:p>
        </p:txBody>
      </p:sp>
      <p:sp>
        <p:nvSpPr>
          <p:cNvPr id="6" name="Нижний колонтитул 5"/>
          <p:cNvSpPr>
            <a:spLocks noGrp="1"/>
          </p:cNvSpPr>
          <p:nvPr>
            <p:ph type="ftr" sz="quarter" idx="11"/>
          </p:nvPr>
        </p:nvSpPr>
        <p:spPr>
          <a:xfrm>
            <a:off x="3124200" y="6248400"/>
            <a:ext cx="2895600" cy="457200"/>
          </a:xfrm>
        </p:spPr>
        <p:txBody>
          <a:bodyPr/>
          <a:lstStyle>
            <a:lvl1pPr>
              <a:defRPr/>
            </a:lvl1pPr>
          </a:lstStyle>
          <a:p>
            <a:endParaRPr lang="ru-RU"/>
          </a:p>
        </p:txBody>
      </p:sp>
      <p:sp>
        <p:nvSpPr>
          <p:cNvPr id="7" name="Номер слайда 6"/>
          <p:cNvSpPr>
            <a:spLocks noGrp="1"/>
          </p:cNvSpPr>
          <p:nvPr>
            <p:ph type="sldNum" sz="quarter" idx="12"/>
          </p:nvPr>
        </p:nvSpPr>
        <p:spPr>
          <a:xfrm>
            <a:off x="6553200" y="6248400"/>
            <a:ext cx="1905000" cy="457200"/>
          </a:xfrm>
        </p:spPr>
        <p:txBody>
          <a:bodyPr/>
          <a:lstStyle>
            <a:lvl1pPr>
              <a:defRPr/>
            </a:lvl1pPr>
          </a:lstStyle>
          <a:p>
            <a:fld id="{17FA04D5-6AEA-4E58-A23A-EAF0AB2A6F7E}" type="slidenum">
              <a:rPr lang="ru-RU"/>
              <a:pPr/>
              <a:t>‹#›</a:t>
            </a:fld>
            <a:endParaRPr lang="ru-RU"/>
          </a:p>
        </p:txBody>
      </p:sp>
    </p:spTree>
  </p:cSld>
  <p:clrMapOvr>
    <a:masterClrMapping/>
  </p:clrMapOvr>
  <p:transition spd="med">
    <p:split orient="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7C5D0B16-89EB-4640-B2DC-D9EC90AB072F}" type="datetime1">
              <a:rPr lang="ru-RU"/>
              <a:pPr/>
              <a:t>12.05.2014</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010CA20E-9855-4EF6-BD97-35CA66141E62}" type="slidenum">
              <a:rPr lang="ru-RU"/>
              <a:pPr/>
              <a:t>‹#›</a:t>
            </a:fld>
            <a:endParaRPr lang="ru-RU"/>
          </a:p>
        </p:txBody>
      </p:sp>
    </p:spTree>
  </p:cSld>
  <p:clrMapOvr>
    <a:masterClrMapping/>
  </p:clrMapOvr>
  <p:transition spd="med">
    <p:split orient="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fld id="{78316D4D-F7D1-45F3-A81B-73DED47D01F3}" type="datetime1">
              <a:rPr lang="ru-RU"/>
              <a:pPr/>
              <a:t>12.05.2014</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12FD0D54-2F57-4B5A-8797-9B8764E3D100}" type="slidenum">
              <a:rPr lang="ru-RU"/>
              <a:pPr/>
              <a:t>‹#›</a:t>
            </a:fld>
            <a:endParaRPr lang="ru-RU"/>
          </a:p>
        </p:txBody>
      </p:sp>
    </p:spTree>
  </p:cSld>
  <p:clrMapOvr>
    <a:masterClrMapping/>
  </p:clrMapOvr>
  <p:transition spd="med">
    <p:split orient="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fld id="{C073F6B5-5052-4AB8-B426-7F54108CFAEE}" type="datetime1">
              <a:rPr lang="ru-RU"/>
              <a:pPr/>
              <a:t>12.05.2014</a:t>
            </a:fld>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1F502214-21BC-43CE-A5AB-C90189935189}" type="slidenum">
              <a:rPr lang="ru-RU"/>
              <a:pPr/>
              <a:t>‹#›</a:t>
            </a:fld>
            <a:endParaRPr lang="ru-RU"/>
          </a:p>
        </p:txBody>
      </p:sp>
    </p:spTree>
  </p:cSld>
  <p:clrMapOvr>
    <a:masterClrMapping/>
  </p:clrMapOvr>
  <p:transition spd="med">
    <p:split orient="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fld id="{03DB9A09-85EF-47DA-BE6C-B0793B8ADCD9}" type="datetime1">
              <a:rPr lang="ru-RU"/>
              <a:pPr/>
              <a:t>12.05.2014</a:t>
            </a:fld>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FE22FD3F-8D4D-45B8-8BF1-18B22B5CC7B2}" type="slidenum">
              <a:rPr lang="ru-RU"/>
              <a:pPr/>
              <a:t>‹#›</a:t>
            </a:fld>
            <a:endParaRPr lang="ru-RU"/>
          </a:p>
        </p:txBody>
      </p:sp>
    </p:spTree>
  </p:cSld>
  <p:clrMapOvr>
    <a:masterClrMapping/>
  </p:clrMapOvr>
  <p:transition spd="med">
    <p:split orient="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fld id="{9E344025-0BF9-487B-B534-DE7534417778}" type="datetime1">
              <a:rPr lang="ru-RU"/>
              <a:pPr/>
              <a:t>12.05.2014</a:t>
            </a:fld>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FBBA5541-A78C-4524-8990-A2D50777B99F}" type="slidenum">
              <a:rPr lang="ru-RU"/>
              <a:pPr/>
              <a:t>‹#›</a:t>
            </a:fld>
            <a:endParaRPr lang="ru-RU"/>
          </a:p>
        </p:txBody>
      </p:sp>
    </p:spTree>
  </p:cSld>
  <p:clrMapOvr>
    <a:masterClrMapping/>
  </p:clrMapOvr>
  <p:transition spd="med">
    <p:split orient="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fld id="{29B0C673-DB36-4E99-B22C-EA0B30727A1A}" type="datetime1">
              <a:rPr lang="ru-RU"/>
              <a:pPr/>
              <a:t>12.05.2014</a:t>
            </a:fld>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89C2FB1F-7A33-4A3A-ACF3-66D6DB1DCA01}" type="slidenum">
              <a:rPr lang="ru-RU"/>
              <a:pPr/>
              <a:t>‹#›</a:t>
            </a:fld>
            <a:endParaRPr lang="ru-RU"/>
          </a:p>
        </p:txBody>
      </p:sp>
    </p:spTree>
  </p:cSld>
  <p:clrMapOvr>
    <a:masterClrMapping/>
  </p:clrMapOvr>
  <p:transition spd="med">
    <p:split orient="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fld id="{CDB207BC-FA5C-4114-9B47-48058EF00DE4}" type="datetime1">
              <a:rPr lang="ru-RU"/>
              <a:pPr/>
              <a:t>12.05.2014</a:t>
            </a:fld>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85CCC928-CF4B-4E04-AA8D-0363F2CF473B}" type="slidenum">
              <a:rPr lang="ru-RU"/>
              <a:pPr/>
              <a:t>‹#›</a:t>
            </a:fld>
            <a:endParaRPr lang="ru-RU"/>
          </a:p>
        </p:txBody>
      </p:sp>
    </p:spTree>
  </p:cSld>
  <p:clrMapOvr>
    <a:masterClrMapping/>
  </p:clrMapOvr>
  <p:transition spd="med">
    <p:split orient="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fld id="{24FE49EB-54D8-42AD-89D6-6185D6C5FCE1}" type="datetime1">
              <a:rPr lang="ru-RU"/>
              <a:pPr/>
              <a:t>12.05.2014</a:t>
            </a:fld>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788989E8-8039-46EC-B85C-2A7083ECBE4A}" type="slidenum">
              <a:rPr lang="ru-RU"/>
              <a:pPr/>
              <a:t>‹#›</a:t>
            </a:fld>
            <a:endParaRPr lang="ru-RU"/>
          </a:p>
        </p:txBody>
      </p:sp>
    </p:spTree>
  </p:cSld>
  <p:clrMapOvr>
    <a:masterClrMapping/>
  </p:clrMapOvr>
  <p:transition spd="med">
    <p:split orient="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3264"/>
            </a:gs>
            <a:gs pos="50000">
              <a:srgbClr val="6496FF"/>
            </a:gs>
            <a:gs pos="100000">
              <a:srgbClr val="003264"/>
            </a:gs>
          </a:gsLst>
          <a:lin ang="5400000" scaled="1"/>
        </a:gradFill>
        <a:effectLst/>
      </p:bgPr>
    </p:bg>
    <p:spTree>
      <p:nvGrpSpPr>
        <p:cNvPr id="1" name=""/>
        <p:cNvGrpSpPr/>
        <p:nvPr/>
      </p:nvGrpSpPr>
      <p:grpSpPr>
        <a:xfrm>
          <a:off x="0" y="0"/>
          <a:ext cx="0" cy="0"/>
          <a:chOff x="0" y="0"/>
          <a:chExt cx="0" cy="0"/>
        </a:xfrm>
      </p:grpSpPr>
      <p:grpSp>
        <p:nvGrpSpPr>
          <p:cNvPr id="40962" name="Group 2"/>
          <p:cNvGrpSpPr>
            <a:grpSpLocks/>
          </p:cNvGrpSpPr>
          <p:nvPr/>
        </p:nvGrpSpPr>
        <p:grpSpPr bwMode="auto">
          <a:xfrm>
            <a:off x="0" y="1588"/>
            <a:ext cx="9132888" cy="6845300"/>
            <a:chOff x="0" y="1"/>
            <a:chExt cx="5753" cy="4312"/>
          </a:xfrm>
        </p:grpSpPr>
        <p:sp>
          <p:nvSpPr>
            <p:cNvPr id="40963"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endParaRPr lang="ru-RU"/>
            </a:p>
          </p:txBody>
        </p:sp>
        <p:sp>
          <p:nvSpPr>
            <p:cNvPr id="40964" name="Arc 4"/>
            <p:cNvSpPr>
              <a:spLocks/>
            </p:cNvSpPr>
            <p:nvPr/>
          </p:nvSpPr>
          <p:spPr bwMode="auto">
            <a:xfrm>
              <a:off x="0" y="1"/>
              <a:ext cx="5298" cy="431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cap="rnd">
              <a:solidFill>
                <a:schemeClr val="accent2"/>
              </a:solidFill>
              <a:round/>
              <a:headEnd type="none" w="sm" len="sm"/>
              <a:tailEnd type="none" w="sm" len="sm"/>
            </a:ln>
            <a:effectLst/>
          </p:spPr>
          <p:txBody>
            <a:bodyPr wrap="none" anchor="ctr"/>
            <a:lstStyle/>
            <a:p>
              <a:endParaRPr lang="ru-RU"/>
            </a:p>
          </p:txBody>
        </p:sp>
      </p:grpSp>
      <p:sp>
        <p:nvSpPr>
          <p:cNvPr id="40965" name="Rectangle 5"/>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ru-RU" smtClean="0"/>
              <a:t>Образец заголовка</a:t>
            </a:r>
          </a:p>
        </p:txBody>
      </p:sp>
      <p:sp>
        <p:nvSpPr>
          <p:cNvPr id="40966" name="Rectangle 6"/>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defRPr sz="1400">
                <a:effectLst/>
                <a:latin typeface="+mn-lt"/>
              </a:defRPr>
            </a:lvl1pPr>
          </a:lstStyle>
          <a:p>
            <a:fld id="{7304E66A-3538-448D-8373-292B605809E6}" type="datetime1">
              <a:rPr lang="ru-RU"/>
              <a:pPr/>
              <a:t>12.05.2014</a:t>
            </a:fld>
            <a:endParaRPr lang="ru-RU"/>
          </a:p>
        </p:txBody>
      </p:sp>
      <p:sp>
        <p:nvSpPr>
          <p:cNvPr id="40967" name="Rectangle 7"/>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sz="1400">
                <a:effectLst/>
                <a:latin typeface="+mn-lt"/>
              </a:defRPr>
            </a:lvl1pPr>
          </a:lstStyle>
          <a:p>
            <a:endParaRPr lang="ru-RU"/>
          </a:p>
        </p:txBody>
      </p:sp>
      <p:sp>
        <p:nvSpPr>
          <p:cNvPr id="40968" name="Rectangle 8"/>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r">
              <a:defRPr sz="1400">
                <a:effectLst/>
                <a:latin typeface="+mn-lt"/>
              </a:defRPr>
            </a:lvl1pPr>
          </a:lstStyle>
          <a:p>
            <a:fld id="{34532C7F-99DD-484A-8F49-EDDDC68A9692}" type="slidenum">
              <a:rPr lang="ru-RU"/>
              <a:pPr/>
              <a:t>‹#›</a:t>
            </a:fld>
            <a:endParaRPr lang="ru-RU"/>
          </a:p>
        </p:txBody>
      </p:sp>
      <p:sp>
        <p:nvSpPr>
          <p:cNvPr id="40969" name="Rectangle 9"/>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Tree>
  </p:cSld>
  <p:clrMap bg1="dk2" tx1="lt1" bg2="dk1"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ransition spd="med">
    <p:split orient="vert"/>
  </p:transition>
  <p:hf hdr="0" ftr="0" dt="0"/>
  <p:txStyles>
    <p:titleStyle>
      <a:lvl1pPr algn="ctr"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fontAlgn="base">
        <a:spcBef>
          <a:spcPct val="20000"/>
        </a:spcBef>
        <a:spcAft>
          <a:spcPct val="0"/>
        </a:spcAft>
        <a:buClr>
          <a:schemeClr val="accent2"/>
        </a:buClr>
        <a:buSzPct val="80000"/>
        <a:buFont typeface="Wingdings" pitchFamily="2" charset="2"/>
        <a:buChar char="l"/>
        <a:defRPr sz="3200">
          <a:solidFill>
            <a:schemeClr val="tx1"/>
          </a:solidFill>
          <a:latin typeface="+mn-lt"/>
          <a:ea typeface="+mn-ea"/>
          <a:cs typeface="+mn-cs"/>
        </a:defRPr>
      </a:lvl1pPr>
      <a:lvl2pPr marL="742950" indent="-285750" algn="l" rtl="0" fontAlgn="base">
        <a:spcBef>
          <a:spcPct val="20000"/>
        </a:spcBef>
        <a:spcAft>
          <a:spcPct val="0"/>
        </a:spcAft>
        <a:buClr>
          <a:schemeClr val="tx1"/>
        </a:buClr>
        <a:buSzPct val="90000"/>
        <a:buChar char="–"/>
        <a:defRPr sz="2800">
          <a:solidFill>
            <a:schemeClr val="tx1"/>
          </a:solidFill>
          <a:latin typeface="+mn-lt"/>
        </a:defRPr>
      </a:lvl2pPr>
      <a:lvl3pPr marL="1143000" indent="-228600" algn="l" rtl="0" fontAlgn="base">
        <a:spcBef>
          <a:spcPct val="20000"/>
        </a:spcBef>
        <a:spcAft>
          <a:spcPct val="0"/>
        </a:spcAft>
        <a:buClr>
          <a:schemeClr val="accent1"/>
        </a:buClr>
        <a:buSzPct val="60000"/>
        <a:buFont typeface="Wingdings" pitchFamily="2" charset="2"/>
        <a:buChar char="l"/>
        <a:defRPr sz="2400">
          <a:solidFill>
            <a:schemeClr val="tx1"/>
          </a:solidFill>
          <a:latin typeface="+mn-lt"/>
        </a:defRPr>
      </a:lvl3pPr>
      <a:lvl4pPr marL="1600200" indent="-228600" algn="l" rtl="0" fontAlgn="base">
        <a:spcBef>
          <a:spcPct val="20000"/>
        </a:spcBef>
        <a:spcAft>
          <a:spcPct val="0"/>
        </a:spcAft>
        <a:buClr>
          <a:schemeClr val="tx1"/>
        </a:buClr>
        <a:buChar char="–"/>
        <a:defRPr sz="2000">
          <a:solidFill>
            <a:schemeClr val="tx1"/>
          </a:solidFill>
          <a:latin typeface="+mn-lt"/>
        </a:defRPr>
      </a:lvl4pPr>
      <a:lvl5pPr marL="2057400" indent="-228600" algn="l" rtl="0" fontAlgn="base">
        <a:spcBef>
          <a:spcPct val="20000"/>
        </a:spcBef>
        <a:spcAft>
          <a:spcPct val="0"/>
        </a:spcAft>
        <a:buClr>
          <a:schemeClr val="accent1"/>
        </a:buClr>
        <a:buChar char="•"/>
        <a:defRPr sz="2000">
          <a:solidFill>
            <a:schemeClr val="tx1"/>
          </a:solidFill>
          <a:latin typeface="+mn-lt"/>
        </a:defRPr>
      </a:lvl5pPr>
      <a:lvl6pPr marL="2514600" indent="-228600" algn="l" rtl="0" fontAlgn="base">
        <a:spcBef>
          <a:spcPct val="20000"/>
        </a:spcBef>
        <a:spcAft>
          <a:spcPct val="0"/>
        </a:spcAft>
        <a:buClr>
          <a:schemeClr val="accent1"/>
        </a:buClr>
        <a:buChar char="•"/>
        <a:defRPr sz="2000">
          <a:solidFill>
            <a:schemeClr val="tx1"/>
          </a:solidFill>
          <a:latin typeface="+mn-lt"/>
        </a:defRPr>
      </a:lvl6pPr>
      <a:lvl7pPr marL="2971800" indent="-228600" algn="l" rtl="0" fontAlgn="base">
        <a:spcBef>
          <a:spcPct val="20000"/>
        </a:spcBef>
        <a:spcAft>
          <a:spcPct val="0"/>
        </a:spcAft>
        <a:buClr>
          <a:schemeClr val="accent1"/>
        </a:buClr>
        <a:buChar char="•"/>
        <a:defRPr sz="2000">
          <a:solidFill>
            <a:schemeClr val="tx1"/>
          </a:solidFill>
          <a:latin typeface="+mn-lt"/>
        </a:defRPr>
      </a:lvl7pPr>
      <a:lvl8pPr marL="3429000" indent="-228600" algn="l" rtl="0" fontAlgn="base">
        <a:spcBef>
          <a:spcPct val="20000"/>
        </a:spcBef>
        <a:spcAft>
          <a:spcPct val="0"/>
        </a:spcAft>
        <a:buClr>
          <a:schemeClr val="accent1"/>
        </a:buClr>
        <a:buChar char="•"/>
        <a:defRPr sz="2000">
          <a:solidFill>
            <a:schemeClr val="tx1"/>
          </a:solidFill>
          <a:latin typeface="+mn-lt"/>
        </a:defRPr>
      </a:lvl8pPr>
      <a:lvl9pPr marL="3886200" indent="-228600" algn="l" rtl="0" fontAlgn="base">
        <a:spcBef>
          <a:spcPct val="20000"/>
        </a:spcBef>
        <a:spcAft>
          <a:spcPct val="0"/>
        </a:spcAft>
        <a:buClr>
          <a:schemeClr val="accent1"/>
        </a:buClr>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4.xml"/><Relationship Id="rId1" Type="http://schemas.openxmlformats.org/officeDocument/2006/relationships/tags" Target="../tags/tag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wmf"/><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hyperlink" Target="http://www.pogoda.by/" TargetMode="External"/><Relationship Id="rId4" Type="http://schemas.openxmlformats.org/officeDocument/2006/relationships/hyperlink" Target="http://ozone.bsu.by/"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3.wmf"/><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2.xml"/><Relationship Id="rId5" Type="http://schemas.openxmlformats.org/officeDocument/2006/relationships/image" Target="../media/image3.wmf"/><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wmf"/><Relationship Id="rId1" Type="http://schemas.openxmlformats.org/officeDocument/2006/relationships/slideLayout" Target="../slideLayouts/slideLayout12.xml"/><Relationship Id="rId5" Type="http://schemas.openxmlformats.org/officeDocument/2006/relationships/image" Target="../media/image27.png"/><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image" Target="../media/image3.wmf"/><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5.jpeg"/><Relationship Id="rId1" Type="http://schemas.openxmlformats.org/officeDocument/2006/relationships/slideLayout" Target="../slideLayouts/slideLayout12.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wmf"/><Relationship Id="rId1" Type="http://schemas.openxmlformats.org/officeDocument/2006/relationships/slideLayout" Target="../slideLayouts/slideLayout12.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wmf"/><Relationship Id="rId1" Type="http://schemas.openxmlformats.org/officeDocument/2006/relationships/slideLayout" Target="../slideLayouts/slideLayout12.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3.wmf"/><Relationship Id="rId1" Type="http://schemas.openxmlformats.org/officeDocument/2006/relationships/slideLayout" Target="../slideLayouts/slideLayout12.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12.xml"/><Relationship Id="rId5" Type="http://schemas.openxmlformats.org/officeDocument/2006/relationships/image" Target="../media/image3.wmf"/><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12" name="Picture 12" descr="SKYPAG1024x768">
            <a:hlinkClick r:id="" action="ppaction://hlinkshowjump?jump=nextslide"/>
          </p:cNvPr>
          <p:cNvPicPr>
            <a:picLocks noGrp="1" noChangeAspect="1" noChangeArrowheads="1"/>
          </p:cNvPicPr>
          <p:nvPr>
            <p:ph sz="half" idx="1"/>
          </p:nvPr>
        </p:nvPicPr>
        <p:blipFill>
          <a:blip r:embed="rId3"/>
          <a:srcRect/>
          <a:stretch>
            <a:fillRect/>
          </a:stretch>
        </p:blipFill>
        <p:spPr>
          <a:xfrm>
            <a:off x="0" y="-127000"/>
            <a:ext cx="9144000" cy="6858000"/>
          </a:xfrm>
          <a:ln/>
        </p:spPr>
      </p:pic>
      <p:sp>
        <p:nvSpPr>
          <p:cNvPr id="51213" name="Text Box 13"/>
          <p:cNvSpPr txBox="1">
            <a:spLocks noChangeAspect="1" noChangeArrowheads="1"/>
          </p:cNvSpPr>
          <p:nvPr/>
        </p:nvSpPr>
        <p:spPr bwMode="auto">
          <a:xfrm>
            <a:off x="2411413" y="333375"/>
            <a:ext cx="6697662" cy="1324081"/>
          </a:xfrm>
          <a:prstGeom prst="rect">
            <a:avLst/>
          </a:prstGeom>
          <a:noFill/>
          <a:ln w="25400">
            <a:noFill/>
            <a:miter lim="800000"/>
            <a:headEnd/>
            <a:tailEnd/>
          </a:ln>
          <a:effectLst/>
        </p:spPr>
        <p:txBody>
          <a:bodyPr lIns="92075" tIns="46038" rIns="92075" bIns="46038">
            <a:spAutoFit/>
          </a:bodyPr>
          <a:lstStyle/>
          <a:p>
            <a:pPr algn="ctr"/>
            <a:r>
              <a:rPr lang="en-US" b="1" dirty="0" smtClean="0">
                <a:effectLst>
                  <a:outerShdw blurRad="38100" dist="38100" dir="2700000" algn="tl">
                    <a:srgbClr val="000000"/>
                  </a:outerShdw>
                </a:effectLst>
              </a:rPr>
              <a:t>Ministry of Natural Resources and Environmental Protection, National </a:t>
            </a:r>
            <a:r>
              <a:rPr lang="en-US" b="1" dirty="0">
                <a:effectLst>
                  <a:outerShdw blurRad="38100" dist="38100" dir="2700000" algn="tl">
                    <a:srgbClr val="000000"/>
                  </a:outerShdw>
                </a:effectLst>
              </a:rPr>
              <a:t>Ozone Monitoring Research &amp; Education Center, </a:t>
            </a:r>
          </a:p>
          <a:p>
            <a:pPr algn="ctr"/>
            <a:r>
              <a:rPr lang="en-US" b="1" dirty="0">
                <a:effectLst>
                  <a:outerShdw blurRad="38100" dist="38100" dir="2700000" algn="tl">
                    <a:srgbClr val="000000"/>
                  </a:outerShdw>
                </a:effectLst>
              </a:rPr>
              <a:t>Belarus State  </a:t>
            </a:r>
            <a:r>
              <a:rPr lang="en-US" b="1" dirty="0" smtClean="0">
                <a:effectLst>
                  <a:outerShdw blurRad="38100" dist="38100" dir="2700000" algn="tl">
                    <a:srgbClr val="000000"/>
                  </a:outerShdw>
                </a:effectLst>
              </a:rPr>
              <a:t>University,</a:t>
            </a:r>
          </a:p>
          <a:p>
            <a:pPr algn="ctr"/>
            <a:r>
              <a:rPr lang="en-US" b="1" dirty="0" smtClean="0">
                <a:effectLst>
                  <a:outerShdw blurRad="38100" dist="38100" dir="2700000" algn="tl">
                    <a:srgbClr val="000000"/>
                  </a:outerShdw>
                </a:effectLst>
              </a:rPr>
              <a:t> Institute of Physics of National Academy of Sciences</a:t>
            </a:r>
            <a:endParaRPr lang="en-US" b="1" dirty="0">
              <a:effectLst>
                <a:outerShdw blurRad="38100" dist="38100" dir="2700000" algn="tl">
                  <a:srgbClr val="000000"/>
                </a:outerShdw>
              </a:effectLst>
            </a:endParaRPr>
          </a:p>
          <a:p>
            <a:pPr algn="ctr"/>
            <a:r>
              <a:rPr lang="en-US" b="1" dirty="0">
                <a:effectLst>
                  <a:outerShdw blurRad="38100" dist="38100" dir="2700000" algn="tl">
                    <a:srgbClr val="000000"/>
                  </a:outerShdw>
                </a:effectLst>
              </a:rPr>
              <a:t>Minsk, Belarus</a:t>
            </a:r>
            <a:endParaRPr lang="ru-RU" b="1" dirty="0">
              <a:effectLst>
                <a:outerShdw blurRad="38100" dist="38100" dir="2700000" algn="tl">
                  <a:srgbClr val="000000"/>
                </a:outerShdw>
              </a:effectLst>
            </a:endParaRPr>
          </a:p>
        </p:txBody>
      </p:sp>
      <p:pic>
        <p:nvPicPr>
          <p:cNvPr id="51226" name="Picture 26" descr="Busel&amp;fon"/>
          <p:cNvPicPr>
            <a:picLocks noGrp="1" noChangeAspect="1" noChangeArrowheads="1"/>
          </p:cNvPicPr>
          <p:nvPr>
            <p:ph sz="half" idx="2"/>
          </p:nvPr>
        </p:nvPicPr>
        <p:blipFill>
          <a:blip r:embed="rId4">
            <a:lum contrast="18000"/>
          </a:blip>
          <a:srcRect/>
          <a:stretch>
            <a:fillRect/>
          </a:stretch>
        </p:blipFill>
        <p:spPr>
          <a:xfrm>
            <a:off x="193675" y="157163"/>
            <a:ext cx="2160588" cy="781050"/>
          </a:xfrm>
          <a:noFill/>
          <a:ln/>
        </p:spPr>
      </p:pic>
      <p:sp>
        <p:nvSpPr>
          <p:cNvPr id="51232" name="Text Box 32"/>
          <p:cNvSpPr txBox="1">
            <a:spLocks noChangeArrowheads="1"/>
          </p:cNvSpPr>
          <p:nvPr/>
        </p:nvSpPr>
        <p:spPr bwMode="auto">
          <a:xfrm>
            <a:off x="203200" y="1368425"/>
            <a:ext cx="8822928" cy="3170741"/>
          </a:xfrm>
          <a:prstGeom prst="rect">
            <a:avLst/>
          </a:prstGeom>
          <a:noFill/>
          <a:ln w="9525">
            <a:noFill/>
            <a:miter lim="800000"/>
            <a:headEnd/>
            <a:tailEnd/>
          </a:ln>
          <a:effectLst/>
        </p:spPr>
        <p:txBody>
          <a:bodyPr wrap="none" lIns="92075" tIns="46038" rIns="92075" bIns="46038">
            <a:spAutoFit/>
          </a:bodyPr>
          <a:lstStyle/>
          <a:p>
            <a:pPr algn="ctr"/>
            <a:r>
              <a:rPr lang="en-US" sz="4000" b="1" dirty="0">
                <a:solidFill>
                  <a:schemeClr val="tx2"/>
                </a:solidFill>
                <a:effectLst>
                  <a:outerShdw blurRad="38100" dist="38100" dir="2700000" algn="tl">
                    <a:srgbClr val="000000"/>
                  </a:outerShdw>
                </a:effectLst>
              </a:rPr>
              <a:t>National Report </a:t>
            </a:r>
            <a:br>
              <a:rPr lang="en-US" sz="4000" b="1" dirty="0">
                <a:solidFill>
                  <a:schemeClr val="tx2"/>
                </a:solidFill>
                <a:effectLst>
                  <a:outerShdw blurRad="38100" dist="38100" dir="2700000" algn="tl">
                    <a:srgbClr val="000000"/>
                  </a:outerShdw>
                </a:effectLst>
              </a:rPr>
            </a:br>
            <a:r>
              <a:rPr lang="en-US" sz="4000" b="1" dirty="0">
                <a:solidFill>
                  <a:schemeClr val="tx2"/>
                </a:solidFill>
                <a:effectLst>
                  <a:outerShdw blurRad="38100" dist="38100" dir="2700000" algn="tl">
                    <a:srgbClr val="000000"/>
                  </a:outerShdw>
                </a:effectLst>
              </a:rPr>
              <a:t>of the Republic of Belarus</a:t>
            </a:r>
            <a:endParaRPr lang="ru-RU" sz="4000" b="1" dirty="0">
              <a:solidFill>
                <a:schemeClr val="tx2"/>
              </a:solidFill>
              <a:effectLst>
                <a:outerShdw blurRad="38100" dist="38100" dir="2700000" algn="tl">
                  <a:srgbClr val="000000"/>
                </a:outerShdw>
              </a:effectLst>
            </a:endParaRPr>
          </a:p>
          <a:p>
            <a:pPr algn="ctr"/>
            <a:r>
              <a:rPr lang="en-US" sz="4000" b="1" dirty="0">
                <a:solidFill>
                  <a:schemeClr val="tx2"/>
                </a:solidFill>
                <a:effectLst>
                  <a:outerShdw blurRad="38100" dist="38100" dir="2700000" algn="tl">
                    <a:srgbClr val="000000"/>
                  </a:outerShdw>
                </a:effectLst>
              </a:rPr>
              <a:t>for the </a:t>
            </a:r>
            <a:r>
              <a:rPr lang="ru-RU" sz="4000" b="1" dirty="0" smtClean="0">
                <a:solidFill>
                  <a:schemeClr val="tx2"/>
                </a:solidFill>
                <a:effectLst>
                  <a:outerShdw blurRad="38100" dist="38100" dir="2700000" algn="tl">
                    <a:srgbClr val="000000"/>
                  </a:outerShdw>
                </a:effectLst>
              </a:rPr>
              <a:t>9</a:t>
            </a:r>
            <a:r>
              <a:rPr lang="en-US" sz="4000" b="1" dirty="0" err="1" smtClean="0">
                <a:solidFill>
                  <a:schemeClr val="tx2"/>
                </a:solidFill>
                <a:effectLst>
                  <a:outerShdw blurRad="38100" dist="38100" dir="2700000" algn="tl">
                    <a:srgbClr val="000000"/>
                  </a:outerShdw>
                </a:effectLst>
              </a:rPr>
              <a:t>th</a:t>
            </a:r>
            <a:r>
              <a:rPr lang="en-US" sz="4000" b="1" dirty="0" smtClean="0">
                <a:solidFill>
                  <a:schemeClr val="tx2"/>
                </a:solidFill>
                <a:effectLst>
                  <a:outerShdw blurRad="38100" dist="38100" dir="2700000" algn="tl">
                    <a:srgbClr val="000000"/>
                  </a:outerShdw>
                </a:effectLst>
              </a:rPr>
              <a:t> </a:t>
            </a:r>
            <a:r>
              <a:rPr lang="en-US" sz="4000" b="1" dirty="0">
                <a:solidFill>
                  <a:schemeClr val="tx2"/>
                </a:solidFill>
                <a:effectLst>
                  <a:outerShdw blurRad="38100" dist="38100" dir="2700000" algn="tl">
                    <a:srgbClr val="000000"/>
                  </a:outerShdw>
                </a:effectLst>
              </a:rPr>
              <a:t>WMO/UNEP </a:t>
            </a:r>
            <a:br>
              <a:rPr lang="en-US" sz="4000" b="1" dirty="0">
                <a:solidFill>
                  <a:schemeClr val="tx2"/>
                </a:solidFill>
                <a:effectLst>
                  <a:outerShdw blurRad="38100" dist="38100" dir="2700000" algn="tl">
                    <a:srgbClr val="000000"/>
                  </a:outerShdw>
                </a:effectLst>
              </a:rPr>
            </a:br>
            <a:r>
              <a:rPr lang="en-US" sz="4000" b="1" dirty="0">
                <a:solidFill>
                  <a:schemeClr val="tx2"/>
                </a:solidFill>
                <a:effectLst>
                  <a:outerShdw blurRad="38100" dist="38100" dir="2700000" algn="tl">
                    <a:srgbClr val="000000"/>
                  </a:outerShdw>
                </a:effectLst>
              </a:rPr>
              <a:t>Ozone Research Managers Meeting</a:t>
            </a:r>
          </a:p>
          <a:p>
            <a:pPr algn="ctr"/>
            <a:r>
              <a:rPr lang="en-US" sz="4000" b="1" dirty="0">
                <a:solidFill>
                  <a:schemeClr val="tx2"/>
                </a:solidFill>
                <a:effectLst>
                  <a:outerShdw blurRad="38100" dist="38100" dir="2700000" algn="tl">
                    <a:srgbClr val="000000"/>
                  </a:outerShdw>
                </a:effectLst>
              </a:rPr>
              <a:t>Geneva, </a:t>
            </a:r>
            <a:r>
              <a:rPr lang="en-US" sz="4000" b="1" dirty="0" smtClean="0">
                <a:solidFill>
                  <a:schemeClr val="tx2"/>
                </a:solidFill>
                <a:effectLst>
                  <a:outerShdw blurRad="38100" dist="38100" dir="2700000" algn="tl">
                    <a:srgbClr val="000000"/>
                  </a:outerShdw>
                </a:effectLst>
              </a:rPr>
              <a:t>May 1</a:t>
            </a:r>
            <a:r>
              <a:rPr lang="ru-RU" sz="4000" b="1" dirty="0" smtClean="0">
                <a:solidFill>
                  <a:schemeClr val="tx2"/>
                </a:solidFill>
                <a:effectLst>
                  <a:outerShdw blurRad="38100" dist="38100" dir="2700000" algn="tl">
                    <a:srgbClr val="000000"/>
                  </a:outerShdw>
                </a:effectLst>
              </a:rPr>
              <a:t>4</a:t>
            </a:r>
            <a:r>
              <a:rPr lang="en-US" sz="4000" b="1" dirty="0" smtClean="0">
                <a:solidFill>
                  <a:schemeClr val="tx2"/>
                </a:solidFill>
                <a:effectLst>
                  <a:outerShdw blurRad="38100" dist="38100" dir="2700000" algn="tl">
                    <a:srgbClr val="000000"/>
                  </a:outerShdw>
                </a:effectLst>
              </a:rPr>
              <a:t>-</a:t>
            </a:r>
            <a:r>
              <a:rPr lang="ru-RU" sz="4000" b="1" dirty="0" smtClean="0">
                <a:solidFill>
                  <a:schemeClr val="tx2"/>
                </a:solidFill>
                <a:effectLst>
                  <a:outerShdw blurRad="38100" dist="38100" dir="2700000" algn="tl">
                    <a:srgbClr val="000000"/>
                  </a:outerShdw>
                </a:effectLst>
              </a:rPr>
              <a:t>16</a:t>
            </a:r>
            <a:r>
              <a:rPr lang="en-US" sz="4000" b="1" dirty="0" smtClean="0">
                <a:solidFill>
                  <a:schemeClr val="tx2"/>
                </a:solidFill>
                <a:effectLst>
                  <a:outerShdw blurRad="38100" dist="38100" dir="2700000" algn="tl">
                    <a:srgbClr val="000000"/>
                  </a:outerShdw>
                </a:effectLst>
              </a:rPr>
              <a:t>, 20</a:t>
            </a:r>
            <a:r>
              <a:rPr lang="ru-RU" sz="4000" b="1" dirty="0" smtClean="0">
                <a:solidFill>
                  <a:schemeClr val="tx2"/>
                </a:solidFill>
                <a:effectLst>
                  <a:outerShdw blurRad="38100" dist="38100" dir="2700000" algn="tl">
                    <a:srgbClr val="000000"/>
                  </a:outerShdw>
                </a:effectLst>
              </a:rPr>
              <a:t>14</a:t>
            </a:r>
            <a:endParaRPr lang="en-US" sz="4000" b="1" dirty="0">
              <a:solidFill>
                <a:schemeClr val="tx2"/>
              </a:solidFill>
              <a:effectLst>
                <a:outerShdw blurRad="38100" dist="38100" dir="2700000" algn="tl">
                  <a:srgbClr val="000000"/>
                </a:outerShdw>
              </a:effectLst>
            </a:endParaRPr>
          </a:p>
        </p:txBody>
      </p:sp>
    </p:spTree>
    <p:custDataLst>
      <p:tags r:id="rId1"/>
    </p:custDataLst>
  </p:cSld>
  <p:clrMapOvr>
    <a:masterClrMapping/>
  </p:clrMapOvr>
  <p:transition spd="med" advTm="8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12"/>
                                        </p:tgtEl>
                                        <p:attrNameLst>
                                          <p:attrName>style.visibility</p:attrName>
                                        </p:attrNameLst>
                                      </p:cBhvr>
                                      <p:to>
                                        <p:strVal val="visible"/>
                                      </p:to>
                                    </p:set>
                                    <p:animEffect transition="in" filter="fade">
                                      <p:cBhvr>
                                        <p:cTn id="7" dur="2000"/>
                                        <p:tgtEl>
                                          <p:spTgt spid="51212"/>
                                        </p:tgtEl>
                                      </p:cBhvr>
                                    </p:animEffect>
                                  </p:childTnLst>
                                </p:cTn>
                              </p:par>
                            </p:childTnLst>
                          </p:cTn>
                        </p:par>
                        <p:par>
                          <p:cTn id="8" fill="hold">
                            <p:stCondLst>
                              <p:cond delay="2000"/>
                            </p:stCondLst>
                            <p:childTnLst>
                              <p:par>
                                <p:cTn id="9" presetID="10" presetClass="entr" presetSubtype="0" fill="hold" nodeType="afterEffect">
                                  <p:stCondLst>
                                    <p:cond delay="500"/>
                                  </p:stCondLst>
                                  <p:childTnLst>
                                    <p:set>
                                      <p:cBhvr>
                                        <p:cTn id="10" dur="1" fill="hold">
                                          <p:stCondLst>
                                            <p:cond delay="0"/>
                                          </p:stCondLst>
                                        </p:cTn>
                                        <p:tgtEl>
                                          <p:spTgt spid="51226"/>
                                        </p:tgtEl>
                                        <p:attrNameLst>
                                          <p:attrName>style.visibility</p:attrName>
                                        </p:attrNameLst>
                                      </p:cBhvr>
                                      <p:to>
                                        <p:strVal val="visible"/>
                                      </p:to>
                                    </p:set>
                                    <p:animEffect transition="in" filter="fade">
                                      <p:cBhvr>
                                        <p:cTn id="11" dur="500"/>
                                        <p:tgtEl>
                                          <p:spTgt spid="51226"/>
                                        </p:tgtEl>
                                      </p:cBhvr>
                                    </p:animEffect>
                                  </p:childTnLst>
                                </p:cTn>
                              </p:par>
                            </p:childTnLst>
                          </p:cTn>
                        </p:par>
                        <p:par>
                          <p:cTn id="12" fill="hold">
                            <p:stCondLst>
                              <p:cond delay="3000"/>
                            </p:stCondLst>
                            <p:childTnLst>
                              <p:par>
                                <p:cTn id="13" presetID="10" presetClass="entr" presetSubtype="0" fill="hold" grpId="0" nodeType="afterEffect">
                                  <p:stCondLst>
                                    <p:cond delay="0"/>
                                  </p:stCondLst>
                                  <p:childTnLst>
                                    <p:set>
                                      <p:cBhvr>
                                        <p:cTn id="14" dur="1" fill="hold">
                                          <p:stCondLst>
                                            <p:cond delay="0"/>
                                          </p:stCondLst>
                                        </p:cTn>
                                        <p:tgtEl>
                                          <p:spTgt spid="51213"/>
                                        </p:tgtEl>
                                        <p:attrNameLst>
                                          <p:attrName>style.visibility</p:attrName>
                                        </p:attrNameLst>
                                      </p:cBhvr>
                                      <p:to>
                                        <p:strVal val="visible"/>
                                      </p:to>
                                    </p:set>
                                    <p:animEffect transition="in" filter="fade">
                                      <p:cBhvr>
                                        <p:cTn id="15" dur="500"/>
                                        <p:tgtEl>
                                          <p:spTgt spid="51213"/>
                                        </p:tgtEl>
                                      </p:cBhvr>
                                    </p:animEffect>
                                  </p:childTnLst>
                                </p:cTn>
                              </p:par>
                            </p:childTnLst>
                          </p:cTn>
                        </p:par>
                        <p:par>
                          <p:cTn id="16" fill="hold">
                            <p:stCondLst>
                              <p:cond delay="3500"/>
                            </p:stCondLst>
                            <p:childTnLst>
                              <p:par>
                                <p:cTn id="17" presetID="3" presetClass="entr" presetSubtype="5" fill="hold" grpId="0" nodeType="afterEffect">
                                  <p:stCondLst>
                                    <p:cond delay="0"/>
                                  </p:stCondLst>
                                  <p:childTnLst>
                                    <p:set>
                                      <p:cBhvr>
                                        <p:cTn id="18" dur="1" fill="hold">
                                          <p:stCondLst>
                                            <p:cond delay="0"/>
                                          </p:stCondLst>
                                        </p:cTn>
                                        <p:tgtEl>
                                          <p:spTgt spid="51232"/>
                                        </p:tgtEl>
                                        <p:attrNameLst>
                                          <p:attrName>style.visibility</p:attrName>
                                        </p:attrNameLst>
                                      </p:cBhvr>
                                      <p:to>
                                        <p:strVal val="visible"/>
                                      </p:to>
                                    </p:set>
                                    <p:animEffect transition="in" filter="blinds(vertical)">
                                      <p:cBhvr>
                                        <p:cTn id="19" dur="500"/>
                                        <p:tgtEl>
                                          <p:spTgt spid="51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3" grpId="0"/>
      <p:bldP spid="512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550" y="628650"/>
            <a:ext cx="7772400" cy="1143000"/>
          </a:xfrm>
        </p:spPr>
        <p:txBody>
          <a:bodyPr/>
          <a:lstStyle/>
          <a:p>
            <a:r>
              <a:rPr lang="en-US" sz="3600" b="1" dirty="0">
                <a:solidFill>
                  <a:schemeClr val="tx1"/>
                </a:solidFill>
              </a:rPr>
              <a:t>OBSERVATION RESULTS AND ANALYSIS</a:t>
            </a:r>
            <a:endParaRPr lang="ru-RU" sz="3600" dirty="0">
              <a:solidFill>
                <a:schemeClr val="tx1"/>
              </a:solidFill>
            </a:endParaRPr>
          </a:p>
        </p:txBody>
      </p:sp>
      <p:sp>
        <p:nvSpPr>
          <p:cNvPr id="3" name="Текст 2"/>
          <p:cNvSpPr>
            <a:spLocks noGrp="1"/>
          </p:cNvSpPr>
          <p:nvPr>
            <p:ph type="body" sz="half" idx="1"/>
          </p:nvPr>
        </p:nvSpPr>
        <p:spPr>
          <a:xfrm>
            <a:off x="393700" y="1739900"/>
            <a:ext cx="8458200" cy="1047750"/>
          </a:xfrm>
        </p:spPr>
        <p:txBody>
          <a:bodyPr/>
          <a:lstStyle/>
          <a:p>
            <a:r>
              <a:rPr lang="en-US" sz="1200" dirty="0">
                <a:solidFill>
                  <a:schemeClr val="tx1"/>
                </a:solidFill>
                <a:latin typeface="+mj-lt"/>
                <a:ea typeface="+mn-ea"/>
                <a:cs typeface="+mn-cs"/>
              </a:rPr>
              <a:t>In accordance with the analysis of total ozone data </a:t>
            </a:r>
            <a:endParaRPr lang="en-US" sz="1200" dirty="0" smtClean="0">
              <a:solidFill>
                <a:schemeClr val="tx1"/>
              </a:solidFill>
              <a:latin typeface="+mj-lt"/>
              <a:ea typeface="+mn-ea"/>
              <a:cs typeface="+mn-cs"/>
            </a:endParaRPr>
          </a:p>
          <a:p>
            <a:r>
              <a:rPr lang="en-US" sz="1200" dirty="0" smtClean="0">
                <a:solidFill>
                  <a:schemeClr val="tx1"/>
                </a:solidFill>
                <a:latin typeface="+mj-lt"/>
                <a:ea typeface="+mn-ea"/>
                <a:cs typeface="+mn-cs"/>
              </a:rPr>
              <a:t>at </a:t>
            </a:r>
            <a:r>
              <a:rPr lang="en-US" sz="1200" dirty="0">
                <a:solidFill>
                  <a:schemeClr val="tx1"/>
                </a:solidFill>
                <a:latin typeface="+mj-lt"/>
                <a:ea typeface="+mn-ea"/>
                <a:cs typeface="+mn-cs"/>
              </a:rPr>
              <a:t>Minsk (53.83 N, 27.47 E) for the periods of 1979-1992 </a:t>
            </a:r>
            <a:endParaRPr lang="en-US" sz="1200" dirty="0" smtClean="0">
              <a:solidFill>
                <a:schemeClr val="tx1"/>
              </a:solidFill>
              <a:latin typeface="+mj-lt"/>
              <a:ea typeface="+mn-ea"/>
              <a:cs typeface="+mn-cs"/>
            </a:endParaRPr>
          </a:p>
          <a:p>
            <a:r>
              <a:rPr lang="en-US" sz="1200" dirty="0" smtClean="0">
                <a:solidFill>
                  <a:schemeClr val="tx1"/>
                </a:solidFill>
                <a:latin typeface="+mj-lt"/>
                <a:ea typeface="+mn-ea"/>
                <a:cs typeface="+mn-cs"/>
              </a:rPr>
              <a:t>and </a:t>
            </a:r>
            <a:r>
              <a:rPr lang="en-US" sz="1200" dirty="0">
                <a:solidFill>
                  <a:schemeClr val="tx1"/>
                </a:solidFill>
                <a:latin typeface="+mj-lt"/>
                <a:ea typeface="+mn-ea"/>
                <a:cs typeface="+mn-cs"/>
              </a:rPr>
              <a:t>1996-2012, besides a reduction in multi-year averages </a:t>
            </a:r>
            <a:endParaRPr lang="en-US" sz="1200" dirty="0" smtClean="0">
              <a:solidFill>
                <a:schemeClr val="tx1"/>
              </a:solidFill>
              <a:latin typeface="+mj-lt"/>
              <a:ea typeface="+mn-ea"/>
              <a:cs typeface="+mn-cs"/>
            </a:endParaRPr>
          </a:p>
          <a:p>
            <a:r>
              <a:rPr lang="en-US" sz="1200" dirty="0" smtClean="0">
                <a:solidFill>
                  <a:schemeClr val="tx1"/>
                </a:solidFill>
                <a:latin typeface="+mj-lt"/>
                <a:ea typeface="+mn-ea"/>
                <a:cs typeface="+mn-cs"/>
              </a:rPr>
              <a:t>of </a:t>
            </a:r>
            <a:r>
              <a:rPr lang="en-US" sz="1200" dirty="0">
                <a:solidFill>
                  <a:schemeClr val="tx1"/>
                </a:solidFill>
                <a:latin typeface="+mj-lt"/>
                <a:ea typeface="+mn-ea"/>
                <a:cs typeface="+mn-cs"/>
              </a:rPr>
              <a:t>monthly average values of total ozone, one has revealed a </a:t>
            </a:r>
            <a:endParaRPr lang="en-US" sz="1200" dirty="0" smtClean="0">
              <a:solidFill>
                <a:schemeClr val="tx1"/>
              </a:solidFill>
              <a:latin typeface="+mj-lt"/>
              <a:ea typeface="+mn-ea"/>
              <a:cs typeface="+mn-cs"/>
            </a:endParaRPr>
          </a:p>
          <a:p>
            <a:r>
              <a:rPr lang="en-US" sz="1200" dirty="0" smtClean="0">
                <a:solidFill>
                  <a:schemeClr val="tx1"/>
                </a:solidFill>
                <a:latin typeface="+mj-lt"/>
                <a:ea typeface="+mn-ea"/>
                <a:cs typeface="+mn-cs"/>
              </a:rPr>
              <a:t>shift </a:t>
            </a:r>
            <a:r>
              <a:rPr lang="en-US" sz="1200" dirty="0">
                <a:solidFill>
                  <a:schemeClr val="tx1"/>
                </a:solidFill>
                <a:latin typeface="+mj-lt"/>
                <a:ea typeface="+mn-ea"/>
                <a:cs typeface="+mn-cs"/>
              </a:rPr>
              <a:t>in the annual total ozone maximum from April to </a:t>
            </a:r>
            <a:r>
              <a:rPr lang="en-US" sz="1200" dirty="0" smtClean="0">
                <a:solidFill>
                  <a:schemeClr val="tx1"/>
                </a:solidFill>
                <a:latin typeface="+mj-lt"/>
                <a:ea typeface="+mn-ea"/>
                <a:cs typeface="+mn-cs"/>
              </a:rPr>
              <a:t>March.</a:t>
            </a:r>
          </a:p>
          <a:p>
            <a:r>
              <a:rPr lang="en-US" sz="1200" dirty="0" smtClean="0">
                <a:solidFill>
                  <a:schemeClr val="tx1"/>
                </a:solidFill>
                <a:latin typeface="+mj-lt"/>
                <a:ea typeface="+mn-ea"/>
                <a:cs typeface="+mn-cs"/>
              </a:rPr>
              <a:t> </a:t>
            </a:r>
            <a:r>
              <a:rPr lang="en-US" sz="1200" dirty="0">
                <a:solidFill>
                  <a:schemeClr val="tx1"/>
                </a:solidFill>
                <a:latin typeface="+mj-lt"/>
                <a:ea typeface="+mn-ea"/>
                <a:cs typeface="+mn-cs"/>
              </a:rPr>
              <a:t>This is due to the changing of circulation processes in the atmosphere.</a:t>
            </a:r>
            <a:endParaRPr lang="ru-RU" sz="1200" dirty="0">
              <a:latin typeface="+mj-lt"/>
            </a:endParaRPr>
          </a:p>
        </p:txBody>
      </p:sp>
      <p:sp>
        <p:nvSpPr>
          <p:cNvPr id="5" name="Номер слайда 4"/>
          <p:cNvSpPr>
            <a:spLocks noGrp="1"/>
          </p:cNvSpPr>
          <p:nvPr>
            <p:ph type="sldNum" sz="quarter" idx="12"/>
          </p:nvPr>
        </p:nvSpPr>
        <p:spPr/>
        <p:txBody>
          <a:bodyPr/>
          <a:lstStyle/>
          <a:p>
            <a:fld id="{17FA04D5-6AEA-4E58-A23A-EAF0AB2A6F7E}" type="slidenum">
              <a:rPr lang="ru-RU" smtClean="0"/>
              <a:pPr/>
              <a:t>10</a:t>
            </a:fld>
            <a:endParaRPr lang="ru-RU"/>
          </a:p>
        </p:txBody>
      </p:sp>
      <p:grpSp>
        <p:nvGrpSpPr>
          <p:cNvPr id="6" name="Group 6"/>
          <p:cNvGrpSpPr>
            <a:grpSpLocks/>
          </p:cNvGrpSpPr>
          <p:nvPr/>
        </p:nvGrpSpPr>
        <p:grpSpPr bwMode="auto">
          <a:xfrm>
            <a:off x="-19050" y="34925"/>
            <a:ext cx="2114550" cy="1047750"/>
            <a:chOff x="-12" y="22"/>
            <a:chExt cx="1332" cy="660"/>
          </a:xfrm>
        </p:grpSpPr>
        <p:sp>
          <p:nvSpPr>
            <p:cNvPr id="7" name="Text Box 7"/>
            <p:cNvSpPr txBox="1">
              <a:spLocks noChangeAspect="1" noChangeArrowheads="1"/>
            </p:cNvSpPr>
            <p:nvPr/>
          </p:nvSpPr>
          <p:spPr bwMode="auto">
            <a:xfrm>
              <a:off x="-12" y="317"/>
              <a:ext cx="1332" cy="365"/>
            </a:xfrm>
            <a:prstGeom prst="rect">
              <a:avLst/>
            </a:prstGeom>
            <a:noFill/>
            <a:ln w="25400">
              <a:noFill/>
              <a:miter lim="800000"/>
              <a:headEnd/>
              <a:tailEnd/>
            </a:ln>
            <a:effectLst/>
          </p:spPr>
          <p:txBody>
            <a:bodyPr lIns="92075" tIns="46038" rIns="92075" bIns="46038">
              <a:spAutoFit/>
            </a:bodyPr>
            <a:lstStyle/>
            <a:p>
              <a:r>
                <a:rPr lang="en-US" sz="3200" b="1" dirty="0">
                  <a:solidFill>
                    <a:srgbClr val="B8BFD4"/>
                  </a:solidFill>
                  <a:effectLst>
                    <a:outerShdw blurRad="38100" dist="38100" dir="2700000" algn="tl">
                      <a:srgbClr val="000000"/>
                    </a:outerShdw>
                  </a:effectLst>
                </a:rPr>
                <a:t>Belarus</a:t>
              </a:r>
              <a:endParaRPr lang="ru-RU" sz="3200" b="1" dirty="0">
                <a:solidFill>
                  <a:srgbClr val="B8BFD4"/>
                </a:solidFill>
                <a:effectLst>
                  <a:outerShdw blurRad="38100" dist="38100" dir="2700000" algn="tl">
                    <a:srgbClr val="000000"/>
                  </a:outerShdw>
                </a:effectLst>
              </a:endParaRPr>
            </a:p>
          </p:txBody>
        </p:sp>
        <p:pic>
          <p:nvPicPr>
            <p:cNvPr id="8" name="Picture 8" descr="Busel"/>
            <p:cNvPicPr>
              <a:picLocks noChangeAspect="1" noChangeArrowheads="1"/>
            </p:cNvPicPr>
            <p:nvPr/>
          </p:nvPicPr>
          <p:blipFill>
            <a:blip r:embed="rId2"/>
            <a:srcRect/>
            <a:stretch>
              <a:fillRect/>
            </a:stretch>
          </p:blipFill>
          <p:spPr bwMode="auto">
            <a:xfrm>
              <a:off x="0" y="22"/>
              <a:ext cx="981" cy="357"/>
            </a:xfrm>
            <a:prstGeom prst="rect">
              <a:avLst/>
            </a:prstGeom>
            <a:noFill/>
          </p:spPr>
        </p:pic>
      </p:grpSp>
      <p:pic>
        <p:nvPicPr>
          <p:cNvPr id="151555" name="Picture 3"/>
          <p:cNvPicPr>
            <a:picLocks noChangeAspect="1" noChangeArrowheads="1"/>
          </p:cNvPicPr>
          <p:nvPr/>
        </p:nvPicPr>
        <p:blipFill>
          <a:blip r:embed="rId3"/>
          <a:srcRect l="13780"/>
          <a:stretch>
            <a:fillRect/>
          </a:stretch>
        </p:blipFill>
        <p:spPr bwMode="auto">
          <a:xfrm>
            <a:off x="5905500" y="1651000"/>
            <a:ext cx="3060577" cy="2914650"/>
          </a:xfrm>
          <a:prstGeom prst="rect">
            <a:avLst/>
          </a:prstGeom>
          <a:noFill/>
          <a:ln w="9525" cap="flat" cmpd="sng">
            <a:noFill/>
            <a:prstDash val="solid"/>
            <a:miter lim="800000"/>
            <a:headEnd/>
            <a:tailEnd/>
          </a:ln>
          <a:effectLst/>
        </p:spPr>
      </p:pic>
      <p:pic>
        <p:nvPicPr>
          <p:cNvPr id="151556" name="Picture 4"/>
          <p:cNvPicPr>
            <a:picLocks noChangeAspect="1" noChangeArrowheads="1"/>
          </p:cNvPicPr>
          <p:nvPr/>
        </p:nvPicPr>
        <p:blipFill>
          <a:blip r:embed="rId4"/>
          <a:srcRect/>
          <a:stretch>
            <a:fillRect/>
          </a:stretch>
        </p:blipFill>
        <p:spPr bwMode="auto">
          <a:xfrm>
            <a:off x="260350" y="3917950"/>
            <a:ext cx="3486150" cy="2526659"/>
          </a:xfrm>
          <a:prstGeom prst="rect">
            <a:avLst/>
          </a:prstGeom>
          <a:noFill/>
          <a:ln w="9525" cap="flat" cmpd="sng">
            <a:noFill/>
            <a:prstDash val="solid"/>
            <a:miter lim="800000"/>
            <a:headEnd/>
            <a:tailEnd/>
          </a:ln>
          <a:effectLst/>
        </p:spPr>
      </p:pic>
      <p:sp>
        <p:nvSpPr>
          <p:cNvPr id="12" name="Прямоугольник 11"/>
          <p:cNvSpPr/>
          <p:nvPr/>
        </p:nvSpPr>
        <p:spPr>
          <a:xfrm>
            <a:off x="3816350" y="4629150"/>
            <a:ext cx="5067300" cy="1938992"/>
          </a:xfrm>
          <a:prstGeom prst="rect">
            <a:avLst/>
          </a:prstGeom>
        </p:spPr>
        <p:txBody>
          <a:bodyPr wrap="square">
            <a:spAutoFit/>
          </a:bodyPr>
          <a:lstStyle/>
          <a:p>
            <a:r>
              <a:rPr lang="en-US" sz="1200" dirty="0"/>
              <a:t>Substantial efforts have been taken </a:t>
            </a:r>
            <a:r>
              <a:rPr lang="en-US" sz="1200" dirty="0" smtClean="0"/>
              <a:t> to </a:t>
            </a:r>
            <a:r>
              <a:rPr lang="en-US" sz="1200" dirty="0"/>
              <a:t>assign this fact to the circulation processes in the northern hemisphere. Analysis has shown that this dependence is most clearly revealed if comparing to the circulation processes described by </a:t>
            </a:r>
            <a:r>
              <a:rPr lang="en-US" sz="1200" dirty="0" err="1"/>
              <a:t>Dzezrdzeevsky</a:t>
            </a:r>
            <a:r>
              <a:rPr lang="en-US" sz="1200" dirty="0"/>
              <a:t>. Matching a number of days with different types of </a:t>
            </a:r>
            <a:r>
              <a:rPr lang="en-US" sz="1200" dirty="0" err="1"/>
              <a:t>meridional</a:t>
            </a:r>
            <a:r>
              <a:rPr lang="en-US" sz="1200" dirty="0"/>
              <a:t> circulation and TO average monthly values demonstrates an existing for several years link between these quantities. One may assume that the shift in the annual maximum is due to the changes in troposphere circulation, that is intensification of the </a:t>
            </a:r>
            <a:r>
              <a:rPr lang="en-US" sz="1200" dirty="0" err="1"/>
              <a:t>meridional</a:t>
            </a:r>
            <a:r>
              <a:rPr lang="en-US" sz="1200" dirty="0"/>
              <a:t> northern circulation in March and intensification of the </a:t>
            </a:r>
            <a:r>
              <a:rPr lang="en-US" sz="1200" dirty="0" err="1"/>
              <a:t>meridional</a:t>
            </a:r>
            <a:r>
              <a:rPr lang="en-US" sz="1200" dirty="0"/>
              <a:t> southern circulation in </a:t>
            </a:r>
            <a:r>
              <a:rPr lang="en-US" sz="1200" dirty="0" smtClean="0"/>
              <a:t>April.</a:t>
            </a:r>
            <a:endParaRPr lang="ru-RU" sz="1200" dirty="0"/>
          </a:p>
        </p:txBody>
      </p:sp>
    </p:spTree>
  </p:cSld>
  <p:clrMapOvr>
    <a:masterClrMapping/>
  </p:clrMapOvr>
  <p:transition spd="med">
    <p:split orient="vert"/>
  </p:transition>
</p:sld>
</file>

<file path=ppt/slides/slide11.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grpSp>
        <p:nvGrpSpPr>
          <p:cNvPr id="110611" name="Group 19"/>
          <p:cNvGrpSpPr>
            <a:grpSpLocks/>
          </p:cNvGrpSpPr>
          <p:nvPr/>
        </p:nvGrpSpPr>
        <p:grpSpPr bwMode="auto">
          <a:xfrm>
            <a:off x="0" y="0"/>
            <a:ext cx="9144000" cy="1089025"/>
            <a:chOff x="0" y="0"/>
            <a:chExt cx="5760" cy="686"/>
          </a:xfrm>
        </p:grpSpPr>
        <p:sp>
          <p:nvSpPr>
            <p:cNvPr id="110612" name="Rectangle 20"/>
            <p:cNvSpPr>
              <a:spLocks noChangeArrowheads="1"/>
            </p:cNvSpPr>
            <p:nvPr/>
          </p:nvSpPr>
          <p:spPr bwMode="auto">
            <a:xfrm>
              <a:off x="1134" y="0"/>
              <a:ext cx="4626" cy="686"/>
            </a:xfrm>
            <a:prstGeom prst="rect">
              <a:avLst/>
            </a:prstGeom>
            <a:gradFill rotWithShape="1">
              <a:gsLst>
                <a:gs pos="0">
                  <a:srgbClr val="2F4776"/>
                </a:gs>
                <a:gs pos="100000">
                  <a:srgbClr val="6496FF"/>
                </a:gs>
              </a:gsLst>
              <a:lin ang="0" scaled="1"/>
            </a:gradFill>
            <a:ln w="9525">
              <a:noFill/>
              <a:miter lim="800000"/>
              <a:headEnd/>
              <a:tailEnd/>
            </a:ln>
            <a:effectLst/>
          </p:spPr>
          <p:txBody>
            <a:bodyPr wrap="none" lIns="92075" tIns="46038" rIns="92075" bIns="46038" anchor="ctr"/>
            <a:lstStyle/>
            <a:p>
              <a:endParaRPr lang="ru-RU"/>
            </a:p>
          </p:txBody>
        </p:sp>
        <p:sp>
          <p:nvSpPr>
            <p:cNvPr id="110613" name="Rectangle 21"/>
            <p:cNvSpPr>
              <a:spLocks noChangeArrowheads="1"/>
            </p:cNvSpPr>
            <p:nvPr/>
          </p:nvSpPr>
          <p:spPr bwMode="auto">
            <a:xfrm>
              <a:off x="0" y="0"/>
              <a:ext cx="1151" cy="686"/>
            </a:xfrm>
            <a:prstGeom prst="rect">
              <a:avLst/>
            </a:prstGeom>
            <a:gradFill rotWithShape="1">
              <a:gsLst>
                <a:gs pos="0">
                  <a:srgbClr val="6496FF"/>
                </a:gs>
                <a:gs pos="100000">
                  <a:srgbClr val="2F4776"/>
                </a:gs>
              </a:gsLst>
              <a:lin ang="0" scaled="1"/>
            </a:gradFill>
            <a:ln w="9525">
              <a:noFill/>
              <a:miter lim="800000"/>
              <a:headEnd/>
              <a:tailEnd/>
            </a:ln>
            <a:effectLst/>
          </p:spPr>
          <p:txBody>
            <a:bodyPr wrap="none" lIns="92075" tIns="46038" rIns="92075" bIns="46038" anchor="ctr"/>
            <a:lstStyle/>
            <a:p>
              <a:endParaRPr lang="ru-RU"/>
            </a:p>
          </p:txBody>
        </p:sp>
      </p:grpSp>
      <p:grpSp>
        <p:nvGrpSpPr>
          <p:cNvPr id="110596" name="Group 4"/>
          <p:cNvGrpSpPr>
            <a:grpSpLocks/>
          </p:cNvGrpSpPr>
          <p:nvPr/>
        </p:nvGrpSpPr>
        <p:grpSpPr bwMode="auto">
          <a:xfrm>
            <a:off x="-19050" y="34925"/>
            <a:ext cx="2114550" cy="1047750"/>
            <a:chOff x="-12" y="22"/>
            <a:chExt cx="1332" cy="660"/>
          </a:xfrm>
        </p:grpSpPr>
        <p:sp>
          <p:nvSpPr>
            <p:cNvPr id="110597" name="Text Box 5"/>
            <p:cNvSpPr txBox="1">
              <a:spLocks noChangeAspect="1" noChangeArrowheads="1"/>
            </p:cNvSpPr>
            <p:nvPr/>
          </p:nvSpPr>
          <p:spPr bwMode="auto">
            <a:xfrm>
              <a:off x="-12" y="317"/>
              <a:ext cx="1332" cy="365"/>
            </a:xfrm>
            <a:prstGeom prst="rect">
              <a:avLst/>
            </a:prstGeom>
            <a:noFill/>
            <a:ln w="25400">
              <a:noFill/>
              <a:miter lim="800000"/>
              <a:headEnd/>
              <a:tailEnd/>
            </a:ln>
            <a:effectLst/>
          </p:spPr>
          <p:txBody>
            <a:bodyPr lIns="92075" tIns="46038" rIns="92075" bIns="46038">
              <a:spAutoFit/>
            </a:bodyPr>
            <a:lstStyle/>
            <a:p>
              <a:r>
                <a:rPr lang="en-US" sz="3200" b="1">
                  <a:solidFill>
                    <a:srgbClr val="B8BFD4"/>
                  </a:solidFill>
                  <a:effectLst>
                    <a:outerShdw blurRad="38100" dist="38100" dir="2700000" algn="tl">
                      <a:srgbClr val="000000"/>
                    </a:outerShdw>
                  </a:effectLst>
                </a:rPr>
                <a:t>Belarus</a:t>
              </a:r>
              <a:endParaRPr lang="ru-RU" sz="3200" b="1">
                <a:solidFill>
                  <a:srgbClr val="B8BFD4"/>
                </a:solidFill>
                <a:effectLst>
                  <a:outerShdw blurRad="38100" dist="38100" dir="2700000" algn="tl">
                    <a:srgbClr val="000000"/>
                  </a:outerShdw>
                </a:effectLst>
              </a:endParaRPr>
            </a:p>
          </p:txBody>
        </p:sp>
        <p:pic>
          <p:nvPicPr>
            <p:cNvPr id="110598" name="Picture 6" descr="Busel"/>
            <p:cNvPicPr>
              <a:picLocks noChangeAspect="1" noChangeArrowheads="1"/>
            </p:cNvPicPr>
            <p:nvPr/>
          </p:nvPicPr>
          <p:blipFill>
            <a:blip r:embed="rId3"/>
            <a:srcRect/>
            <a:stretch>
              <a:fillRect/>
            </a:stretch>
          </p:blipFill>
          <p:spPr bwMode="auto">
            <a:xfrm>
              <a:off x="0" y="22"/>
              <a:ext cx="981" cy="357"/>
            </a:xfrm>
            <a:prstGeom prst="rect">
              <a:avLst/>
            </a:prstGeom>
            <a:noFill/>
          </p:spPr>
        </p:pic>
      </p:grpSp>
      <p:sp>
        <p:nvSpPr>
          <p:cNvPr id="110599" name="Text Box 7"/>
          <p:cNvSpPr txBox="1">
            <a:spLocks noChangeArrowheads="1"/>
          </p:cNvSpPr>
          <p:nvPr/>
        </p:nvSpPr>
        <p:spPr bwMode="auto">
          <a:xfrm>
            <a:off x="2051050" y="266700"/>
            <a:ext cx="5670550" cy="1190625"/>
          </a:xfrm>
          <a:prstGeom prst="rect">
            <a:avLst/>
          </a:prstGeom>
          <a:noFill/>
          <a:ln w="9525">
            <a:noFill/>
            <a:miter lim="800000"/>
            <a:headEnd/>
            <a:tailEnd/>
          </a:ln>
          <a:effectLst/>
        </p:spPr>
        <p:txBody>
          <a:bodyPr lIns="92075" tIns="46038" rIns="92075" bIns="46038">
            <a:spAutoFit/>
          </a:bodyPr>
          <a:lstStyle/>
          <a:p>
            <a:r>
              <a:rPr lang="en-US" sz="3600" b="1" dirty="0">
                <a:solidFill>
                  <a:schemeClr val="tx2"/>
                </a:solidFill>
                <a:effectLst>
                  <a:outerShdw blurRad="38100" dist="38100" dir="2700000" algn="tl">
                    <a:srgbClr val="000000"/>
                  </a:outerShdw>
                </a:effectLst>
                <a:cs typeface="Times New Roman" pitchFamily="18" charset="0"/>
              </a:rPr>
              <a:t>Information to the public	</a:t>
            </a:r>
          </a:p>
          <a:p>
            <a:endParaRPr lang="en-US" sz="3600" b="1" dirty="0">
              <a:solidFill>
                <a:schemeClr val="tx2"/>
              </a:solidFill>
              <a:effectLst>
                <a:outerShdw blurRad="38100" dist="38100" dir="2700000" algn="tl">
                  <a:srgbClr val="000000"/>
                </a:outerShdw>
              </a:effectLst>
            </a:endParaRPr>
          </a:p>
        </p:txBody>
      </p:sp>
      <p:sp>
        <p:nvSpPr>
          <p:cNvPr id="110606" name="Text Box 14"/>
          <p:cNvSpPr txBox="1">
            <a:spLocks noChangeArrowheads="1"/>
          </p:cNvSpPr>
          <p:nvPr/>
        </p:nvSpPr>
        <p:spPr bwMode="auto">
          <a:xfrm>
            <a:off x="152400" y="1231900"/>
            <a:ext cx="8785225" cy="641350"/>
          </a:xfrm>
          <a:prstGeom prst="rect">
            <a:avLst/>
          </a:prstGeom>
          <a:noFill/>
          <a:ln w="9525">
            <a:noFill/>
            <a:miter lim="800000"/>
            <a:headEnd/>
            <a:tailEnd/>
          </a:ln>
          <a:effectLst/>
        </p:spPr>
        <p:txBody>
          <a:bodyPr lIns="92075" tIns="46038" rIns="92075" bIns="46038">
            <a:spAutoFit/>
          </a:bodyPr>
          <a:lstStyle/>
          <a:p>
            <a:endParaRPr lang="en-US" sz="1800" b="1">
              <a:effectLst>
                <a:outerShdw blurRad="38100" dist="38100" dir="2700000" algn="tl">
                  <a:srgbClr val="000000"/>
                </a:outerShdw>
              </a:effectLst>
            </a:endParaRPr>
          </a:p>
          <a:p>
            <a:endParaRPr lang="ru-RU" sz="1800" b="1">
              <a:effectLst>
                <a:outerShdw blurRad="38100" dist="38100" dir="2700000" algn="tl">
                  <a:srgbClr val="000000"/>
                </a:outerShdw>
              </a:effectLst>
            </a:endParaRPr>
          </a:p>
        </p:txBody>
      </p:sp>
      <p:sp>
        <p:nvSpPr>
          <p:cNvPr id="110614" name="Text Box 22"/>
          <p:cNvSpPr txBox="1">
            <a:spLocks noChangeArrowheads="1"/>
          </p:cNvSpPr>
          <p:nvPr/>
        </p:nvSpPr>
        <p:spPr bwMode="auto">
          <a:xfrm>
            <a:off x="228600" y="1905000"/>
            <a:ext cx="8458200" cy="2355133"/>
          </a:xfrm>
          <a:prstGeom prst="rect">
            <a:avLst/>
          </a:prstGeom>
          <a:noFill/>
          <a:ln w="9525">
            <a:noFill/>
            <a:miter lim="800000"/>
            <a:headEnd/>
            <a:tailEnd/>
          </a:ln>
          <a:effectLst/>
        </p:spPr>
        <p:txBody>
          <a:bodyPr wrap="square" lIns="92075" tIns="46038" rIns="92075" bIns="46038">
            <a:spAutoFit/>
          </a:bodyPr>
          <a:lstStyle/>
          <a:p>
            <a:pPr algn="just">
              <a:spcBef>
                <a:spcPct val="50000"/>
              </a:spcBef>
            </a:pPr>
            <a:r>
              <a:rPr lang="en-US" sz="1200" dirty="0">
                <a:effectLst>
                  <a:outerShdw blurRad="38100" dist="38100" dir="2700000" algn="tl">
                    <a:srgbClr val="000000"/>
                  </a:outerShdw>
                </a:effectLst>
                <a:cs typeface="Times New Roman" pitchFamily="18" charset="0"/>
              </a:rPr>
              <a:t>Mapping and UV Index forecast generated specifically for different regions have been realized since 2006. </a:t>
            </a:r>
            <a:endParaRPr lang="en-AU" sz="1200" dirty="0">
              <a:effectLst>
                <a:outerShdw blurRad="38100" dist="38100" dir="2700000" algn="tl">
                  <a:srgbClr val="000000"/>
                </a:outerShdw>
              </a:effectLst>
              <a:cs typeface="Times New Roman" pitchFamily="18" charset="0"/>
            </a:endParaRPr>
          </a:p>
          <a:p>
            <a:pPr algn="just">
              <a:spcBef>
                <a:spcPct val="50000"/>
              </a:spcBef>
            </a:pPr>
            <a:r>
              <a:rPr lang="en-US" sz="1200" dirty="0">
                <a:effectLst>
                  <a:outerShdw blurRad="38100" dist="38100" dir="2700000" algn="tl">
                    <a:srgbClr val="000000"/>
                  </a:outerShdw>
                </a:effectLst>
                <a:cs typeface="Times New Roman" pitchFamily="18" charset="0"/>
              </a:rPr>
              <a:t>UV Index short-term forecast  for all territory of the republic as well as a  map (for  clear sky and assuming predicted overcast) is submitted to the National news agency  </a:t>
            </a:r>
            <a:r>
              <a:rPr lang="en-US" sz="1200" dirty="0" err="1">
                <a:effectLst>
                  <a:outerShdw blurRad="38100" dist="38100" dir="2700000" algn="tl">
                    <a:srgbClr val="000000"/>
                  </a:outerShdw>
                </a:effectLst>
                <a:cs typeface="Times New Roman" pitchFamily="18" charset="0"/>
              </a:rPr>
              <a:t>Bel</a:t>
            </a:r>
            <a:r>
              <a:rPr lang="ru-RU" sz="1200" dirty="0">
                <a:effectLst>
                  <a:outerShdw blurRad="38100" dist="38100" dir="2700000" algn="tl">
                    <a:srgbClr val="000000"/>
                  </a:outerShdw>
                </a:effectLst>
                <a:cs typeface="Times New Roman" pitchFamily="18" charset="0"/>
              </a:rPr>
              <a:t>ТА</a:t>
            </a:r>
            <a:r>
              <a:rPr lang="en-US" sz="1200" dirty="0">
                <a:effectLst>
                  <a:outerShdw blurRad="38100" dist="38100" dir="2700000" algn="tl">
                    <a:srgbClr val="000000"/>
                  </a:outerShdw>
                </a:effectLst>
                <a:cs typeface="Times New Roman" pitchFamily="18" charset="0"/>
              </a:rPr>
              <a:t> on a daily basis  and published in  republican newspapers "</a:t>
            </a:r>
            <a:r>
              <a:rPr lang="en-US" sz="1200" dirty="0" err="1">
                <a:effectLst>
                  <a:outerShdw blurRad="38100" dist="38100" dir="2700000" algn="tl">
                    <a:srgbClr val="000000"/>
                  </a:outerShdw>
                </a:effectLst>
                <a:cs typeface="Times New Roman" pitchFamily="18" charset="0"/>
              </a:rPr>
              <a:t>Zviazda</a:t>
            </a:r>
            <a:r>
              <a:rPr lang="en-US" sz="1200" dirty="0">
                <a:effectLst>
                  <a:outerShdw blurRad="38100" dist="38100" dir="2700000" algn="tl">
                    <a:srgbClr val="000000"/>
                  </a:outerShdw>
                </a:effectLst>
                <a:cs typeface="Times New Roman" pitchFamily="18" charset="0"/>
              </a:rPr>
              <a:t>" and "</a:t>
            </a:r>
            <a:r>
              <a:rPr lang="en-US" sz="1200" dirty="0" err="1">
                <a:effectLst>
                  <a:outerShdw blurRad="38100" dist="38100" dir="2700000" algn="tl">
                    <a:srgbClr val="000000"/>
                  </a:outerShdw>
                </a:effectLst>
                <a:cs typeface="Times New Roman" pitchFamily="18" charset="0"/>
              </a:rPr>
              <a:t>Obozrevatel</a:t>
            </a:r>
            <a:r>
              <a:rPr lang="en-US" sz="1200" dirty="0">
                <a:effectLst>
                  <a:outerShdw blurRad="38100" dist="38100" dir="2700000" algn="tl">
                    <a:srgbClr val="000000"/>
                  </a:outerShdw>
                </a:effectLst>
                <a:cs typeface="Times New Roman" pitchFamily="18" charset="0"/>
              </a:rPr>
              <a:t>".</a:t>
            </a:r>
            <a:endParaRPr lang="ru-RU" sz="1200" dirty="0">
              <a:effectLst>
                <a:outerShdw blurRad="38100" dist="38100" dir="2700000" algn="tl">
                  <a:srgbClr val="000000"/>
                </a:outerShdw>
              </a:effectLst>
              <a:cs typeface="Times New Roman" pitchFamily="18" charset="0"/>
            </a:endParaRPr>
          </a:p>
          <a:p>
            <a:pPr algn="just">
              <a:spcBef>
                <a:spcPct val="50000"/>
              </a:spcBef>
            </a:pPr>
            <a:r>
              <a:rPr lang="en-US" sz="1200" dirty="0">
                <a:effectLst>
                  <a:outerShdw blurRad="38100" dist="38100" dir="2700000" algn="tl">
                    <a:srgbClr val="000000"/>
                  </a:outerShdw>
                </a:effectLst>
                <a:cs typeface="Times New Roman" pitchFamily="18" charset="0"/>
              </a:rPr>
              <a:t>These data are also available on the NOMREC site at </a:t>
            </a:r>
            <a:r>
              <a:rPr lang="en-US" sz="1200" dirty="0">
                <a:effectLst>
                  <a:outerShdw blurRad="38100" dist="38100" dir="2700000" algn="tl">
                    <a:srgbClr val="000000"/>
                  </a:outerShdw>
                </a:effectLst>
                <a:cs typeface="Times New Roman" pitchFamily="18" charset="0"/>
                <a:hlinkClick r:id="rId4"/>
              </a:rPr>
              <a:t>http://ozone.bsu.by</a:t>
            </a:r>
            <a:r>
              <a:rPr lang="en-US" sz="1200" dirty="0">
                <a:effectLst>
                  <a:outerShdw blurRad="38100" dist="38100" dir="2700000" algn="tl">
                    <a:srgbClr val="000000"/>
                  </a:outerShdw>
                </a:effectLst>
                <a:cs typeface="Times New Roman" pitchFamily="18" charset="0"/>
              </a:rPr>
              <a:t> and on the official site of the Republican weather center at  </a:t>
            </a:r>
            <a:r>
              <a:rPr lang="en-US" sz="1200" dirty="0">
                <a:effectLst>
                  <a:outerShdw blurRad="38100" dist="38100" dir="2700000" algn="tl">
                    <a:srgbClr val="000000"/>
                  </a:outerShdw>
                </a:effectLst>
                <a:cs typeface="Times New Roman" pitchFamily="18" charset="0"/>
                <a:hlinkClick r:id="rId5"/>
              </a:rPr>
              <a:t>http://www.pogoda.by</a:t>
            </a:r>
            <a:r>
              <a:rPr lang="en-US" sz="1200" dirty="0">
                <a:effectLst>
                  <a:outerShdw blurRad="38100" dist="38100" dir="2700000" algn="tl">
                    <a:srgbClr val="000000"/>
                  </a:outerShdw>
                </a:effectLst>
                <a:cs typeface="Times New Roman" pitchFamily="18" charset="0"/>
              </a:rPr>
              <a:t>. A corresponding program automatically updating site information has been originated by the NOMREC.  Two brochures named “20 years of the Montreal Protocol” and ”UV radiation safe application” were specially published in 2007 for a national meeting of environmental specialists dedicated to the 20</a:t>
            </a:r>
            <a:r>
              <a:rPr lang="en-US" sz="1200" baseline="30000" dirty="0">
                <a:effectLst>
                  <a:outerShdw blurRad="38100" dist="38100" dir="2700000" algn="tl">
                    <a:srgbClr val="000000"/>
                  </a:outerShdw>
                </a:effectLst>
                <a:cs typeface="Times New Roman" pitchFamily="18" charset="0"/>
              </a:rPr>
              <a:t>th</a:t>
            </a:r>
            <a:r>
              <a:rPr lang="en-US" sz="1200" dirty="0">
                <a:effectLst>
                  <a:outerShdw blurRad="38100" dist="38100" dir="2700000" algn="tl">
                    <a:srgbClr val="000000"/>
                  </a:outerShdw>
                </a:effectLst>
                <a:cs typeface="Times New Roman" pitchFamily="18" charset="0"/>
              </a:rPr>
              <a:t> anniversary of the Montreal Protocol. </a:t>
            </a:r>
            <a:endParaRPr lang="ru-RU" sz="1200" dirty="0">
              <a:effectLst>
                <a:outerShdw blurRad="38100" dist="38100" dir="2700000" algn="tl">
                  <a:srgbClr val="000000"/>
                </a:outerShdw>
              </a:effectLst>
              <a:cs typeface="Times New Roman" pitchFamily="18" charset="0"/>
            </a:endParaRPr>
          </a:p>
          <a:p>
            <a:pPr>
              <a:spcBef>
                <a:spcPct val="50000"/>
              </a:spcBef>
            </a:pPr>
            <a:endParaRPr lang="ru-RU" sz="1800" dirty="0">
              <a:effectLst>
                <a:outerShdw blurRad="38100" dist="38100" dir="2700000" algn="tl">
                  <a:srgbClr val="000000"/>
                </a:outerShdw>
              </a:effectLst>
            </a:endParaRPr>
          </a:p>
        </p:txBody>
      </p:sp>
    </p:spTree>
  </p:cSld>
  <p:clrMapOvr>
    <a:masterClrMapping/>
  </p:clrMapOvr>
  <p:transition spd="med">
    <p:split orient="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3750" y="0"/>
            <a:ext cx="7772400" cy="1143000"/>
          </a:xfrm>
        </p:spPr>
        <p:txBody>
          <a:bodyPr/>
          <a:lstStyle/>
          <a:p>
            <a:r>
              <a:rPr lang="en-US" sz="3600" b="1" dirty="0">
                <a:solidFill>
                  <a:schemeClr val="tx1"/>
                </a:solidFill>
              </a:rPr>
              <a:t>SCIENTIFIC ACTIVITIES</a:t>
            </a:r>
            <a:endParaRPr lang="ru-RU" sz="3600" dirty="0">
              <a:solidFill>
                <a:schemeClr val="tx1"/>
              </a:solidFill>
            </a:endParaRPr>
          </a:p>
        </p:txBody>
      </p:sp>
      <p:sp>
        <p:nvSpPr>
          <p:cNvPr id="3" name="Текст 2"/>
          <p:cNvSpPr>
            <a:spLocks noGrp="1"/>
          </p:cNvSpPr>
          <p:nvPr>
            <p:ph type="body" sz="half" idx="1"/>
          </p:nvPr>
        </p:nvSpPr>
        <p:spPr>
          <a:xfrm>
            <a:off x="749300" y="984250"/>
            <a:ext cx="7219950" cy="755650"/>
          </a:xfrm>
        </p:spPr>
        <p:txBody>
          <a:bodyPr/>
          <a:lstStyle/>
          <a:p>
            <a:pPr algn="ctr"/>
            <a:r>
              <a:rPr lang="en-US" sz="2000" b="1" i="1" dirty="0">
                <a:solidFill>
                  <a:srgbClr val="FFC000"/>
                </a:solidFill>
                <a:latin typeface="+mn-lt"/>
                <a:ea typeface="+mn-ea"/>
                <a:cs typeface="+mn-cs"/>
              </a:rPr>
              <a:t>Engineering development </a:t>
            </a:r>
            <a:endParaRPr lang="ru-RU" sz="2000" dirty="0">
              <a:solidFill>
                <a:srgbClr val="FFC000"/>
              </a:solidFill>
            </a:endParaRPr>
          </a:p>
        </p:txBody>
      </p:sp>
      <p:sp>
        <p:nvSpPr>
          <p:cNvPr id="5" name="Номер слайда 4"/>
          <p:cNvSpPr>
            <a:spLocks noGrp="1"/>
          </p:cNvSpPr>
          <p:nvPr>
            <p:ph type="sldNum" sz="quarter" idx="12"/>
          </p:nvPr>
        </p:nvSpPr>
        <p:spPr/>
        <p:txBody>
          <a:bodyPr/>
          <a:lstStyle/>
          <a:p>
            <a:fld id="{17FA04D5-6AEA-4E58-A23A-EAF0AB2A6F7E}" type="slidenum">
              <a:rPr lang="ru-RU" smtClean="0"/>
              <a:pPr/>
              <a:t>12</a:t>
            </a:fld>
            <a:endParaRPr lang="ru-RU"/>
          </a:p>
        </p:txBody>
      </p:sp>
      <p:grpSp>
        <p:nvGrpSpPr>
          <p:cNvPr id="6" name="Group 6"/>
          <p:cNvGrpSpPr>
            <a:grpSpLocks/>
          </p:cNvGrpSpPr>
          <p:nvPr/>
        </p:nvGrpSpPr>
        <p:grpSpPr bwMode="auto">
          <a:xfrm>
            <a:off x="-19050" y="34925"/>
            <a:ext cx="2114550" cy="1047750"/>
            <a:chOff x="-12" y="22"/>
            <a:chExt cx="1332" cy="660"/>
          </a:xfrm>
        </p:grpSpPr>
        <p:sp>
          <p:nvSpPr>
            <p:cNvPr id="7" name="Text Box 7"/>
            <p:cNvSpPr txBox="1">
              <a:spLocks noChangeAspect="1" noChangeArrowheads="1"/>
            </p:cNvSpPr>
            <p:nvPr/>
          </p:nvSpPr>
          <p:spPr bwMode="auto">
            <a:xfrm>
              <a:off x="-12" y="317"/>
              <a:ext cx="1332" cy="365"/>
            </a:xfrm>
            <a:prstGeom prst="rect">
              <a:avLst/>
            </a:prstGeom>
            <a:noFill/>
            <a:ln w="25400">
              <a:noFill/>
              <a:miter lim="800000"/>
              <a:headEnd/>
              <a:tailEnd/>
            </a:ln>
            <a:effectLst/>
          </p:spPr>
          <p:txBody>
            <a:bodyPr lIns="92075" tIns="46038" rIns="92075" bIns="46038">
              <a:spAutoFit/>
            </a:bodyPr>
            <a:lstStyle/>
            <a:p>
              <a:r>
                <a:rPr lang="en-US" sz="3200" b="1" dirty="0">
                  <a:solidFill>
                    <a:srgbClr val="B8BFD4"/>
                  </a:solidFill>
                  <a:effectLst>
                    <a:outerShdw blurRad="38100" dist="38100" dir="2700000" algn="tl">
                      <a:srgbClr val="000000"/>
                    </a:outerShdw>
                  </a:effectLst>
                </a:rPr>
                <a:t>Belarus</a:t>
              </a:r>
              <a:endParaRPr lang="ru-RU" sz="3200" b="1" dirty="0">
                <a:solidFill>
                  <a:srgbClr val="B8BFD4"/>
                </a:solidFill>
                <a:effectLst>
                  <a:outerShdw blurRad="38100" dist="38100" dir="2700000" algn="tl">
                    <a:srgbClr val="000000"/>
                  </a:outerShdw>
                </a:effectLst>
              </a:endParaRPr>
            </a:p>
          </p:txBody>
        </p:sp>
        <p:pic>
          <p:nvPicPr>
            <p:cNvPr id="8" name="Picture 8" descr="Busel"/>
            <p:cNvPicPr>
              <a:picLocks noChangeAspect="1" noChangeArrowheads="1"/>
            </p:cNvPicPr>
            <p:nvPr/>
          </p:nvPicPr>
          <p:blipFill>
            <a:blip r:embed="rId2"/>
            <a:srcRect/>
            <a:stretch>
              <a:fillRect/>
            </a:stretch>
          </p:blipFill>
          <p:spPr bwMode="auto">
            <a:xfrm>
              <a:off x="0" y="22"/>
              <a:ext cx="981" cy="357"/>
            </a:xfrm>
            <a:prstGeom prst="rect">
              <a:avLst/>
            </a:prstGeom>
            <a:noFill/>
          </p:spPr>
        </p:pic>
      </p:grpSp>
      <p:sp>
        <p:nvSpPr>
          <p:cNvPr id="10" name="Прямоугольник 9"/>
          <p:cNvSpPr/>
          <p:nvPr/>
        </p:nvSpPr>
        <p:spPr>
          <a:xfrm>
            <a:off x="215900" y="1562100"/>
            <a:ext cx="8928100" cy="1015663"/>
          </a:xfrm>
          <a:prstGeom prst="rect">
            <a:avLst/>
          </a:prstGeom>
        </p:spPr>
        <p:txBody>
          <a:bodyPr wrap="square">
            <a:spAutoFit/>
          </a:bodyPr>
          <a:lstStyle/>
          <a:p>
            <a:r>
              <a:rPr lang="en-US" sz="1200" dirty="0"/>
              <a:t>The work is continued to modernize an M124 filter </a:t>
            </a:r>
            <a:r>
              <a:rPr lang="en-US" sz="1200" dirty="0" err="1"/>
              <a:t>ozonometer</a:t>
            </a:r>
            <a:r>
              <a:rPr lang="en-US" sz="1200" dirty="0"/>
              <a:t>. As a result, we have a final modification of M124. </a:t>
            </a:r>
          </a:p>
          <a:p>
            <a:r>
              <a:rPr lang="en-US" sz="1200" dirty="0"/>
              <a:t>A double-channel filter photometer PION-F has been devised to measure levels and doses of the biologically active surface solar UV radiation (CIE </a:t>
            </a:r>
            <a:r>
              <a:rPr lang="en-US" sz="1200" dirty="0" err="1"/>
              <a:t>bioeffect</a:t>
            </a:r>
            <a:r>
              <a:rPr lang="en-US" sz="1200" dirty="0"/>
              <a:t>). Both instruments can be used at the sites where previous generation of M124 devices was exploited. NOMREC can organize modernization and recalibration of the existing observational M124 network in cooperation with </a:t>
            </a:r>
            <a:r>
              <a:rPr lang="en-US" sz="1200" dirty="0" err="1"/>
              <a:t>Voeikov</a:t>
            </a:r>
            <a:r>
              <a:rPr lang="en-US" sz="1200" dirty="0"/>
              <a:t> MGO (St. Petersburg, Russia). </a:t>
            </a:r>
            <a:endParaRPr lang="ru-RU" sz="1200" dirty="0"/>
          </a:p>
        </p:txBody>
      </p:sp>
      <p:pic>
        <p:nvPicPr>
          <p:cNvPr id="11" name="Picture 8" descr="Pic7-1"/>
          <p:cNvPicPr>
            <a:picLocks noGrp="1" noChangeAspect="1" noChangeArrowheads="1"/>
          </p:cNvPicPr>
          <p:nvPr>
            <p:ph sz="half" idx="2"/>
          </p:nvPr>
        </p:nvPicPr>
        <p:blipFill>
          <a:blip r:embed="rId3" cstate="print"/>
          <a:srcRect/>
          <a:stretch>
            <a:fillRect/>
          </a:stretch>
        </p:blipFill>
        <p:spPr>
          <a:xfrm>
            <a:off x="1593850" y="2584450"/>
            <a:ext cx="5022850" cy="3363340"/>
          </a:xfrm>
          <a:noFill/>
          <a:ln/>
        </p:spPr>
      </p:pic>
      <p:sp>
        <p:nvSpPr>
          <p:cNvPr id="12" name="Прямоугольник 11"/>
          <p:cNvSpPr/>
          <p:nvPr/>
        </p:nvSpPr>
        <p:spPr>
          <a:xfrm>
            <a:off x="1905000" y="6007100"/>
            <a:ext cx="4572000" cy="258532"/>
          </a:xfrm>
          <a:prstGeom prst="rect">
            <a:avLst/>
          </a:prstGeom>
        </p:spPr>
        <p:txBody>
          <a:bodyPr>
            <a:spAutoFit/>
          </a:bodyPr>
          <a:lstStyle/>
          <a:p>
            <a:pPr algn="ctr">
              <a:lnSpc>
                <a:spcPct val="90000"/>
              </a:lnSpc>
              <a:buFont typeface="Wingdings" pitchFamily="2" charset="2"/>
              <a:buNone/>
            </a:pPr>
            <a:r>
              <a:rPr lang="en-US" sz="1200" dirty="0"/>
              <a:t>M-124 </a:t>
            </a:r>
            <a:r>
              <a:rPr lang="en-US" sz="1200" dirty="0" err="1"/>
              <a:t>ozonometer</a:t>
            </a:r>
            <a:r>
              <a:rPr lang="en-US" sz="1200" dirty="0"/>
              <a:t> upgraded</a:t>
            </a:r>
            <a:r>
              <a:rPr lang="en-US" sz="1200" dirty="0" smtClean="0"/>
              <a:t> </a:t>
            </a:r>
            <a:r>
              <a:rPr lang="en-US" sz="1200" dirty="0">
                <a:cs typeface="Arial" charset="0"/>
              </a:rPr>
              <a:t>at  </a:t>
            </a:r>
            <a:r>
              <a:rPr lang="en-US" sz="1200" dirty="0" err="1">
                <a:cs typeface="Arial" charset="0"/>
              </a:rPr>
              <a:t>Molodezhnaya</a:t>
            </a:r>
            <a:r>
              <a:rPr lang="en-US" sz="1200" dirty="0">
                <a:cs typeface="Arial" charset="0"/>
              </a:rPr>
              <a:t> Antarctic </a:t>
            </a:r>
            <a:r>
              <a:rPr lang="en-US" sz="1200" dirty="0" smtClean="0">
                <a:cs typeface="Arial" charset="0"/>
              </a:rPr>
              <a:t>Station</a:t>
            </a:r>
            <a:r>
              <a:rPr lang="en-US" sz="1200" b="1" i="1" dirty="0" smtClean="0">
                <a:cs typeface="Arial" charset="0"/>
              </a:rPr>
              <a:t> </a:t>
            </a:r>
            <a:r>
              <a:rPr lang="en-US" sz="1200" dirty="0" smtClean="0"/>
              <a:t> </a:t>
            </a:r>
            <a:endParaRPr lang="ru-RU" sz="1200" dirty="0"/>
          </a:p>
        </p:txBody>
      </p:sp>
    </p:spTree>
  </p:cSld>
  <p:clrMapOvr>
    <a:masterClrMapping/>
  </p:clrMapOvr>
  <p:transition spd="med">
    <p:split orient="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Номер слайда 5"/>
          <p:cNvSpPr>
            <a:spLocks noGrp="1"/>
          </p:cNvSpPr>
          <p:nvPr>
            <p:ph type="sldNum" sz="quarter" idx="12"/>
          </p:nvPr>
        </p:nvSpPr>
        <p:spPr/>
        <p:txBody>
          <a:bodyPr/>
          <a:lstStyle/>
          <a:p>
            <a:fld id="{32FF7230-9850-4797-9468-CEBDDB73BB35}" type="slidenum">
              <a:rPr lang="ru-RU"/>
              <a:pPr/>
              <a:t>13</a:t>
            </a:fld>
            <a:endParaRPr lang="ru-RU"/>
          </a:p>
        </p:txBody>
      </p:sp>
      <p:sp>
        <p:nvSpPr>
          <p:cNvPr id="134146" name="Rectangle 2"/>
          <p:cNvSpPr>
            <a:spLocks noGrp="1" noChangeArrowheads="1"/>
          </p:cNvSpPr>
          <p:nvPr>
            <p:ph type="title"/>
          </p:nvPr>
        </p:nvSpPr>
        <p:spPr>
          <a:xfrm>
            <a:off x="762000" y="0"/>
            <a:ext cx="7772400" cy="1143000"/>
          </a:xfrm>
        </p:spPr>
        <p:txBody>
          <a:bodyPr/>
          <a:lstStyle/>
          <a:p>
            <a:r>
              <a:rPr lang="en-US" sz="3600" dirty="0"/>
              <a:t>M-124 upgrade</a:t>
            </a:r>
            <a:endParaRPr lang="ru-RU" sz="3600" dirty="0"/>
          </a:p>
        </p:txBody>
      </p:sp>
      <p:grpSp>
        <p:nvGrpSpPr>
          <p:cNvPr id="134148" name="Group 4"/>
          <p:cNvGrpSpPr>
            <a:grpSpLocks/>
          </p:cNvGrpSpPr>
          <p:nvPr/>
        </p:nvGrpSpPr>
        <p:grpSpPr bwMode="auto">
          <a:xfrm>
            <a:off x="0" y="34925"/>
            <a:ext cx="2114550" cy="1047750"/>
            <a:chOff x="-12" y="22"/>
            <a:chExt cx="1332" cy="660"/>
          </a:xfrm>
        </p:grpSpPr>
        <p:sp>
          <p:nvSpPr>
            <p:cNvPr id="134149" name="Text Box 5"/>
            <p:cNvSpPr txBox="1">
              <a:spLocks noChangeAspect="1" noChangeArrowheads="1"/>
            </p:cNvSpPr>
            <p:nvPr/>
          </p:nvSpPr>
          <p:spPr bwMode="auto">
            <a:xfrm>
              <a:off x="-12" y="317"/>
              <a:ext cx="1332" cy="365"/>
            </a:xfrm>
            <a:prstGeom prst="rect">
              <a:avLst/>
            </a:prstGeom>
            <a:noFill/>
            <a:ln w="25400">
              <a:noFill/>
              <a:miter lim="800000"/>
              <a:headEnd/>
              <a:tailEnd/>
            </a:ln>
            <a:effectLst/>
          </p:spPr>
          <p:txBody>
            <a:bodyPr lIns="92075" tIns="46038" rIns="92075" bIns="46038">
              <a:spAutoFit/>
            </a:bodyPr>
            <a:lstStyle/>
            <a:p>
              <a:r>
                <a:rPr lang="en-US" sz="3200" b="1">
                  <a:solidFill>
                    <a:srgbClr val="B8BFD4"/>
                  </a:solidFill>
                  <a:effectLst>
                    <a:outerShdw blurRad="38100" dist="38100" dir="2700000" algn="tl">
                      <a:srgbClr val="000000"/>
                    </a:outerShdw>
                  </a:effectLst>
                </a:rPr>
                <a:t>Belarus</a:t>
              </a:r>
              <a:endParaRPr lang="ru-RU" sz="3200" b="1">
                <a:solidFill>
                  <a:srgbClr val="B8BFD4"/>
                </a:solidFill>
                <a:effectLst>
                  <a:outerShdw blurRad="38100" dist="38100" dir="2700000" algn="tl">
                    <a:srgbClr val="000000"/>
                  </a:outerShdw>
                </a:effectLst>
              </a:endParaRPr>
            </a:p>
          </p:txBody>
        </p:sp>
        <p:pic>
          <p:nvPicPr>
            <p:cNvPr id="134150" name="Picture 6" descr="Busel"/>
            <p:cNvPicPr>
              <a:picLocks noChangeAspect="1" noChangeArrowheads="1"/>
            </p:cNvPicPr>
            <p:nvPr/>
          </p:nvPicPr>
          <p:blipFill>
            <a:blip r:embed="rId2"/>
            <a:srcRect/>
            <a:stretch>
              <a:fillRect/>
            </a:stretch>
          </p:blipFill>
          <p:spPr bwMode="auto">
            <a:xfrm>
              <a:off x="0" y="22"/>
              <a:ext cx="981" cy="357"/>
            </a:xfrm>
            <a:prstGeom prst="rect">
              <a:avLst/>
            </a:prstGeom>
            <a:noFill/>
          </p:spPr>
        </p:pic>
      </p:grpSp>
      <p:pic>
        <p:nvPicPr>
          <p:cNvPr id="134153" name="Picture 9" descr="D:\National reports\7_ORM_Geneva_2008\Filters.WMF"/>
          <p:cNvPicPr>
            <a:picLocks noGrp="1" noChangeAspect="1" noChangeArrowheads="1"/>
          </p:cNvPicPr>
          <p:nvPr>
            <p:ph idx="1"/>
          </p:nvPr>
        </p:nvPicPr>
        <p:blipFill>
          <a:blip r:embed="rId3"/>
          <a:srcRect/>
          <a:stretch>
            <a:fillRect/>
          </a:stretch>
        </p:blipFill>
        <p:spPr>
          <a:xfrm>
            <a:off x="1143000" y="1371600"/>
            <a:ext cx="6403975" cy="4114800"/>
          </a:xfrm>
          <a:solidFill>
            <a:srgbClr val="CCFFCC"/>
          </a:solidFill>
          <a:ln/>
        </p:spPr>
      </p:pic>
      <p:sp>
        <p:nvSpPr>
          <p:cNvPr id="134154" name="Text Box 10"/>
          <p:cNvSpPr txBox="1">
            <a:spLocks noChangeArrowheads="1"/>
          </p:cNvSpPr>
          <p:nvPr/>
        </p:nvSpPr>
        <p:spPr bwMode="auto">
          <a:xfrm>
            <a:off x="914400" y="5562600"/>
            <a:ext cx="6858000" cy="336550"/>
          </a:xfrm>
          <a:prstGeom prst="rect">
            <a:avLst/>
          </a:prstGeom>
          <a:noFill/>
          <a:ln w="9525">
            <a:noFill/>
            <a:miter lim="800000"/>
            <a:headEnd/>
            <a:tailEnd/>
          </a:ln>
          <a:effectLst/>
        </p:spPr>
        <p:txBody>
          <a:bodyPr lIns="92075" tIns="46038" rIns="92075" bIns="46038">
            <a:spAutoFit/>
          </a:bodyPr>
          <a:lstStyle/>
          <a:p>
            <a:pPr>
              <a:spcBef>
                <a:spcPct val="50000"/>
              </a:spcBef>
            </a:pPr>
            <a:endParaRPr lang="ru-RU">
              <a:effectLst>
                <a:outerShdw blurRad="38100" dist="38100" dir="2700000" algn="tl">
                  <a:srgbClr val="000000"/>
                </a:outerShdw>
              </a:effectLst>
            </a:endParaRPr>
          </a:p>
        </p:txBody>
      </p:sp>
      <p:sp>
        <p:nvSpPr>
          <p:cNvPr id="134155" name="Text Box 11"/>
          <p:cNvSpPr txBox="1">
            <a:spLocks noChangeArrowheads="1"/>
          </p:cNvSpPr>
          <p:nvPr/>
        </p:nvSpPr>
        <p:spPr bwMode="auto">
          <a:xfrm>
            <a:off x="990600" y="5715000"/>
            <a:ext cx="6858000" cy="277641"/>
          </a:xfrm>
          <a:prstGeom prst="rect">
            <a:avLst/>
          </a:prstGeom>
          <a:noFill/>
          <a:ln w="9525">
            <a:noFill/>
            <a:miter lim="800000"/>
            <a:headEnd/>
            <a:tailEnd/>
          </a:ln>
          <a:effectLst/>
        </p:spPr>
        <p:txBody>
          <a:bodyPr lIns="92075" tIns="46038" rIns="92075" bIns="46038">
            <a:spAutoFit/>
          </a:bodyPr>
          <a:lstStyle/>
          <a:p>
            <a:pPr algn="ctr">
              <a:spcBef>
                <a:spcPct val="50000"/>
              </a:spcBef>
            </a:pPr>
            <a:r>
              <a:rPr lang="en-US" sz="1200" dirty="0">
                <a:effectLst>
                  <a:outerShdw blurRad="38100" dist="38100" dir="2700000" algn="tl">
                    <a:srgbClr val="000000"/>
                  </a:outerShdw>
                </a:effectLst>
              </a:rPr>
              <a:t>Relative spectral sensitivities </a:t>
            </a:r>
            <a:endParaRPr lang="ru-RU" sz="1200" dirty="0">
              <a:effectLst>
                <a:outerShdw blurRad="38100" dist="38100" dir="2700000" algn="tl">
                  <a:srgbClr val="000000"/>
                </a:outerShdw>
              </a:effectLst>
            </a:endParaRPr>
          </a:p>
        </p:txBody>
      </p:sp>
    </p:spTree>
  </p:cSld>
  <p:clrMapOvr>
    <a:masterClrMapping/>
  </p:clrMapOvr>
  <p:transition spd="med">
    <p:split orient="ver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4"/>
          <p:cNvSpPr>
            <a:spLocks noGrp="1"/>
          </p:cNvSpPr>
          <p:nvPr>
            <p:ph type="sldNum" sz="quarter" idx="12"/>
          </p:nvPr>
        </p:nvSpPr>
        <p:spPr/>
        <p:txBody>
          <a:bodyPr/>
          <a:lstStyle/>
          <a:p>
            <a:fld id="{17FA04D5-6AEA-4E58-A23A-EAF0AB2A6F7E}" type="slidenum">
              <a:rPr lang="ru-RU" smtClean="0"/>
              <a:pPr/>
              <a:t>14</a:t>
            </a:fld>
            <a:endParaRPr lang="ru-RU"/>
          </a:p>
        </p:txBody>
      </p:sp>
      <p:pic>
        <p:nvPicPr>
          <p:cNvPr id="7" name="Рисунок 6" descr="IMG_8584.JPG"/>
          <p:cNvPicPr>
            <a:picLocks noChangeAspect="1"/>
          </p:cNvPicPr>
          <p:nvPr/>
        </p:nvPicPr>
        <p:blipFill>
          <a:blip r:embed="rId2" cstate="print"/>
          <a:srcRect r="46137"/>
          <a:stretch>
            <a:fillRect/>
          </a:stretch>
        </p:blipFill>
        <p:spPr>
          <a:xfrm>
            <a:off x="3416300" y="1962150"/>
            <a:ext cx="1340776" cy="2844800"/>
          </a:xfrm>
          <a:prstGeom prst="rect">
            <a:avLst/>
          </a:prstGeom>
        </p:spPr>
      </p:pic>
      <p:sp>
        <p:nvSpPr>
          <p:cNvPr id="8" name="Прямоугольник 7"/>
          <p:cNvSpPr/>
          <p:nvPr/>
        </p:nvSpPr>
        <p:spPr>
          <a:xfrm>
            <a:off x="349250" y="984250"/>
            <a:ext cx="8794750" cy="1015663"/>
          </a:xfrm>
          <a:prstGeom prst="rect">
            <a:avLst/>
          </a:prstGeom>
        </p:spPr>
        <p:txBody>
          <a:bodyPr wrap="square">
            <a:spAutoFit/>
          </a:bodyPr>
          <a:lstStyle/>
          <a:p>
            <a:r>
              <a:rPr lang="en-US" sz="1200" dirty="0"/>
              <a:t>An automated complex system including a base unit of the biologically active UV radiation meter, a sensor of the total radiation, and a FAR sensor has been created on the basis of the PION-F photometer. </a:t>
            </a:r>
          </a:p>
          <a:p>
            <a:r>
              <a:rPr lang="en-US" sz="1200" dirty="0"/>
              <a:t>A submersible device has been specifically engineered to study solar UV radiation propagation in the aqueous medium up to a depth of 20 m. The instrument is equipped with a surface unit enabling to measure both radiation levels at different depths and water transparency. </a:t>
            </a:r>
            <a:endParaRPr lang="ru-RU" sz="1200" dirty="0"/>
          </a:p>
        </p:txBody>
      </p:sp>
      <p:sp>
        <p:nvSpPr>
          <p:cNvPr id="9" name="Прямоугольник 8"/>
          <p:cNvSpPr/>
          <p:nvPr/>
        </p:nvSpPr>
        <p:spPr>
          <a:xfrm>
            <a:off x="4794250" y="2006600"/>
            <a:ext cx="2532616" cy="276999"/>
          </a:xfrm>
          <a:prstGeom prst="rect">
            <a:avLst/>
          </a:prstGeom>
        </p:spPr>
        <p:txBody>
          <a:bodyPr wrap="none">
            <a:spAutoFit/>
          </a:bodyPr>
          <a:lstStyle/>
          <a:p>
            <a:r>
              <a:rPr lang="en-US" sz="1200" dirty="0" smtClean="0"/>
              <a:t>A submersible PION-F photometer</a:t>
            </a:r>
            <a:endParaRPr lang="ru-RU" sz="1200" dirty="0"/>
          </a:p>
        </p:txBody>
      </p:sp>
      <p:sp>
        <p:nvSpPr>
          <p:cNvPr id="153601" name="Rectangle 1"/>
          <p:cNvSpPr>
            <a:spLocks noChangeArrowheads="1"/>
          </p:cNvSpPr>
          <p:nvPr/>
        </p:nvSpPr>
        <p:spPr bwMode="auto">
          <a:xfrm>
            <a:off x="4838700" y="2362200"/>
            <a:ext cx="4305300" cy="2124300"/>
          </a:xfrm>
          <a:prstGeom prst="rect">
            <a:avLst/>
          </a:prstGeom>
          <a:noFill/>
          <a:ln w="9525" cap="flat" cmpd="sng">
            <a:noFill/>
            <a:prstDash val="solid"/>
            <a:miter lim="800000"/>
            <a:headEnd/>
            <a:tailEnd/>
          </a:ln>
          <a:effectLst/>
        </p:spPr>
        <p:txBody>
          <a:bodyPr vert="horz" wrap="square" lIns="92075" tIns="46038" rIns="92075" bIns="46038" numCol="1" anchor="ctr" anchorCtr="0" compatLnSpc="1">
            <a:prstTxWarp prst="textNoShape">
              <a:avLst/>
            </a:prstTxWarp>
            <a:spAutoFit/>
          </a:bodyPr>
          <a:lstStyle/>
          <a:p>
            <a:pPr marL="0" marR="0" lvl="0" indent="450850" algn="l" defTabSz="914400" rtl="0" eaLnBrk="0" fontAlgn="base" latinLnBrk="0" hangingPunct="0">
              <a:lnSpc>
                <a:spcPct val="100000"/>
              </a:lnSpc>
              <a:spcBef>
                <a:spcPct val="0"/>
              </a:spcBef>
              <a:spcAft>
                <a:spcPct val="0"/>
              </a:spcAft>
              <a:buClrTx/>
              <a:buSzTx/>
              <a:buFontTx/>
              <a:buNone/>
              <a:tabLst>
                <a:tab pos="2459038" algn="l"/>
              </a:tabLst>
            </a:pPr>
            <a:r>
              <a:rPr kumimoji="1" lang="en-US" sz="1200" b="1" dirty="0" smtClean="0">
                <a:effectLst/>
                <a:latin typeface="Arial" pitchFamily="34" charset="0"/>
                <a:ea typeface="Times New Roman" pitchFamily="18" charset="0"/>
              </a:rPr>
              <a:t>Device characteristics</a:t>
            </a:r>
            <a:r>
              <a:rPr kumimoji="1" lang="ru-RU" sz="1200" b="1" i="0" u="none" strike="noStrike" cap="none" normalizeH="0" baseline="0" dirty="0" smtClean="0">
                <a:ln>
                  <a:noFill/>
                </a:ln>
                <a:solidFill>
                  <a:schemeClr val="tx1"/>
                </a:solidFill>
                <a:effectLst/>
                <a:latin typeface="Arial" pitchFamily="34" charset="0"/>
                <a:ea typeface="Times New Roman" pitchFamily="18" charset="0"/>
              </a:rPr>
              <a:t>:</a:t>
            </a:r>
            <a:endParaRPr kumimoji="1" lang="ru-RU" sz="800" b="0" i="0" u="none" strike="noStrike" cap="none" normalizeH="0" baseline="0" dirty="0" smtClean="0">
              <a:ln>
                <a:noFill/>
              </a:ln>
              <a:solidFill>
                <a:schemeClr val="tx1"/>
              </a:solidFill>
              <a:effectLst/>
              <a:latin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tab pos="2459038" algn="l"/>
              </a:tabLst>
            </a:pPr>
            <a:r>
              <a:rPr kumimoji="1" lang="en-US" sz="1200" b="0" i="1" u="none" strike="noStrike" cap="none" normalizeH="0" baseline="0" dirty="0" smtClean="0">
                <a:ln>
                  <a:noFill/>
                </a:ln>
                <a:solidFill>
                  <a:schemeClr val="tx1"/>
                </a:solidFill>
                <a:effectLst/>
                <a:latin typeface="Arial" pitchFamily="34" charset="0"/>
                <a:ea typeface="Times New Roman" pitchFamily="18" charset="0"/>
              </a:rPr>
              <a:t>Supply voltage</a:t>
            </a:r>
            <a:r>
              <a:rPr kumimoji="1" lang="ru-RU" sz="1200" b="0" i="1" u="none" strike="noStrike" cap="none" normalizeH="0" baseline="0" dirty="0" smtClean="0">
                <a:ln>
                  <a:noFill/>
                </a:ln>
                <a:solidFill>
                  <a:schemeClr val="tx1"/>
                </a:solidFill>
                <a:effectLst/>
                <a:latin typeface="Arial" pitchFamily="34" charset="0"/>
                <a:ea typeface="Times New Roman" pitchFamily="18" charset="0"/>
              </a:rPr>
              <a:t>:</a:t>
            </a:r>
            <a:r>
              <a:rPr kumimoji="1" lang="ru-RU" sz="1200" b="0" i="0" u="none" strike="noStrike" cap="none" normalizeH="0" baseline="0" dirty="0" smtClean="0">
                <a:ln>
                  <a:noFill/>
                </a:ln>
                <a:solidFill>
                  <a:schemeClr val="tx1"/>
                </a:solidFill>
                <a:effectLst/>
                <a:latin typeface="Arial" pitchFamily="34" charset="0"/>
                <a:ea typeface="Times New Roman" pitchFamily="18" charset="0"/>
              </a:rPr>
              <a:t> 10-15</a:t>
            </a:r>
            <a:r>
              <a:rPr kumimoji="1" lang="en-US" sz="1200" b="0" i="0" u="none" strike="noStrike" cap="none" normalizeH="0" baseline="0" dirty="0" smtClean="0">
                <a:ln>
                  <a:noFill/>
                </a:ln>
                <a:solidFill>
                  <a:schemeClr val="tx1"/>
                </a:solidFill>
                <a:effectLst/>
                <a:latin typeface="Arial" pitchFamily="34" charset="0"/>
                <a:ea typeface="Times New Roman" pitchFamily="18" charset="0"/>
              </a:rPr>
              <a:t> V</a:t>
            </a:r>
            <a:endParaRPr kumimoji="1" lang="ru-RU" sz="800" b="0" i="0" u="none" strike="noStrike" cap="none" normalizeH="0" baseline="0" dirty="0" smtClean="0">
              <a:ln>
                <a:noFill/>
              </a:ln>
              <a:solidFill>
                <a:schemeClr val="tx1"/>
              </a:solidFill>
              <a:effectLst/>
              <a:latin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tab pos="2459038" algn="l"/>
              </a:tabLst>
            </a:pPr>
            <a:r>
              <a:rPr kumimoji="1" lang="en-US" sz="1200" b="0" i="1" u="none" strike="noStrike" cap="none" normalizeH="0" baseline="0" dirty="0" smtClean="0">
                <a:ln>
                  <a:noFill/>
                </a:ln>
                <a:solidFill>
                  <a:schemeClr val="tx1"/>
                </a:solidFill>
                <a:effectLst/>
                <a:latin typeface="Arial" pitchFamily="34" charset="0"/>
                <a:ea typeface="Times New Roman" pitchFamily="18" charset="0"/>
              </a:rPr>
              <a:t>Power</a:t>
            </a:r>
            <a:r>
              <a:rPr kumimoji="1" lang="ru-RU" sz="1200" b="0" i="1" u="none" strike="noStrike" cap="none" normalizeH="0" baseline="0" dirty="0" smtClean="0">
                <a:ln>
                  <a:noFill/>
                </a:ln>
                <a:solidFill>
                  <a:schemeClr val="tx1"/>
                </a:solidFill>
                <a:effectLst/>
                <a:latin typeface="Arial" pitchFamily="34" charset="0"/>
                <a:ea typeface="Times New Roman" pitchFamily="18" charset="0"/>
              </a:rPr>
              <a:t>:</a:t>
            </a:r>
            <a:r>
              <a:rPr kumimoji="1" lang="ru-RU" sz="1200" b="0" i="0" u="none" strike="noStrike" cap="none" normalizeH="0" baseline="0" dirty="0" smtClean="0">
                <a:ln>
                  <a:noFill/>
                </a:ln>
                <a:solidFill>
                  <a:schemeClr val="tx1"/>
                </a:solidFill>
                <a:effectLst/>
                <a:latin typeface="Arial" pitchFamily="34" charset="0"/>
                <a:ea typeface="Times New Roman" pitchFamily="18" charset="0"/>
              </a:rPr>
              <a:t> 10</a:t>
            </a:r>
            <a:r>
              <a:rPr kumimoji="1" lang="en-US" sz="1200" b="0" i="0" u="none" strike="noStrike" cap="none" normalizeH="0" baseline="0" dirty="0" smtClean="0">
                <a:ln>
                  <a:noFill/>
                </a:ln>
                <a:solidFill>
                  <a:schemeClr val="tx1"/>
                </a:solidFill>
                <a:effectLst/>
                <a:latin typeface="Arial" pitchFamily="34" charset="0"/>
                <a:ea typeface="Times New Roman" pitchFamily="18" charset="0"/>
              </a:rPr>
              <a:t> W</a:t>
            </a:r>
            <a:endParaRPr kumimoji="1" lang="ru-RU" sz="800" b="0" i="0" u="none" strike="noStrike" cap="none" normalizeH="0" baseline="0" dirty="0" smtClean="0">
              <a:ln>
                <a:noFill/>
              </a:ln>
              <a:solidFill>
                <a:schemeClr val="tx1"/>
              </a:solidFill>
              <a:effectLst/>
              <a:latin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tab pos="2459038" algn="l"/>
              </a:tabLst>
            </a:pPr>
            <a:r>
              <a:rPr kumimoji="1" lang="en-US" sz="1200" b="0" i="1" u="none" strike="noStrike" cap="none" normalizeH="0" baseline="0" dirty="0" smtClean="0">
                <a:ln>
                  <a:noFill/>
                </a:ln>
                <a:solidFill>
                  <a:schemeClr val="tx1"/>
                </a:solidFill>
                <a:effectLst/>
                <a:latin typeface="Arial" pitchFamily="34" charset="0"/>
                <a:ea typeface="Times New Roman" pitchFamily="18" charset="0"/>
              </a:rPr>
              <a:t> Time of autonomous work with a standard</a:t>
            </a:r>
            <a:r>
              <a:rPr kumimoji="1" lang="en-US" sz="1200" b="0" i="1" u="none" strike="noStrike" cap="none" normalizeH="0" dirty="0" smtClean="0">
                <a:ln>
                  <a:noFill/>
                </a:ln>
                <a:solidFill>
                  <a:schemeClr val="tx1"/>
                </a:solidFill>
                <a:effectLst/>
                <a:latin typeface="Arial" pitchFamily="34" charset="0"/>
                <a:ea typeface="Times New Roman" pitchFamily="18" charset="0"/>
              </a:rPr>
              <a:t> </a:t>
            </a:r>
            <a:r>
              <a:rPr kumimoji="1" lang="en-US" sz="1200" b="0" i="1" u="none" strike="noStrike" cap="none" normalizeH="0" baseline="0" dirty="0" err="1" smtClean="0">
                <a:ln>
                  <a:noFill/>
                </a:ln>
                <a:solidFill>
                  <a:schemeClr val="tx1"/>
                </a:solidFill>
                <a:effectLst/>
                <a:latin typeface="Arial" pitchFamily="34" charset="0"/>
                <a:ea typeface="Times New Roman" pitchFamily="18" charset="0"/>
              </a:rPr>
              <a:t>li</a:t>
            </a:r>
            <a:r>
              <a:rPr kumimoji="1" lang="ru-RU" sz="1200" b="0" i="1" u="none" strike="noStrike" cap="none" normalizeH="0" baseline="0" dirty="0" smtClean="0">
                <a:ln>
                  <a:noFill/>
                </a:ln>
                <a:solidFill>
                  <a:schemeClr val="tx1"/>
                </a:solidFill>
                <a:effectLst/>
                <a:latin typeface="Arial" pitchFamily="34" charset="0"/>
                <a:ea typeface="Times New Roman" pitchFamily="18" charset="0"/>
              </a:rPr>
              <a:t>-</a:t>
            </a:r>
            <a:r>
              <a:rPr kumimoji="1" lang="en-US" sz="1200" b="0" i="1" u="none" strike="noStrike" cap="none" normalizeH="0" baseline="0" dirty="0" smtClean="0">
                <a:ln>
                  <a:noFill/>
                </a:ln>
                <a:solidFill>
                  <a:schemeClr val="tx1"/>
                </a:solidFill>
                <a:effectLst/>
                <a:latin typeface="Arial" pitchFamily="34" charset="0"/>
                <a:ea typeface="Times New Roman" pitchFamily="18" charset="0"/>
              </a:rPr>
              <a:t>ion</a:t>
            </a:r>
            <a:r>
              <a:rPr kumimoji="1" lang="ru-RU" sz="1200" b="0" i="1" u="none" strike="noStrike" cap="none" normalizeH="0" baseline="0" dirty="0" smtClean="0">
                <a:ln>
                  <a:noFill/>
                </a:ln>
                <a:solidFill>
                  <a:schemeClr val="tx1"/>
                </a:solidFill>
                <a:effectLst/>
                <a:latin typeface="Arial" pitchFamily="34" charset="0"/>
                <a:ea typeface="Times New Roman" pitchFamily="18" charset="0"/>
              </a:rPr>
              <a:t> </a:t>
            </a:r>
            <a:r>
              <a:rPr kumimoji="1" lang="en-US" sz="1200" b="0" i="1" u="none" strike="noStrike" cap="none" normalizeH="0" baseline="0" dirty="0" err="1" smtClean="0">
                <a:ln>
                  <a:noFill/>
                </a:ln>
                <a:solidFill>
                  <a:schemeClr val="tx1"/>
                </a:solidFill>
                <a:effectLst/>
                <a:latin typeface="Arial" pitchFamily="34" charset="0"/>
                <a:ea typeface="Times New Roman" pitchFamily="18" charset="0"/>
              </a:rPr>
              <a:t>accumalator</a:t>
            </a:r>
            <a:r>
              <a:rPr kumimoji="1" lang="ru-RU" sz="1200" b="0" i="1" u="none" strike="noStrike" cap="none" normalizeH="0" baseline="0" dirty="0" smtClean="0">
                <a:ln>
                  <a:noFill/>
                </a:ln>
                <a:solidFill>
                  <a:schemeClr val="tx1"/>
                </a:solidFill>
                <a:effectLst/>
                <a:latin typeface="Arial" pitchFamily="34" charset="0"/>
                <a:ea typeface="Times New Roman" pitchFamily="18" charset="0"/>
              </a:rPr>
              <a:t> </a:t>
            </a:r>
            <a:r>
              <a:rPr kumimoji="1" lang="en-US" sz="1200" b="0" i="1" u="none" strike="noStrike" cap="none" normalizeH="0" baseline="0" dirty="0" smtClean="0">
                <a:ln>
                  <a:noFill/>
                </a:ln>
                <a:solidFill>
                  <a:schemeClr val="tx1"/>
                </a:solidFill>
                <a:effectLst/>
                <a:latin typeface="Arial" pitchFamily="34" charset="0"/>
                <a:ea typeface="Times New Roman" pitchFamily="18" charset="0"/>
              </a:rPr>
              <a:t>of</a:t>
            </a:r>
            <a:r>
              <a:rPr kumimoji="1" lang="ru-RU" sz="1200" b="0" i="1" u="none" strike="noStrike" cap="none" normalizeH="0" baseline="0" dirty="0" smtClean="0">
                <a:ln>
                  <a:noFill/>
                </a:ln>
                <a:solidFill>
                  <a:schemeClr val="tx1"/>
                </a:solidFill>
                <a:effectLst/>
                <a:latin typeface="Arial" pitchFamily="34" charset="0"/>
                <a:ea typeface="Times New Roman" pitchFamily="18" charset="0"/>
              </a:rPr>
              <a:t> 5600 </a:t>
            </a:r>
            <a:r>
              <a:rPr kumimoji="1" lang="en-US" sz="1200" b="0" i="1" u="none" strike="noStrike" cap="none" normalizeH="0" baseline="0" dirty="0" err="1" smtClean="0">
                <a:ln>
                  <a:noFill/>
                </a:ln>
                <a:solidFill>
                  <a:schemeClr val="tx1"/>
                </a:solidFill>
                <a:effectLst/>
                <a:latin typeface="Arial" pitchFamily="34" charset="0"/>
                <a:ea typeface="Times New Roman" pitchFamily="18" charset="0"/>
              </a:rPr>
              <a:t>mAh</a:t>
            </a:r>
            <a:r>
              <a:rPr kumimoji="1" lang="en-US" sz="1200" b="0" i="1" u="none" strike="noStrike" cap="none" normalizeH="0" baseline="0" dirty="0" smtClean="0">
                <a:ln>
                  <a:noFill/>
                </a:ln>
                <a:solidFill>
                  <a:schemeClr val="tx1"/>
                </a:solidFill>
                <a:effectLst/>
                <a:latin typeface="Arial" pitchFamily="34" charset="0"/>
                <a:ea typeface="Times New Roman" pitchFamily="18" charset="0"/>
              </a:rPr>
              <a:t> </a:t>
            </a:r>
            <a:r>
              <a:rPr kumimoji="1" lang="ru-RU" sz="1200" b="0" i="0" u="none" strike="noStrike" cap="none" normalizeH="0" baseline="0" dirty="0" smtClean="0">
                <a:ln>
                  <a:noFill/>
                </a:ln>
                <a:solidFill>
                  <a:schemeClr val="tx1"/>
                </a:solidFill>
                <a:effectLst/>
                <a:latin typeface="Arial" pitchFamily="34" charset="0"/>
                <a:ea typeface="Times New Roman" pitchFamily="18" charset="0"/>
              </a:rPr>
              <a:t>: 4 </a:t>
            </a:r>
            <a:r>
              <a:rPr kumimoji="1" lang="en-US" sz="1200" b="0" i="0" u="none" strike="noStrike" cap="none" normalizeH="0" baseline="0" dirty="0" smtClean="0">
                <a:ln>
                  <a:noFill/>
                </a:ln>
                <a:solidFill>
                  <a:schemeClr val="tx1"/>
                </a:solidFill>
                <a:effectLst/>
                <a:latin typeface="Arial" pitchFamily="34" charset="0"/>
                <a:ea typeface="Times New Roman" pitchFamily="18" charset="0"/>
              </a:rPr>
              <a:t>hours</a:t>
            </a:r>
            <a:r>
              <a:rPr kumimoji="1" lang="ru-RU" sz="1200" b="0" i="0" u="none" strike="noStrike" cap="none" normalizeH="0" baseline="0" dirty="0" smtClean="0">
                <a:ln>
                  <a:noFill/>
                </a:ln>
                <a:solidFill>
                  <a:schemeClr val="tx1"/>
                </a:solidFill>
                <a:effectLst/>
                <a:latin typeface="Arial" pitchFamily="34" charset="0"/>
                <a:ea typeface="Times New Roman" pitchFamily="18" charset="0"/>
              </a:rPr>
              <a:t>.  </a:t>
            </a:r>
            <a:endParaRPr kumimoji="1" lang="ru-RU" sz="800" b="0" i="0" u="none" strike="noStrike" cap="none" normalizeH="0" baseline="0" dirty="0" smtClean="0">
              <a:ln>
                <a:noFill/>
              </a:ln>
              <a:solidFill>
                <a:schemeClr val="tx1"/>
              </a:solidFill>
              <a:effectLst/>
              <a:latin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tab pos="2459038" algn="l"/>
              </a:tabLst>
            </a:pPr>
            <a:r>
              <a:rPr kumimoji="1" lang="en-US" sz="1200" i="1" dirty="0" smtClean="0">
                <a:effectLst/>
                <a:latin typeface="Arial" pitchFamily="34" charset="0"/>
                <a:ea typeface="Times New Roman" pitchFamily="18" charset="0"/>
              </a:rPr>
              <a:t> Maximum depth of submersion</a:t>
            </a:r>
            <a:r>
              <a:rPr kumimoji="1" lang="ru-RU" sz="1200" b="0" i="1" u="none" strike="noStrike" cap="none" normalizeH="0" baseline="0" dirty="0" smtClean="0">
                <a:ln>
                  <a:noFill/>
                </a:ln>
                <a:solidFill>
                  <a:schemeClr val="tx1"/>
                </a:solidFill>
                <a:effectLst/>
                <a:latin typeface="Arial" pitchFamily="34" charset="0"/>
                <a:ea typeface="Times New Roman" pitchFamily="18" charset="0"/>
              </a:rPr>
              <a:t>:</a:t>
            </a:r>
            <a:r>
              <a:rPr kumimoji="1" lang="ru-RU" sz="1200" b="0" i="0" u="none" strike="noStrike" cap="none" normalizeH="0" baseline="0" dirty="0" smtClean="0">
                <a:ln>
                  <a:noFill/>
                </a:ln>
                <a:solidFill>
                  <a:schemeClr val="tx1"/>
                </a:solidFill>
                <a:effectLst/>
                <a:latin typeface="Arial" pitchFamily="34" charset="0"/>
                <a:ea typeface="Times New Roman" pitchFamily="18" charset="0"/>
              </a:rPr>
              <a:t> 30</a:t>
            </a:r>
            <a:r>
              <a:rPr kumimoji="1" lang="en-US" sz="1200" b="0" i="0" u="none" strike="noStrike" cap="none" normalizeH="0" baseline="0" dirty="0" smtClean="0">
                <a:ln>
                  <a:noFill/>
                </a:ln>
                <a:solidFill>
                  <a:schemeClr val="tx1"/>
                </a:solidFill>
                <a:effectLst/>
                <a:latin typeface="Arial" pitchFamily="34" charset="0"/>
                <a:ea typeface="Times New Roman" pitchFamily="18" charset="0"/>
              </a:rPr>
              <a:t> m</a:t>
            </a:r>
            <a:endParaRPr kumimoji="1" lang="ru-RU" sz="800" b="0" i="0" u="none" strike="noStrike" cap="none" normalizeH="0" baseline="0" dirty="0" smtClean="0">
              <a:ln>
                <a:noFill/>
              </a:ln>
              <a:solidFill>
                <a:schemeClr val="tx1"/>
              </a:solidFill>
              <a:effectLst/>
              <a:latin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tab pos="2459038" algn="l"/>
              </a:tabLst>
            </a:pPr>
            <a:r>
              <a:rPr kumimoji="1" lang="en-US" sz="1200" b="0" i="1" u="none" strike="noStrike" cap="none" normalizeH="0" baseline="0" dirty="0" smtClean="0">
                <a:ln>
                  <a:noFill/>
                </a:ln>
                <a:solidFill>
                  <a:schemeClr val="tx1"/>
                </a:solidFill>
                <a:effectLst/>
                <a:latin typeface="Arial" pitchFamily="34" charset="0"/>
                <a:ea typeface="Times New Roman" pitchFamily="18" charset="0"/>
              </a:rPr>
              <a:t>An error in</a:t>
            </a:r>
            <a:r>
              <a:rPr kumimoji="1" lang="en-US" sz="1200" b="0" i="1" u="none" strike="noStrike" cap="none" normalizeH="0" dirty="0" smtClean="0">
                <a:ln>
                  <a:noFill/>
                </a:ln>
                <a:solidFill>
                  <a:schemeClr val="tx1"/>
                </a:solidFill>
                <a:effectLst/>
                <a:latin typeface="Arial" pitchFamily="34" charset="0"/>
                <a:ea typeface="Times New Roman" pitchFamily="18" charset="0"/>
              </a:rPr>
              <a:t> depth determination</a:t>
            </a:r>
            <a:r>
              <a:rPr kumimoji="1" lang="ru-RU" sz="1200" b="0" i="1" u="none" strike="noStrike" cap="none" normalizeH="0" baseline="0" dirty="0" smtClean="0">
                <a:ln>
                  <a:noFill/>
                </a:ln>
                <a:solidFill>
                  <a:schemeClr val="tx1"/>
                </a:solidFill>
                <a:effectLst/>
                <a:latin typeface="Arial" pitchFamily="34" charset="0"/>
                <a:ea typeface="Times New Roman" pitchFamily="18" charset="0"/>
              </a:rPr>
              <a:t>:</a:t>
            </a:r>
            <a:r>
              <a:rPr kumimoji="1" lang="ru-RU" sz="1200" b="0" i="0" u="none" strike="noStrike" cap="none" normalizeH="0" baseline="0" dirty="0" smtClean="0">
                <a:ln>
                  <a:noFill/>
                </a:ln>
                <a:solidFill>
                  <a:schemeClr val="tx1"/>
                </a:solidFill>
                <a:effectLst/>
                <a:latin typeface="Arial" pitchFamily="34" charset="0"/>
                <a:ea typeface="Times New Roman" pitchFamily="18" charset="0"/>
              </a:rPr>
              <a:t> ±5 </a:t>
            </a:r>
            <a:r>
              <a:rPr kumimoji="1" lang="en-US" sz="1200" b="0" i="0" u="none" strike="noStrike" cap="none" normalizeH="0" baseline="0" dirty="0" smtClean="0">
                <a:ln>
                  <a:noFill/>
                </a:ln>
                <a:solidFill>
                  <a:schemeClr val="tx1"/>
                </a:solidFill>
                <a:effectLst/>
                <a:latin typeface="Arial" pitchFamily="34" charset="0"/>
                <a:ea typeface="Times New Roman" pitchFamily="18" charset="0"/>
              </a:rPr>
              <a:t> cm</a:t>
            </a:r>
            <a:endParaRPr kumimoji="1" lang="ru-RU" sz="800" b="0" i="0" u="none" strike="noStrike" cap="none" normalizeH="0" baseline="0" dirty="0" smtClean="0">
              <a:ln>
                <a:noFill/>
              </a:ln>
              <a:solidFill>
                <a:schemeClr val="tx1"/>
              </a:solidFill>
              <a:effectLst/>
              <a:latin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tab pos="2459038" algn="l"/>
              </a:tabLst>
            </a:pPr>
            <a:r>
              <a:rPr kumimoji="1" lang="en-US" sz="1200" b="0" i="1" u="none" strike="noStrike" cap="none" normalizeH="0" baseline="0" dirty="0" smtClean="0">
                <a:ln>
                  <a:noFill/>
                </a:ln>
                <a:solidFill>
                  <a:schemeClr val="tx1"/>
                </a:solidFill>
                <a:effectLst/>
                <a:latin typeface="Arial" pitchFamily="34" charset="0"/>
                <a:ea typeface="Times New Roman" pitchFamily="18" charset="0"/>
              </a:rPr>
              <a:t>Spectral range</a:t>
            </a:r>
            <a:r>
              <a:rPr kumimoji="1" lang="ru-RU" sz="1200" b="0" i="1" u="none" strike="noStrike" cap="none" normalizeH="0" baseline="0" dirty="0" smtClean="0">
                <a:ln>
                  <a:noFill/>
                </a:ln>
                <a:solidFill>
                  <a:schemeClr val="tx1"/>
                </a:solidFill>
                <a:effectLst/>
                <a:latin typeface="Arial" pitchFamily="34" charset="0"/>
                <a:ea typeface="Times New Roman" pitchFamily="18" charset="0"/>
              </a:rPr>
              <a:t>:</a:t>
            </a:r>
            <a:r>
              <a:rPr kumimoji="1" lang="ru-RU" sz="1200" b="0" i="0" u="none" strike="noStrike" cap="none" normalizeH="0" baseline="0" dirty="0" smtClean="0">
                <a:ln>
                  <a:noFill/>
                </a:ln>
                <a:solidFill>
                  <a:schemeClr val="tx1"/>
                </a:solidFill>
                <a:effectLst/>
                <a:latin typeface="Arial" pitchFamily="34" charset="0"/>
                <a:ea typeface="Times New Roman" pitchFamily="18" charset="0"/>
              </a:rPr>
              <a:t>  285-400 </a:t>
            </a:r>
            <a:r>
              <a:rPr kumimoji="1" lang="en-US" sz="1200" b="0" i="0" u="none" strike="noStrike" cap="none" normalizeH="0" baseline="0" dirty="0" smtClean="0">
                <a:ln>
                  <a:noFill/>
                </a:ln>
                <a:solidFill>
                  <a:schemeClr val="tx1"/>
                </a:solidFill>
                <a:effectLst/>
                <a:latin typeface="Arial" pitchFamily="34" charset="0"/>
                <a:ea typeface="Times New Roman" pitchFamily="18" charset="0"/>
              </a:rPr>
              <a:t>nm</a:t>
            </a:r>
            <a:r>
              <a:rPr kumimoji="1" lang="ru-RU" sz="1200" b="0" i="0" u="none" strike="noStrike" cap="none" normalizeH="0" baseline="0" dirty="0" smtClean="0">
                <a:ln>
                  <a:noFill/>
                </a:ln>
                <a:solidFill>
                  <a:schemeClr val="tx1"/>
                </a:solidFill>
                <a:effectLst/>
                <a:latin typeface="Arial" pitchFamily="34" charset="0"/>
                <a:ea typeface="Times New Roman" pitchFamily="18" charset="0"/>
              </a:rPr>
              <a:t>и</a:t>
            </a:r>
            <a:r>
              <a:rPr kumimoji="1" lang="en-US" sz="1200" b="0" i="0" u="none" strike="noStrike" cap="none" normalizeH="0" baseline="0" dirty="0" smtClean="0">
                <a:ln>
                  <a:noFill/>
                </a:ln>
                <a:solidFill>
                  <a:schemeClr val="tx1"/>
                </a:solidFill>
                <a:effectLst/>
                <a:latin typeface="Arial" pitchFamily="34" charset="0"/>
                <a:ea typeface="Times New Roman" pitchFamily="18" charset="0"/>
              </a:rPr>
              <a:t> or </a:t>
            </a:r>
            <a:r>
              <a:rPr kumimoji="1" lang="ru-RU" sz="1200" b="0" i="0" u="none" strike="noStrike" cap="none" normalizeH="0" baseline="0" dirty="0" smtClean="0">
                <a:ln>
                  <a:noFill/>
                </a:ln>
                <a:solidFill>
                  <a:schemeClr val="tx1"/>
                </a:solidFill>
                <a:effectLst/>
                <a:latin typeface="Arial" pitchFamily="34" charset="0"/>
                <a:ea typeface="Times New Roman" pitchFamily="18" charset="0"/>
              </a:rPr>
              <a:t>285-315 </a:t>
            </a:r>
            <a:r>
              <a:rPr kumimoji="1" lang="en-US" sz="1200" b="0" i="0" u="none" strike="noStrike" cap="none" normalizeH="0" baseline="0" dirty="0" smtClean="0">
                <a:ln>
                  <a:noFill/>
                </a:ln>
                <a:solidFill>
                  <a:schemeClr val="tx1"/>
                </a:solidFill>
                <a:effectLst/>
                <a:latin typeface="Arial" pitchFamily="34" charset="0"/>
                <a:ea typeface="Times New Roman" pitchFamily="18" charset="0"/>
              </a:rPr>
              <a:t>nm</a:t>
            </a:r>
            <a:r>
              <a:rPr kumimoji="1" lang="ru-RU" sz="1200" b="0" i="0" u="none" strike="noStrike" cap="none" normalizeH="0" baseline="0" dirty="0" smtClean="0">
                <a:ln>
                  <a:noFill/>
                </a:ln>
                <a:solidFill>
                  <a:schemeClr val="tx1"/>
                </a:solidFill>
                <a:effectLst/>
                <a:latin typeface="Arial" pitchFamily="34" charset="0"/>
                <a:ea typeface="Times New Roman" pitchFamily="18" charset="0"/>
              </a:rPr>
              <a:t>.</a:t>
            </a:r>
            <a:endParaRPr kumimoji="1" lang="ru-RU" sz="800" b="0" i="0" u="none" strike="noStrike" cap="none" normalizeH="0" baseline="0" dirty="0" smtClean="0">
              <a:ln>
                <a:noFill/>
              </a:ln>
              <a:solidFill>
                <a:schemeClr val="tx1"/>
              </a:solidFill>
              <a:effectLst/>
              <a:latin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tab pos="2459038" algn="l"/>
              </a:tabLst>
            </a:pPr>
            <a:r>
              <a:rPr kumimoji="1" lang="en-US" sz="1200" b="0" i="1" u="none" strike="noStrike" cap="none" normalizeH="0" baseline="0" dirty="0" smtClean="0">
                <a:ln>
                  <a:noFill/>
                </a:ln>
                <a:solidFill>
                  <a:schemeClr val="tx1"/>
                </a:solidFill>
                <a:effectLst/>
                <a:latin typeface="Arial" pitchFamily="34" charset="0"/>
                <a:ea typeface="Times New Roman" pitchFamily="18" charset="0"/>
              </a:rPr>
              <a:t>Operating</a:t>
            </a:r>
            <a:r>
              <a:rPr kumimoji="1" lang="en-US" sz="1200" b="0" i="1" u="none" strike="noStrike" cap="none" normalizeH="0" dirty="0" smtClean="0">
                <a:ln>
                  <a:noFill/>
                </a:ln>
                <a:solidFill>
                  <a:schemeClr val="tx1"/>
                </a:solidFill>
                <a:effectLst/>
                <a:latin typeface="Arial" pitchFamily="34" charset="0"/>
                <a:ea typeface="Times New Roman" pitchFamily="18" charset="0"/>
              </a:rPr>
              <a:t> temperature range: </a:t>
            </a:r>
            <a:r>
              <a:rPr kumimoji="1" lang="ru-RU" sz="1200" b="0" i="0" u="none" strike="noStrike" cap="none" normalizeH="0" baseline="0" dirty="0" smtClean="0">
                <a:ln>
                  <a:noFill/>
                </a:ln>
                <a:solidFill>
                  <a:schemeClr val="tx1"/>
                </a:solidFill>
                <a:effectLst/>
                <a:latin typeface="Arial" pitchFamily="34" charset="0"/>
                <a:ea typeface="Times New Roman" pitchFamily="18" charset="0"/>
              </a:rPr>
              <a:t>0 ..+30 </a:t>
            </a:r>
            <a:r>
              <a:rPr kumimoji="1" lang="ru-RU"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r>
              <a:rPr kumimoji="1" lang="ru-RU" sz="1200" b="0" i="0" u="none" strike="noStrike" cap="none" normalizeH="0" baseline="0" dirty="0" smtClean="0">
                <a:ln>
                  <a:noFill/>
                </a:ln>
                <a:solidFill>
                  <a:schemeClr val="tx1"/>
                </a:solidFill>
                <a:effectLst/>
                <a:latin typeface="Arial" pitchFamily="34" charset="0"/>
                <a:ea typeface="Times New Roman" pitchFamily="18" charset="0"/>
              </a:rPr>
              <a:t>С</a:t>
            </a:r>
            <a:endParaRPr kumimoji="1" lang="ru-RU" sz="800" b="0" i="0" u="none" strike="noStrike" cap="none" normalizeH="0" baseline="0" dirty="0" smtClean="0">
              <a:ln>
                <a:noFill/>
              </a:ln>
              <a:solidFill>
                <a:schemeClr val="tx1"/>
              </a:solidFill>
              <a:effectLst/>
              <a:latin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tab pos="2459038" algn="l"/>
              </a:tabLst>
            </a:pPr>
            <a:r>
              <a:rPr kumimoji="1" lang="en-US" sz="1200" b="0" i="1" u="none" strike="noStrike" cap="none" normalizeH="0" baseline="0" dirty="0" err="1" smtClean="0">
                <a:ln>
                  <a:noFill/>
                </a:ln>
                <a:solidFill>
                  <a:schemeClr val="tx1"/>
                </a:solidFill>
                <a:effectLst/>
                <a:latin typeface="Arial" pitchFamily="34" charset="0"/>
                <a:ea typeface="Times New Roman" pitchFamily="18" charset="0"/>
              </a:rPr>
              <a:t>Measuremnt</a:t>
            </a:r>
            <a:r>
              <a:rPr kumimoji="1" lang="en-US" sz="1200" b="0" i="1" u="none" strike="noStrike" cap="none" normalizeH="0" baseline="0" dirty="0" smtClean="0">
                <a:ln>
                  <a:noFill/>
                </a:ln>
                <a:solidFill>
                  <a:schemeClr val="tx1"/>
                </a:solidFill>
                <a:effectLst/>
                <a:latin typeface="Arial" pitchFamily="34" charset="0"/>
                <a:ea typeface="Times New Roman" pitchFamily="18" charset="0"/>
              </a:rPr>
              <a:t>  results  storing</a:t>
            </a:r>
            <a:r>
              <a:rPr kumimoji="1" lang="ru-RU" sz="1200" b="0" i="1" u="none" strike="noStrike" cap="none" normalizeH="0" baseline="0" dirty="0" smtClean="0">
                <a:ln>
                  <a:noFill/>
                </a:ln>
                <a:solidFill>
                  <a:schemeClr val="tx1"/>
                </a:solidFill>
                <a:effectLst/>
                <a:latin typeface="Arial" pitchFamily="34" charset="0"/>
                <a:ea typeface="Times New Roman" pitchFamily="18" charset="0"/>
              </a:rPr>
              <a:t>:</a:t>
            </a:r>
            <a:r>
              <a:rPr kumimoji="1" lang="ru-RU" sz="1200" b="0" i="0" u="none" strike="noStrike" cap="none" normalizeH="0" baseline="0" dirty="0" smtClean="0">
                <a:ln>
                  <a:noFill/>
                </a:ln>
                <a:solidFill>
                  <a:schemeClr val="tx1"/>
                </a:solidFill>
                <a:effectLst/>
                <a:latin typeface="Arial" pitchFamily="34" charset="0"/>
                <a:ea typeface="Times New Roman" pitchFamily="18" charset="0"/>
              </a:rPr>
              <a:t> </a:t>
            </a:r>
            <a:r>
              <a:rPr kumimoji="1" lang="ru-RU" sz="1200" b="0" i="0" u="none" strike="noStrike" cap="none" normalizeH="0" baseline="0" dirty="0" err="1" smtClean="0">
                <a:ln>
                  <a:noFill/>
                </a:ln>
                <a:solidFill>
                  <a:schemeClr val="tx1"/>
                </a:solidFill>
                <a:effectLst/>
                <a:latin typeface="Arial" pitchFamily="34" charset="0"/>
                <a:ea typeface="Times New Roman" pitchFamily="18" charset="0"/>
              </a:rPr>
              <a:t>flash</a:t>
            </a:r>
            <a:r>
              <a:rPr kumimoji="1" lang="ru-RU" sz="1200" b="0" i="0" u="none" strike="noStrike" cap="none" normalizeH="0" baseline="0" dirty="0" smtClean="0">
                <a:ln>
                  <a:noFill/>
                </a:ln>
                <a:solidFill>
                  <a:schemeClr val="tx1"/>
                </a:solidFill>
                <a:effectLst/>
                <a:latin typeface="Arial" pitchFamily="34" charset="0"/>
                <a:ea typeface="Times New Roman" pitchFamily="18" charset="0"/>
              </a:rPr>
              <a:t>-</a:t>
            </a:r>
            <a:r>
              <a:rPr kumimoji="1" lang="en-US" sz="1200" b="0" i="0" u="none" strike="noStrike" cap="none" normalizeH="0" baseline="0" dirty="0" smtClean="0">
                <a:ln>
                  <a:noFill/>
                </a:ln>
                <a:solidFill>
                  <a:schemeClr val="tx1"/>
                </a:solidFill>
                <a:effectLst/>
                <a:latin typeface="Arial" pitchFamily="34" charset="0"/>
                <a:ea typeface="Times New Roman" pitchFamily="18" charset="0"/>
              </a:rPr>
              <a:t>card of 2 GB   capacity</a:t>
            </a:r>
            <a:endParaRPr kumimoji="1" lang="ru-RU" sz="2400" b="0" i="0" u="none" strike="noStrike" cap="none" normalizeH="0" baseline="0" dirty="0" smtClean="0">
              <a:ln>
                <a:noFill/>
              </a:ln>
              <a:solidFill>
                <a:schemeClr val="tx1"/>
              </a:solidFill>
              <a:effectLst/>
              <a:latin typeface="Arial" pitchFamily="34" charset="0"/>
            </a:endParaRPr>
          </a:p>
        </p:txBody>
      </p:sp>
      <p:pic>
        <p:nvPicPr>
          <p:cNvPr id="11" name="Рисунок 10" descr="нарочь_с_фильтром.JPG"/>
          <p:cNvPicPr/>
          <p:nvPr/>
        </p:nvPicPr>
        <p:blipFill>
          <a:blip r:embed="rId3" cstate="print"/>
          <a:srcRect l="6734" t="2721" r="3795" b="5442"/>
          <a:stretch>
            <a:fillRect/>
          </a:stretch>
        </p:blipFill>
        <p:spPr>
          <a:xfrm>
            <a:off x="4883150" y="4457700"/>
            <a:ext cx="3590925" cy="2400300"/>
          </a:xfrm>
          <a:prstGeom prst="rect">
            <a:avLst/>
          </a:prstGeom>
        </p:spPr>
      </p:pic>
      <p:sp>
        <p:nvSpPr>
          <p:cNvPr id="12" name="Прямоугольник 11"/>
          <p:cNvSpPr/>
          <p:nvPr/>
        </p:nvSpPr>
        <p:spPr>
          <a:xfrm>
            <a:off x="1860550" y="5562600"/>
            <a:ext cx="2889250" cy="461665"/>
          </a:xfrm>
          <a:prstGeom prst="rect">
            <a:avLst/>
          </a:prstGeom>
        </p:spPr>
        <p:txBody>
          <a:bodyPr wrap="square">
            <a:spAutoFit/>
          </a:bodyPr>
          <a:lstStyle/>
          <a:p>
            <a:r>
              <a:rPr lang="en-US" sz="1200" dirty="0" smtClean="0"/>
              <a:t>Results of measurements </a:t>
            </a:r>
          </a:p>
          <a:p>
            <a:r>
              <a:rPr lang="en-US" sz="1200" dirty="0" smtClean="0"/>
              <a:t>in a spectral range of 285-315 nm</a:t>
            </a:r>
            <a:r>
              <a:rPr lang="ru-RU" sz="1200" dirty="0" smtClean="0"/>
              <a:t>.</a:t>
            </a:r>
            <a:endParaRPr lang="ru-RU" sz="1200" dirty="0"/>
          </a:p>
        </p:txBody>
      </p:sp>
      <p:pic>
        <p:nvPicPr>
          <p:cNvPr id="6" name="Рисунок 5" descr="IMG_8581.JPG"/>
          <p:cNvPicPr>
            <a:picLocks noChangeAspect="1"/>
          </p:cNvPicPr>
          <p:nvPr/>
        </p:nvPicPr>
        <p:blipFill>
          <a:blip r:embed="rId4" cstate="print"/>
          <a:stretch>
            <a:fillRect/>
          </a:stretch>
        </p:blipFill>
        <p:spPr>
          <a:xfrm>
            <a:off x="171450" y="1962150"/>
            <a:ext cx="3244850" cy="2828925"/>
          </a:xfrm>
          <a:prstGeom prst="rect">
            <a:avLst/>
          </a:prstGeom>
        </p:spPr>
      </p:pic>
      <p:grpSp>
        <p:nvGrpSpPr>
          <p:cNvPr id="13" name="Group 6"/>
          <p:cNvGrpSpPr>
            <a:grpSpLocks/>
          </p:cNvGrpSpPr>
          <p:nvPr/>
        </p:nvGrpSpPr>
        <p:grpSpPr bwMode="auto">
          <a:xfrm>
            <a:off x="-19050" y="34925"/>
            <a:ext cx="2114550" cy="1047750"/>
            <a:chOff x="-12" y="22"/>
            <a:chExt cx="1332" cy="660"/>
          </a:xfrm>
        </p:grpSpPr>
        <p:sp>
          <p:nvSpPr>
            <p:cNvPr id="14" name="Text Box 7"/>
            <p:cNvSpPr txBox="1">
              <a:spLocks noChangeAspect="1" noChangeArrowheads="1"/>
            </p:cNvSpPr>
            <p:nvPr/>
          </p:nvSpPr>
          <p:spPr bwMode="auto">
            <a:xfrm>
              <a:off x="-12" y="317"/>
              <a:ext cx="1332" cy="365"/>
            </a:xfrm>
            <a:prstGeom prst="rect">
              <a:avLst/>
            </a:prstGeom>
            <a:noFill/>
            <a:ln w="25400">
              <a:noFill/>
              <a:miter lim="800000"/>
              <a:headEnd/>
              <a:tailEnd/>
            </a:ln>
            <a:effectLst/>
          </p:spPr>
          <p:txBody>
            <a:bodyPr lIns="92075" tIns="46038" rIns="92075" bIns="46038">
              <a:spAutoFit/>
            </a:bodyPr>
            <a:lstStyle/>
            <a:p>
              <a:r>
                <a:rPr lang="en-US" sz="3200" b="1" dirty="0">
                  <a:solidFill>
                    <a:srgbClr val="B8BFD4"/>
                  </a:solidFill>
                  <a:effectLst>
                    <a:outerShdw blurRad="38100" dist="38100" dir="2700000" algn="tl">
                      <a:srgbClr val="000000"/>
                    </a:outerShdw>
                  </a:effectLst>
                </a:rPr>
                <a:t>Belarus</a:t>
              </a:r>
              <a:endParaRPr lang="ru-RU" sz="3200" b="1" dirty="0">
                <a:solidFill>
                  <a:srgbClr val="B8BFD4"/>
                </a:solidFill>
                <a:effectLst>
                  <a:outerShdw blurRad="38100" dist="38100" dir="2700000" algn="tl">
                    <a:srgbClr val="000000"/>
                  </a:outerShdw>
                </a:effectLst>
              </a:endParaRPr>
            </a:p>
          </p:txBody>
        </p:sp>
        <p:pic>
          <p:nvPicPr>
            <p:cNvPr id="15" name="Picture 8" descr="Busel"/>
            <p:cNvPicPr>
              <a:picLocks noChangeAspect="1" noChangeArrowheads="1"/>
            </p:cNvPicPr>
            <p:nvPr/>
          </p:nvPicPr>
          <p:blipFill>
            <a:blip r:embed="rId5"/>
            <a:srcRect/>
            <a:stretch>
              <a:fillRect/>
            </a:stretch>
          </p:blipFill>
          <p:spPr bwMode="auto">
            <a:xfrm>
              <a:off x="0" y="22"/>
              <a:ext cx="981" cy="357"/>
            </a:xfrm>
            <a:prstGeom prst="rect">
              <a:avLst/>
            </a:prstGeom>
            <a:noFill/>
          </p:spPr>
        </p:pic>
      </p:grpSp>
    </p:spTree>
  </p:cSld>
  <p:clrMapOvr>
    <a:masterClrMapping/>
  </p:clrMapOvr>
  <p:transition spd="med">
    <p:split orient="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sz="half" idx="1"/>
          </p:nvPr>
        </p:nvSpPr>
        <p:spPr/>
        <p:txBody>
          <a:bodyPr/>
          <a:lstStyle/>
          <a:p>
            <a:endParaRPr lang="ru-RU"/>
          </a:p>
        </p:txBody>
      </p:sp>
      <p:sp>
        <p:nvSpPr>
          <p:cNvPr id="5" name="Номер слайда 4"/>
          <p:cNvSpPr>
            <a:spLocks noGrp="1"/>
          </p:cNvSpPr>
          <p:nvPr>
            <p:ph type="sldNum" sz="quarter" idx="12"/>
          </p:nvPr>
        </p:nvSpPr>
        <p:spPr/>
        <p:txBody>
          <a:bodyPr/>
          <a:lstStyle/>
          <a:p>
            <a:fld id="{17FA04D5-6AEA-4E58-A23A-EAF0AB2A6F7E}" type="slidenum">
              <a:rPr lang="ru-RU" smtClean="0"/>
              <a:pPr/>
              <a:t>15</a:t>
            </a:fld>
            <a:endParaRPr lang="ru-RU"/>
          </a:p>
        </p:txBody>
      </p:sp>
      <p:grpSp>
        <p:nvGrpSpPr>
          <p:cNvPr id="6" name="Group 6"/>
          <p:cNvGrpSpPr>
            <a:grpSpLocks/>
          </p:cNvGrpSpPr>
          <p:nvPr/>
        </p:nvGrpSpPr>
        <p:grpSpPr bwMode="auto">
          <a:xfrm>
            <a:off x="-19050" y="34925"/>
            <a:ext cx="2114550" cy="1047750"/>
            <a:chOff x="-12" y="22"/>
            <a:chExt cx="1332" cy="660"/>
          </a:xfrm>
        </p:grpSpPr>
        <p:sp>
          <p:nvSpPr>
            <p:cNvPr id="7" name="Text Box 7"/>
            <p:cNvSpPr txBox="1">
              <a:spLocks noChangeAspect="1" noChangeArrowheads="1"/>
            </p:cNvSpPr>
            <p:nvPr/>
          </p:nvSpPr>
          <p:spPr bwMode="auto">
            <a:xfrm>
              <a:off x="-12" y="317"/>
              <a:ext cx="1332" cy="365"/>
            </a:xfrm>
            <a:prstGeom prst="rect">
              <a:avLst/>
            </a:prstGeom>
            <a:noFill/>
            <a:ln w="25400">
              <a:noFill/>
              <a:miter lim="800000"/>
              <a:headEnd/>
              <a:tailEnd/>
            </a:ln>
            <a:effectLst/>
          </p:spPr>
          <p:txBody>
            <a:bodyPr lIns="92075" tIns="46038" rIns="92075" bIns="46038">
              <a:spAutoFit/>
            </a:bodyPr>
            <a:lstStyle/>
            <a:p>
              <a:r>
                <a:rPr lang="en-US" sz="3200" b="1" dirty="0">
                  <a:solidFill>
                    <a:srgbClr val="B8BFD4"/>
                  </a:solidFill>
                  <a:effectLst>
                    <a:outerShdw blurRad="38100" dist="38100" dir="2700000" algn="tl">
                      <a:srgbClr val="000000"/>
                    </a:outerShdw>
                  </a:effectLst>
                </a:rPr>
                <a:t>Belarus</a:t>
              </a:r>
              <a:endParaRPr lang="ru-RU" sz="3200" b="1" dirty="0">
                <a:solidFill>
                  <a:srgbClr val="B8BFD4"/>
                </a:solidFill>
                <a:effectLst>
                  <a:outerShdw blurRad="38100" dist="38100" dir="2700000" algn="tl">
                    <a:srgbClr val="000000"/>
                  </a:outerShdw>
                </a:effectLst>
              </a:endParaRPr>
            </a:p>
          </p:txBody>
        </p:sp>
        <p:pic>
          <p:nvPicPr>
            <p:cNvPr id="8" name="Picture 8" descr="Busel"/>
            <p:cNvPicPr>
              <a:picLocks noChangeAspect="1" noChangeArrowheads="1"/>
            </p:cNvPicPr>
            <p:nvPr/>
          </p:nvPicPr>
          <p:blipFill>
            <a:blip r:embed="rId2"/>
            <a:srcRect/>
            <a:stretch>
              <a:fillRect/>
            </a:stretch>
          </p:blipFill>
          <p:spPr bwMode="auto">
            <a:xfrm>
              <a:off x="0" y="22"/>
              <a:ext cx="981" cy="357"/>
            </a:xfrm>
            <a:prstGeom prst="rect">
              <a:avLst/>
            </a:prstGeom>
            <a:noFill/>
          </p:spPr>
        </p:pic>
      </p:grpSp>
      <p:pic>
        <p:nvPicPr>
          <p:cNvPr id="10" name="Рисунок 9" descr="gfs_3_20131109_1800_000_Total_Ozone.png"/>
          <p:cNvPicPr>
            <a:picLocks noChangeAspect="1"/>
          </p:cNvPicPr>
          <p:nvPr/>
        </p:nvPicPr>
        <p:blipFill>
          <a:blip r:embed="rId3" cstate="print"/>
          <a:stretch>
            <a:fillRect/>
          </a:stretch>
        </p:blipFill>
        <p:spPr>
          <a:xfrm>
            <a:off x="5594350" y="495300"/>
            <a:ext cx="3549650" cy="3670305"/>
          </a:xfrm>
          <a:prstGeom prst="rect">
            <a:avLst/>
          </a:prstGeom>
        </p:spPr>
      </p:pic>
      <p:pic>
        <p:nvPicPr>
          <p:cNvPr id="12" name="Содержимое 11" descr="gfs_3_20131109_1800_000_Heoph(dy).png"/>
          <p:cNvPicPr>
            <a:picLocks noGrp="1" noChangeAspect="1"/>
          </p:cNvPicPr>
          <p:nvPr>
            <p:ph sz="half" idx="2"/>
          </p:nvPr>
        </p:nvPicPr>
        <p:blipFill>
          <a:blip r:embed="rId4" cstate="print"/>
          <a:stretch>
            <a:fillRect/>
          </a:stretch>
        </p:blipFill>
        <p:spPr>
          <a:xfrm>
            <a:off x="0" y="1695450"/>
            <a:ext cx="3638550" cy="3638550"/>
          </a:xfrm>
        </p:spPr>
      </p:pic>
      <p:pic>
        <p:nvPicPr>
          <p:cNvPr id="13" name="Рисунок 12" descr="gfs_3_20131109_1800_000_TMP_10.png"/>
          <p:cNvPicPr>
            <a:picLocks noChangeAspect="1"/>
          </p:cNvPicPr>
          <p:nvPr/>
        </p:nvPicPr>
        <p:blipFill>
          <a:blip r:embed="rId5" cstate="print"/>
          <a:stretch>
            <a:fillRect/>
          </a:stretch>
        </p:blipFill>
        <p:spPr>
          <a:xfrm>
            <a:off x="3105150" y="3047995"/>
            <a:ext cx="3810005" cy="3810005"/>
          </a:xfrm>
          <a:prstGeom prst="rect">
            <a:avLst/>
          </a:prstGeom>
        </p:spPr>
      </p:pic>
      <p:sp>
        <p:nvSpPr>
          <p:cNvPr id="14" name="TextBox 13"/>
          <p:cNvSpPr txBox="1"/>
          <p:nvPr/>
        </p:nvSpPr>
        <p:spPr>
          <a:xfrm>
            <a:off x="2616200" y="1073150"/>
            <a:ext cx="2223686" cy="276999"/>
          </a:xfrm>
          <a:prstGeom prst="rect">
            <a:avLst/>
          </a:prstGeom>
          <a:noFill/>
        </p:spPr>
        <p:txBody>
          <a:bodyPr wrap="none" rtlCol="0">
            <a:spAutoFit/>
          </a:bodyPr>
          <a:lstStyle/>
          <a:p>
            <a:r>
              <a:rPr lang="en-US" sz="1200" b="1" dirty="0" smtClean="0"/>
              <a:t>The event of SSW in Siberia</a:t>
            </a:r>
            <a:endParaRPr lang="ru-RU" sz="1200" b="1" dirty="0"/>
          </a:p>
        </p:txBody>
      </p:sp>
      <p:sp>
        <p:nvSpPr>
          <p:cNvPr id="15" name="TextBox 14"/>
          <p:cNvSpPr txBox="1"/>
          <p:nvPr/>
        </p:nvSpPr>
        <p:spPr>
          <a:xfrm>
            <a:off x="2216150" y="273050"/>
            <a:ext cx="3462807" cy="461665"/>
          </a:xfrm>
          <a:prstGeom prst="rect">
            <a:avLst/>
          </a:prstGeom>
          <a:noFill/>
        </p:spPr>
        <p:txBody>
          <a:bodyPr wrap="none" rtlCol="0">
            <a:spAutoFit/>
          </a:bodyPr>
          <a:lstStyle/>
          <a:p>
            <a:r>
              <a:rPr lang="en-US" sz="2400" b="1" i="1" dirty="0" smtClean="0">
                <a:solidFill>
                  <a:srgbClr val="FFC000"/>
                </a:solidFill>
              </a:rPr>
              <a:t>Theory </a:t>
            </a:r>
            <a:r>
              <a:rPr lang="en-US" sz="2400" b="1" i="1" dirty="0" smtClean="0">
                <a:solidFill>
                  <a:srgbClr val="FFC000"/>
                </a:solidFill>
              </a:rPr>
              <a:t>and </a:t>
            </a:r>
            <a:r>
              <a:rPr lang="en-US" sz="2400" b="1" i="1" dirty="0" err="1" smtClean="0">
                <a:solidFill>
                  <a:srgbClr val="FFC000"/>
                </a:solidFill>
              </a:rPr>
              <a:t>modelling</a:t>
            </a:r>
            <a:r>
              <a:rPr lang="en-US" sz="2400" b="1" i="1" dirty="0" smtClean="0">
                <a:solidFill>
                  <a:srgbClr val="FFC000"/>
                </a:solidFill>
              </a:rPr>
              <a:t> </a:t>
            </a:r>
            <a:endParaRPr lang="ru-RU" sz="2400" dirty="0">
              <a:solidFill>
                <a:srgbClr val="FFC000"/>
              </a:solidFill>
            </a:endParaRPr>
          </a:p>
        </p:txBody>
      </p:sp>
    </p:spTree>
  </p:cSld>
  <p:clrMapOvr>
    <a:masterClrMapping/>
  </p:clrMapOvr>
  <p:transition spd="med">
    <p:split orient="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sz="1600" b="1" i="1" dirty="0"/>
              <a:t>Theory and </a:t>
            </a:r>
            <a:r>
              <a:rPr lang="en-US" sz="1600" b="1" i="1" dirty="0" err="1"/>
              <a:t>modelling</a:t>
            </a:r>
            <a:r>
              <a:rPr lang="en-US" sz="1600" b="1" i="1" dirty="0"/>
              <a:t> </a:t>
            </a:r>
            <a:endParaRPr lang="ru-RU" sz="1600" dirty="0"/>
          </a:p>
        </p:txBody>
      </p:sp>
      <p:sp>
        <p:nvSpPr>
          <p:cNvPr id="5" name="Номер слайда 4"/>
          <p:cNvSpPr>
            <a:spLocks noGrp="1"/>
          </p:cNvSpPr>
          <p:nvPr>
            <p:ph type="sldNum" sz="quarter" idx="12"/>
          </p:nvPr>
        </p:nvSpPr>
        <p:spPr/>
        <p:txBody>
          <a:bodyPr/>
          <a:lstStyle/>
          <a:p>
            <a:fld id="{17FA04D5-6AEA-4E58-A23A-EAF0AB2A6F7E}" type="slidenum">
              <a:rPr lang="ru-RU" smtClean="0"/>
              <a:pPr/>
              <a:t>16</a:t>
            </a:fld>
            <a:endParaRPr lang="ru-RU"/>
          </a:p>
        </p:txBody>
      </p:sp>
      <p:grpSp>
        <p:nvGrpSpPr>
          <p:cNvPr id="6" name="Group 6"/>
          <p:cNvGrpSpPr>
            <a:grpSpLocks/>
          </p:cNvGrpSpPr>
          <p:nvPr/>
        </p:nvGrpSpPr>
        <p:grpSpPr bwMode="auto">
          <a:xfrm>
            <a:off x="-19050" y="34925"/>
            <a:ext cx="2114550" cy="1047750"/>
            <a:chOff x="-12" y="22"/>
            <a:chExt cx="1332" cy="660"/>
          </a:xfrm>
        </p:grpSpPr>
        <p:sp>
          <p:nvSpPr>
            <p:cNvPr id="7" name="Text Box 7"/>
            <p:cNvSpPr txBox="1">
              <a:spLocks noChangeAspect="1" noChangeArrowheads="1"/>
            </p:cNvSpPr>
            <p:nvPr/>
          </p:nvSpPr>
          <p:spPr bwMode="auto">
            <a:xfrm>
              <a:off x="-12" y="317"/>
              <a:ext cx="1332" cy="365"/>
            </a:xfrm>
            <a:prstGeom prst="rect">
              <a:avLst/>
            </a:prstGeom>
            <a:noFill/>
            <a:ln w="25400">
              <a:noFill/>
              <a:miter lim="800000"/>
              <a:headEnd/>
              <a:tailEnd/>
            </a:ln>
            <a:effectLst/>
          </p:spPr>
          <p:txBody>
            <a:bodyPr lIns="92075" tIns="46038" rIns="92075" bIns="46038">
              <a:spAutoFit/>
            </a:bodyPr>
            <a:lstStyle/>
            <a:p>
              <a:r>
                <a:rPr lang="en-US" sz="3200" b="1" dirty="0">
                  <a:solidFill>
                    <a:srgbClr val="B8BFD4"/>
                  </a:solidFill>
                  <a:effectLst>
                    <a:outerShdw blurRad="38100" dist="38100" dir="2700000" algn="tl">
                      <a:srgbClr val="000000"/>
                    </a:outerShdw>
                  </a:effectLst>
                </a:rPr>
                <a:t>Belarus</a:t>
              </a:r>
              <a:endParaRPr lang="ru-RU" sz="3200" b="1" dirty="0">
                <a:solidFill>
                  <a:srgbClr val="B8BFD4"/>
                </a:solidFill>
                <a:effectLst>
                  <a:outerShdw blurRad="38100" dist="38100" dir="2700000" algn="tl">
                    <a:srgbClr val="000000"/>
                  </a:outerShdw>
                </a:effectLst>
              </a:endParaRPr>
            </a:p>
          </p:txBody>
        </p:sp>
        <p:pic>
          <p:nvPicPr>
            <p:cNvPr id="8" name="Picture 8" descr="Busel"/>
            <p:cNvPicPr>
              <a:picLocks noChangeAspect="1" noChangeArrowheads="1"/>
            </p:cNvPicPr>
            <p:nvPr/>
          </p:nvPicPr>
          <p:blipFill>
            <a:blip r:embed="rId2"/>
            <a:srcRect/>
            <a:stretch>
              <a:fillRect/>
            </a:stretch>
          </p:blipFill>
          <p:spPr bwMode="auto">
            <a:xfrm>
              <a:off x="0" y="22"/>
              <a:ext cx="981" cy="357"/>
            </a:xfrm>
            <a:prstGeom prst="rect">
              <a:avLst/>
            </a:prstGeom>
            <a:noFill/>
          </p:spPr>
        </p:pic>
      </p:grpSp>
      <p:pic>
        <p:nvPicPr>
          <p:cNvPr id="9" name="Рисунок 8" descr="complex_animation.gif"/>
          <p:cNvPicPr>
            <a:picLocks noChangeAspect="1"/>
          </p:cNvPicPr>
          <p:nvPr/>
        </p:nvPicPr>
        <p:blipFill>
          <a:blip r:embed="rId3"/>
          <a:stretch>
            <a:fillRect/>
          </a:stretch>
        </p:blipFill>
        <p:spPr>
          <a:xfrm>
            <a:off x="393700" y="0"/>
            <a:ext cx="8750300" cy="6858000"/>
          </a:xfrm>
          <a:prstGeom prst="rect">
            <a:avLst/>
          </a:prstGeom>
        </p:spPr>
      </p:pic>
    </p:spTree>
  </p:cSld>
  <p:clrMapOvr>
    <a:masterClrMapping/>
  </p:clrMapOvr>
  <p:transition spd="med">
    <p:split orient="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Номер слайда 3"/>
          <p:cNvSpPr>
            <a:spLocks noGrp="1"/>
          </p:cNvSpPr>
          <p:nvPr>
            <p:ph type="sldNum" sz="quarter" idx="12"/>
          </p:nvPr>
        </p:nvSpPr>
        <p:spPr/>
        <p:txBody>
          <a:bodyPr/>
          <a:lstStyle/>
          <a:p>
            <a:fld id="{57E490C1-0FB4-43FB-9CFD-8B3B1F4A8012}" type="slidenum">
              <a:rPr lang="ru-RU"/>
              <a:pPr/>
              <a:t>17</a:t>
            </a:fld>
            <a:endParaRPr lang="ru-RU"/>
          </a:p>
        </p:txBody>
      </p:sp>
      <p:pic>
        <p:nvPicPr>
          <p:cNvPr id="135170" name="Picture 2" descr="SKYPAG1024x768"/>
          <p:cNvPicPr>
            <a:picLocks noChangeAspect="1" noChangeArrowheads="1"/>
          </p:cNvPicPr>
          <p:nvPr/>
        </p:nvPicPr>
        <p:blipFill>
          <a:blip r:embed="rId2">
            <a:lum bright="-18000" contrast="-12000"/>
          </a:blip>
          <a:srcRect/>
          <a:stretch>
            <a:fillRect/>
          </a:stretch>
        </p:blipFill>
        <p:spPr bwMode="auto">
          <a:xfrm>
            <a:off x="0" y="0"/>
            <a:ext cx="9753600" cy="7315200"/>
          </a:xfrm>
          <a:prstGeom prst="rect">
            <a:avLst/>
          </a:prstGeom>
          <a:noFill/>
        </p:spPr>
      </p:pic>
      <p:grpSp>
        <p:nvGrpSpPr>
          <p:cNvPr id="135171" name="Group 3"/>
          <p:cNvGrpSpPr>
            <a:grpSpLocks/>
          </p:cNvGrpSpPr>
          <p:nvPr/>
        </p:nvGrpSpPr>
        <p:grpSpPr bwMode="auto">
          <a:xfrm>
            <a:off x="26988" y="157163"/>
            <a:ext cx="2563812" cy="1481137"/>
            <a:chOff x="17" y="99"/>
            <a:chExt cx="1615" cy="933"/>
          </a:xfrm>
        </p:grpSpPr>
        <p:pic>
          <p:nvPicPr>
            <p:cNvPr id="135172" name="Picture 4" descr="Busel&amp;fon"/>
            <p:cNvPicPr>
              <a:picLocks noChangeAspect="1" noChangeArrowheads="1"/>
            </p:cNvPicPr>
            <p:nvPr/>
          </p:nvPicPr>
          <p:blipFill>
            <a:blip r:embed="rId3">
              <a:lum contrast="18000"/>
            </a:blip>
            <a:srcRect/>
            <a:stretch>
              <a:fillRect/>
            </a:stretch>
          </p:blipFill>
          <p:spPr bwMode="auto">
            <a:xfrm>
              <a:off x="122" y="99"/>
              <a:ext cx="1361" cy="492"/>
            </a:xfrm>
            <a:prstGeom prst="rect">
              <a:avLst/>
            </a:prstGeom>
            <a:noFill/>
            <a:ln w="9525">
              <a:noFill/>
              <a:miter lim="800000"/>
              <a:headEnd/>
              <a:tailEnd/>
            </a:ln>
          </p:spPr>
        </p:pic>
        <p:sp>
          <p:nvSpPr>
            <p:cNvPr id="135173" name="Text Box 5"/>
            <p:cNvSpPr txBox="1">
              <a:spLocks noChangeArrowheads="1"/>
            </p:cNvSpPr>
            <p:nvPr/>
          </p:nvSpPr>
          <p:spPr bwMode="auto">
            <a:xfrm>
              <a:off x="17" y="629"/>
              <a:ext cx="1615" cy="403"/>
            </a:xfrm>
            <a:prstGeom prst="rect">
              <a:avLst/>
            </a:prstGeom>
            <a:noFill/>
            <a:ln w="9525">
              <a:noFill/>
              <a:miter lim="800000"/>
              <a:headEnd/>
              <a:tailEnd/>
            </a:ln>
            <a:effectLst/>
          </p:spPr>
          <p:txBody>
            <a:bodyPr wrap="none" lIns="92075" tIns="46038" rIns="92075" bIns="46038">
              <a:spAutoFit/>
            </a:bodyPr>
            <a:lstStyle/>
            <a:p>
              <a:pPr algn="ctr"/>
              <a:r>
                <a:rPr lang="en-US" sz="1200" b="1">
                  <a:effectLst>
                    <a:outerShdw blurRad="38100" dist="38100" dir="2700000" algn="tl">
                      <a:srgbClr val="000000"/>
                    </a:outerShdw>
                  </a:effectLst>
                </a:rPr>
                <a:t>7, Kurchatov Str., Minsk, Belarus</a:t>
              </a:r>
            </a:p>
            <a:p>
              <a:pPr algn="ctr"/>
              <a:r>
                <a:rPr lang="en-US" sz="1200" b="1">
                  <a:effectLst>
                    <a:outerShdw blurRad="38100" dist="38100" dir="2700000" algn="tl">
                      <a:srgbClr val="000000"/>
                    </a:outerShdw>
                  </a:effectLst>
                </a:rPr>
                <a:t>Phone/Fax: 375 172 781795</a:t>
              </a:r>
            </a:p>
            <a:p>
              <a:pPr algn="ctr"/>
              <a:r>
                <a:rPr lang="en-US" sz="1200" b="1">
                  <a:effectLst>
                    <a:outerShdw blurRad="38100" dist="38100" dir="2700000" algn="tl">
                      <a:srgbClr val="000000"/>
                    </a:outerShdw>
                  </a:effectLst>
                </a:rPr>
                <a:t>nomrec@bsu.by</a:t>
              </a:r>
              <a:endParaRPr lang="ru-RU" sz="1200" b="1">
                <a:effectLst>
                  <a:outerShdw blurRad="38100" dist="38100" dir="2700000" algn="tl">
                    <a:srgbClr val="000000"/>
                  </a:outerShdw>
                </a:effectLst>
              </a:endParaRPr>
            </a:p>
          </p:txBody>
        </p:sp>
      </p:grpSp>
      <p:sp>
        <p:nvSpPr>
          <p:cNvPr id="135174" name="Text Box 6"/>
          <p:cNvSpPr txBox="1">
            <a:spLocks noChangeArrowheads="1"/>
          </p:cNvSpPr>
          <p:nvPr/>
        </p:nvSpPr>
        <p:spPr bwMode="auto">
          <a:xfrm>
            <a:off x="2971800" y="304800"/>
            <a:ext cx="6172200" cy="1739900"/>
          </a:xfrm>
          <a:prstGeom prst="rect">
            <a:avLst/>
          </a:prstGeom>
          <a:noFill/>
          <a:ln w="9525">
            <a:noFill/>
            <a:miter lim="800000"/>
            <a:headEnd/>
            <a:tailEnd/>
          </a:ln>
          <a:effectLst/>
        </p:spPr>
        <p:txBody>
          <a:bodyPr lIns="92075" tIns="46038" rIns="92075" bIns="46038">
            <a:spAutoFit/>
          </a:bodyPr>
          <a:lstStyle/>
          <a:p>
            <a:pPr algn="ctr"/>
            <a:r>
              <a:rPr lang="en-US" sz="2800" b="1">
                <a:effectLst>
                  <a:outerShdw blurRad="38100" dist="38100" dir="2700000" algn="tl">
                    <a:srgbClr val="000000"/>
                  </a:outerShdw>
                </a:effectLst>
              </a:rPr>
              <a:t>National Ozone Monitoring </a:t>
            </a:r>
          </a:p>
          <a:p>
            <a:pPr algn="ctr"/>
            <a:r>
              <a:rPr lang="en-US" sz="2800" b="1">
                <a:effectLst>
                  <a:outerShdw blurRad="38100" dist="38100" dir="2700000" algn="tl">
                    <a:srgbClr val="000000"/>
                  </a:outerShdw>
                </a:effectLst>
              </a:rPr>
              <a:t>Research &amp; Education Center </a:t>
            </a:r>
          </a:p>
          <a:p>
            <a:pPr algn="ctr"/>
            <a:r>
              <a:rPr lang="en-US" sz="2800" b="1">
                <a:effectLst>
                  <a:outerShdw blurRad="38100" dist="38100" dir="2700000" algn="tl">
                    <a:srgbClr val="000000"/>
                  </a:outerShdw>
                </a:effectLst>
              </a:rPr>
              <a:t>Minsk, Belarus</a:t>
            </a:r>
            <a:endParaRPr lang="ru-RU" sz="2800" b="1">
              <a:effectLst>
                <a:outerShdw blurRad="38100" dist="38100" dir="2700000" algn="tl">
                  <a:srgbClr val="000000"/>
                </a:outerShdw>
              </a:effectLst>
            </a:endParaRPr>
          </a:p>
          <a:p>
            <a:pPr>
              <a:spcBef>
                <a:spcPct val="50000"/>
              </a:spcBef>
            </a:pPr>
            <a:endParaRPr lang="ru-RU">
              <a:effectLst>
                <a:outerShdw blurRad="38100" dist="38100" dir="2700000" algn="tl">
                  <a:srgbClr val="000000"/>
                </a:outerShdw>
              </a:effectLst>
            </a:endParaRPr>
          </a:p>
        </p:txBody>
      </p:sp>
      <p:sp>
        <p:nvSpPr>
          <p:cNvPr id="135175" name="Text Box 7"/>
          <p:cNvSpPr txBox="1">
            <a:spLocks noChangeArrowheads="1"/>
          </p:cNvSpPr>
          <p:nvPr/>
        </p:nvSpPr>
        <p:spPr bwMode="auto">
          <a:xfrm>
            <a:off x="1752600" y="3962400"/>
            <a:ext cx="7239000" cy="1677988"/>
          </a:xfrm>
          <a:prstGeom prst="rect">
            <a:avLst/>
          </a:prstGeom>
          <a:noFill/>
          <a:ln w="9525">
            <a:noFill/>
            <a:miter lim="800000"/>
            <a:headEnd/>
            <a:tailEnd/>
          </a:ln>
          <a:effectLst/>
        </p:spPr>
        <p:txBody>
          <a:bodyPr lIns="92075" tIns="46038" rIns="92075" bIns="46038">
            <a:spAutoFit/>
          </a:bodyPr>
          <a:lstStyle/>
          <a:p>
            <a:r>
              <a:rPr lang="en-US" sz="8000" b="1">
                <a:solidFill>
                  <a:schemeClr val="folHlink"/>
                </a:solidFill>
                <a:effectLst>
                  <a:outerShdw blurRad="38100" dist="38100" dir="2700000" algn="tl">
                    <a:srgbClr val="000000"/>
                  </a:outerShdw>
                </a:effectLst>
                <a:latin typeface="BernhardFashion BT" pitchFamily="82" charset="0"/>
              </a:rPr>
              <a:t>Thank You!</a:t>
            </a:r>
            <a:endParaRPr lang="ru-RU" sz="8000" b="1">
              <a:solidFill>
                <a:schemeClr val="folHlink"/>
              </a:solidFill>
              <a:effectLst>
                <a:outerShdw blurRad="38100" dist="38100" dir="2700000" algn="tl">
                  <a:srgbClr val="000000"/>
                </a:outerShdw>
              </a:effectLst>
              <a:latin typeface="BernhardFashion BT" pitchFamily="82" charset="0"/>
            </a:endParaRPr>
          </a:p>
          <a:p>
            <a:pPr>
              <a:spcBef>
                <a:spcPct val="50000"/>
              </a:spcBef>
            </a:pPr>
            <a:endParaRPr lang="ru-RU">
              <a:effectLst>
                <a:outerShdw blurRad="38100" dist="38100" dir="2700000" algn="tl">
                  <a:srgbClr val="000000"/>
                </a:outerShdw>
              </a:effectLst>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351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grpSp>
        <p:nvGrpSpPr>
          <p:cNvPr id="6199" name="Group 55"/>
          <p:cNvGrpSpPr>
            <a:grpSpLocks/>
          </p:cNvGrpSpPr>
          <p:nvPr/>
        </p:nvGrpSpPr>
        <p:grpSpPr bwMode="auto">
          <a:xfrm>
            <a:off x="0" y="0"/>
            <a:ext cx="9144000" cy="1089025"/>
            <a:chOff x="0" y="0"/>
            <a:chExt cx="5760" cy="686"/>
          </a:xfrm>
        </p:grpSpPr>
        <p:sp>
          <p:nvSpPr>
            <p:cNvPr id="6198" name="Rectangle 54"/>
            <p:cNvSpPr>
              <a:spLocks noChangeArrowheads="1"/>
            </p:cNvSpPr>
            <p:nvPr/>
          </p:nvSpPr>
          <p:spPr bwMode="auto">
            <a:xfrm>
              <a:off x="1134" y="0"/>
              <a:ext cx="4626" cy="686"/>
            </a:xfrm>
            <a:prstGeom prst="rect">
              <a:avLst/>
            </a:prstGeom>
            <a:gradFill rotWithShape="1">
              <a:gsLst>
                <a:gs pos="0">
                  <a:srgbClr val="2F4776"/>
                </a:gs>
                <a:gs pos="100000">
                  <a:srgbClr val="6496FF"/>
                </a:gs>
              </a:gsLst>
              <a:lin ang="0" scaled="1"/>
            </a:gradFill>
            <a:ln w="9525">
              <a:noFill/>
              <a:miter lim="800000"/>
              <a:headEnd/>
              <a:tailEnd/>
            </a:ln>
            <a:effectLst/>
          </p:spPr>
          <p:txBody>
            <a:bodyPr wrap="none" lIns="92075" tIns="46038" rIns="92075" bIns="46038" anchor="ctr"/>
            <a:lstStyle/>
            <a:p>
              <a:endParaRPr lang="ru-RU"/>
            </a:p>
          </p:txBody>
        </p:sp>
        <p:sp>
          <p:nvSpPr>
            <p:cNvPr id="6197" name="Rectangle 53"/>
            <p:cNvSpPr>
              <a:spLocks noChangeArrowheads="1"/>
            </p:cNvSpPr>
            <p:nvPr/>
          </p:nvSpPr>
          <p:spPr bwMode="auto">
            <a:xfrm>
              <a:off x="0" y="0"/>
              <a:ext cx="1151" cy="686"/>
            </a:xfrm>
            <a:prstGeom prst="rect">
              <a:avLst/>
            </a:prstGeom>
            <a:gradFill rotWithShape="1">
              <a:gsLst>
                <a:gs pos="0">
                  <a:srgbClr val="6496FF"/>
                </a:gs>
                <a:gs pos="100000">
                  <a:srgbClr val="2F4776"/>
                </a:gs>
              </a:gsLst>
              <a:lin ang="0" scaled="1"/>
            </a:gradFill>
            <a:ln w="9525">
              <a:noFill/>
              <a:miter lim="800000"/>
              <a:headEnd/>
              <a:tailEnd/>
            </a:ln>
            <a:effectLst/>
          </p:spPr>
          <p:txBody>
            <a:bodyPr wrap="none" lIns="92075" tIns="46038" rIns="92075" bIns="46038" anchor="ctr"/>
            <a:lstStyle/>
            <a:p>
              <a:endParaRPr lang="ru-RU"/>
            </a:p>
          </p:txBody>
        </p:sp>
      </p:grpSp>
      <p:sp>
        <p:nvSpPr>
          <p:cNvPr id="6189" name="Text Box 45"/>
          <p:cNvSpPr txBox="1">
            <a:spLocks noChangeArrowheads="1"/>
          </p:cNvSpPr>
          <p:nvPr/>
        </p:nvSpPr>
        <p:spPr bwMode="auto">
          <a:xfrm>
            <a:off x="349250" y="2273301"/>
            <a:ext cx="8370888" cy="2678298"/>
          </a:xfrm>
          <a:prstGeom prst="rect">
            <a:avLst/>
          </a:prstGeom>
          <a:noFill/>
          <a:ln w="9525">
            <a:noFill/>
            <a:miter lim="800000"/>
            <a:headEnd/>
            <a:tailEnd/>
          </a:ln>
          <a:effectLst/>
        </p:spPr>
        <p:txBody>
          <a:bodyPr wrap="square" lIns="92075" tIns="46038" rIns="92075" bIns="46038">
            <a:spAutoFit/>
          </a:bodyPr>
          <a:lstStyle/>
          <a:p>
            <a:pPr algn="just"/>
            <a:r>
              <a:rPr lang="en-US" sz="1200" dirty="0" smtClean="0"/>
              <a:t>The </a:t>
            </a:r>
            <a:r>
              <a:rPr lang="en-US" sz="1200" dirty="0"/>
              <a:t>monitoring of TO has been </a:t>
            </a:r>
            <a:r>
              <a:rPr lang="en-US" sz="1200" dirty="0" smtClean="0"/>
              <a:t>maintained  </a:t>
            </a:r>
            <a:r>
              <a:rPr lang="en-US" sz="1200" dirty="0"/>
              <a:t>in the Republic of Belarus since 1998. Main measurements are taken </a:t>
            </a:r>
            <a:r>
              <a:rPr lang="ru-RU" sz="1200" dirty="0" smtClean="0"/>
              <a:t> </a:t>
            </a:r>
            <a:r>
              <a:rPr lang="en-US" sz="1200" dirty="0" smtClean="0"/>
              <a:t>at </a:t>
            </a:r>
            <a:r>
              <a:rPr lang="en-US" sz="1200" dirty="0"/>
              <a:t>the Minsk Ozone Station (Minsk, 27.469E, 53.833N) having № </a:t>
            </a:r>
            <a:r>
              <a:rPr lang="en-US" sz="1200" dirty="0" smtClean="0"/>
              <a:t>354  </a:t>
            </a:r>
            <a:r>
              <a:rPr lang="en-US" sz="1200" dirty="0"/>
              <a:t>in the WMO international network. </a:t>
            </a:r>
          </a:p>
          <a:p>
            <a:pPr algn="just"/>
            <a:endParaRPr lang="ru-RU" sz="1200" dirty="0" smtClean="0"/>
          </a:p>
          <a:p>
            <a:pPr algn="just"/>
            <a:r>
              <a:rPr lang="ru-RU" sz="1200" dirty="0" smtClean="0"/>
              <a:t>    </a:t>
            </a:r>
          </a:p>
          <a:p>
            <a:pPr algn="just"/>
            <a:endParaRPr lang="ru-RU" sz="1200" dirty="0"/>
          </a:p>
          <a:p>
            <a:pPr algn="just"/>
            <a:endParaRPr lang="ru-RU" sz="1200" dirty="0" smtClean="0"/>
          </a:p>
          <a:p>
            <a:pPr algn="just"/>
            <a:endParaRPr lang="ru-RU" sz="1200" dirty="0"/>
          </a:p>
          <a:p>
            <a:pPr algn="just"/>
            <a:endParaRPr lang="ru-RU" sz="1200" dirty="0" smtClean="0"/>
          </a:p>
          <a:p>
            <a:pPr algn="just"/>
            <a:endParaRPr lang="ru-RU" sz="1200" dirty="0"/>
          </a:p>
          <a:p>
            <a:pPr algn="just"/>
            <a:endParaRPr lang="ru-RU" sz="1200" dirty="0" smtClean="0"/>
          </a:p>
          <a:p>
            <a:pPr algn="r"/>
            <a:endParaRPr lang="ru-RU" sz="1200" dirty="0" smtClean="0"/>
          </a:p>
          <a:p>
            <a:pPr algn="r"/>
            <a:endParaRPr lang="ru-RU" sz="1200" dirty="0"/>
          </a:p>
          <a:p>
            <a:pPr algn="r"/>
            <a:endParaRPr lang="ru-RU" sz="1200" dirty="0" smtClean="0"/>
          </a:p>
          <a:p>
            <a:pPr algn="r"/>
            <a:endParaRPr lang="ru-RU" sz="1200" dirty="0"/>
          </a:p>
        </p:txBody>
      </p:sp>
      <p:sp>
        <p:nvSpPr>
          <p:cNvPr id="6191" name="Text Box 47"/>
          <p:cNvSpPr txBox="1">
            <a:spLocks noChangeArrowheads="1"/>
          </p:cNvSpPr>
          <p:nvPr/>
        </p:nvSpPr>
        <p:spPr bwMode="auto">
          <a:xfrm>
            <a:off x="1193800" y="806450"/>
            <a:ext cx="7600949" cy="708528"/>
          </a:xfrm>
          <a:prstGeom prst="rect">
            <a:avLst/>
          </a:prstGeom>
          <a:noFill/>
          <a:ln w="9525">
            <a:noFill/>
            <a:miter lim="800000"/>
            <a:headEnd/>
            <a:tailEnd/>
          </a:ln>
          <a:effectLst/>
        </p:spPr>
        <p:txBody>
          <a:bodyPr wrap="square" lIns="92075" tIns="46038" rIns="92075" bIns="46038">
            <a:spAutoFit/>
          </a:bodyPr>
          <a:lstStyle/>
          <a:p>
            <a:endParaRPr lang="ru-RU" sz="2000" dirty="0"/>
          </a:p>
          <a:p>
            <a:r>
              <a:rPr lang="en-US" sz="2000" dirty="0">
                <a:solidFill>
                  <a:srgbClr val="FFFF00"/>
                </a:solidFill>
              </a:rPr>
              <a:t> </a:t>
            </a:r>
            <a:r>
              <a:rPr lang="en-US" sz="2000" b="1" i="1" dirty="0">
                <a:solidFill>
                  <a:srgbClr val="FFC000"/>
                </a:solidFill>
              </a:rPr>
              <a:t>Measurements</a:t>
            </a:r>
            <a:r>
              <a:rPr lang="en-US" sz="2000" b="1" i="1" dirty="0">
                <a:solidFill>
                  <a:srgbClr val="FFFF00"/>
                </a:solidFill>
              </a:rPr>
              <a:t> </a:t>
            </a:r>
            <a:r>
              <a:rPr lang="en-US" sz="2000" b="1" i="1" dirty="0">
                <a:solidFill>
                  <a:srgbClr val="FFC000"/>
                </a:solidFill>
              </a:rPr>
              <a:t>of total ozone (TO) and UV radiation </a:t>
            </a:r>
            <a:endParaRPr lang="ru-RU" sz="2000" dirty="0">
              <a:solidFill>
                <a:srgbClr val="FFC000"/>
              </a:solidFill>
              <a:effectLst>
                <a:outerShdw blurRad="38100" dist="38100" dir="2700000" algn="tl">
                  <a:srgbClr val="000000"/>
                </a:outerShdw>
              </a:effectLst>
            </a:endParaRPr>
          </a:p>
        </p:txBody>
      </p:sp>
      <p:grpSp>
        <p:nvGrpSpPr>
          <p:cNvPr id="6196" name="Group 52"/>
          <p:cNvGrpSpPr>
            <a:grpSpLocks/>
          </p:cNvGrpSpPr>
          <p:nvPr/>
        </p:nvGrpSpPr>
        <p:grpSpPr bwMode="auto">
          <a:xfrm>
            <a:off x="-19050" y="34925"/>
            <a:ext cx="2114550" cy="1047750"/>
            <a:chOff x="-12" y="22"/>
            <a:chExt cx="1332" cy="660"/>
          </a:xfrm>
        </p:grpSpPr>
        <p:sp>
          <p:nvSpPr>
            <p:cNvPr id="6187" name="Text Box 43"/>
            <p:cNvSpPr txBox="1">
              <a:spLocks noChangeAspect="1" noChangeArrowheads="1"/>
            </p:cNvSpPr>
            <p:nvPr/>
          </p:nvSpPr>
          <p:spPr bwMode="auto">
            <a:xfrm>
              <a:off x="-12" y="317"/>
              <a:ext cx="1332" cy="365"/>
            </a:xfrm>
            <a:prstGeom prst="rect">
              <a:avLst/>
            </a:prstGeom>
            <a:noFill/>
            <a:ln w="25400">
              <a:noFill/>
              <a:miter lim="800000"/>
              <a:headEnd/>
              <a:tailEnd/>
            </a:ln>
            <a:effectLst/>
          </p:spPr>
          <p:txBody>
            <a:bodyPr lIns="92075" tIns="46038" rIns="92075" bIns="46038">
              <a:spAutoFit/>
            </a:bodyPr>
            <a:lstStyle/>
            <a:p>
              <a:r>
                <a:rPr lang="en-US" sz="3200" b="1" dirty="0">
                  <a:solidFill>
                    <a:srgbClr val="B8BFD4"/>
                  </a:solidFill>
                  <a:effectLst>
                    <a:outerShdw blurRad="38100" dist="38100" dir="2700000" algn="tl">
                      <a:srgbClr val="000000"/>
                    </a:outerShdw>
                  </a:effectLst>
                </a:rPr>
                <a:t>Belarus</a:t>
              </a:r>
              <a:endParaRPr lang="ru-RU" sz="3200" b="1" dirty="0">
                <a:solidFill>
                  <a:srgbClr val="B8BFD4"/>
                </a:solidFill>
                <a:effectLst>
                  <a:outerShdw blurRad="38100" dist="38100" dir="2700000" algn="tl">
                    <a:srgbClr val="000000"/>
                  </a:outerShdw>
                </a:effectLst>
              </a:endParaRPr>
            </a:p>
          </p:txBody>
        </p:sp>
        <p:pic>
          <p:nvPicPr>
            <p:cNvPr id="6192" name="Picture 48" descr="Busel"/>
            <p:cNvPicPr>
              <a:picLocks noChangeAspect="1" noChangeArrowheads="1"/>
            </p:cNvPicPr>
            <p:nvPr/>
          </p:nvPicPr>
          <p:blipFill>
            <a:blip r:embed="rId3"/>
            <a:srcRect/>
            <a:stretch>
              <a:fillRect/>
            </a:stretch>
          </p:blipFill>
          <p:spPr bwMode="auto">
            <a:xfrm>
              <a:off x="0" y="22"/>
              <a:ext cx="981" cy="357"/>
            </a:xfrm>
            <a:prstGeom prst="rect">
              <a:avLst/>
            </a:prstGeom>
            <a:noFill/>
          </p:spPr>
        </p:pic>
      </p:grpSp>
      <p:sp>
        <p:nvSpPr>
          <p:cNvPr id="6193" name="Text Box 49"/>
          <p:cNvSpPr txBox="1">
            <a:spLocks noChangeArrowheads="1"/>
          </p:cNvSpPr>
          <p:nvPr/>
        </p:nvSpPr>
        <p:spPr bwMode="auto">
          <a:xfrm>
            <a:off x="1993900" y="0"/>
            <a:ext cx="6076950" cy="1200971"/>
          </a:xfrm>
          <a:prstGeom prst="rect">
            <a:avLst/>
          </a:prstGeom>
          <a:noFill/>
          <a:ln w="9525">
            <a:noFill/>
            <a:miter lim="800000"/>
            <a:headEnd/>
            <a:tailEnd/>
          </a:ln>
          <a:effectLst/>
        </p:spPr>
        <p:txBody>
          <a:bodyPr wrap="square" lIns="92075" tIns="46038" rIns="92075" bIns="46038">
            <a:spAutoFit/>
          </a:bodyPr>
          <a:lstStyle/>
          <a:p>
            <a:endParaRPr lang="ru-RU" sz="3600" dirty="0"/>
          </a:p>
          <a:p>
            <a:r>
              <a:rPr lang="en-US" sz="3600" dirty="0"/>
              <a:t> </a:t>
            </a:r>
            <a:r>
              <a:rPr lang="en-US" sz="3600" b="1" dirty="0"/>
              <a:t>MONITORING ACTIVITIES </a:t>
            </a:r>
            <a:endParaRPr lang="en-US" sz="3600" b="1" dirty="0">
              <a:solidFill>
                <a:schemeClr val="tx2"/>
              </a:solidFill>
              <a:effectLst>
                <a:outerShdw blurRad="38100" dist="38100" dir="2700000" algn="tl">
                  <a:srgbClr val="000000"/>
                </a:outerShdw>
              </a:effectLst>
            </a:endParaRPr>
          </a:p>
        </p:txBody>
      </p:sp>
      <p:sp>
        <p:nvSpPr>
          <p:cNvPr id="6201" name="Text Box 57"/>
          <p:cNvSpPr txBox="1">
            <a:spLocks noChangeArrowheads="1"/>
          </p:cNvSpPr>
          <p:nvPr/>
        </p:nvSpPr>
        <p:spPr bwMode="auto">
          <a:xfrm>
            <a:off x="6248400" y="3962400"/>
            <a:ext cx="1371600" cy="336550"/>
          </a:xfrm>
          <a:prstGeom prst="rect">
            <a:avLst/>
          </a:prstGeom>
          <a:noFill/>
          <a:ln w="9525">
            <a:noFill/>
            <a:miter lim="800000"/>
            <a:headEnd/>
            <a:tailEnd/>
          </a:ln>
          <a:effectLst/>
        </p:spPr>
        <p:txBody>
          <a:bodyPr lIns="92075" tIns="46038" rIns="92075" bIns="46038">
            <a:spAutoFit/>
          </a:bodyPr>
          <a:lstStyle/>
          <a:p>
            <a:pPr>
              <a:spcBef>
                <a:spcPct val="50000"/>
              </a:spcBef>
            </a:pPr>
            <a:endParaRPr lang="ru-RU">
              <a:effectLst>
                <a:outerShdw blurRad="38100" dist="38100" dir="2700000" algn="tl">
                  <a:srgbClr val="000000"/>
                </a:outerShdw>
              </a:effectLst>
            </a:endParaRPr>
          </a:p>
        </p:txBody>
      </p:sp>
      <p:pic>
        <p:nvPicPr>
          <p:cNvPr id="6204" name="Picture 60" descr="Minsk Ozonometric Station"/>
          <p:cNvPicPr>
            <a:picLocks noChangeAspect="1" noChangeArrowheads="1"/>
          </p:cNvPicPr>
          <p:nvPr/>
        </p:nvPicPr>
        <p:blipFill>
          <a:blip r:embed="rId4"/>
          <a:srcRect/>
          <a:stretch>
            <a:fillRect/>
          </a:stretch>
        </p:blipFill>
        <p:spPr bwMode="auto">
          <a:xfrm>
            <a:off x="2482850" y="2851150"/>
            <a:ext cx="4050305" cy="3538687"/>
          </a:xfrm>
          <a:prstGeom prst="rect">
            <a:avLst/>
          </a:prstGeom>
          <a:noFill/>
        </p:spPr>
      </p:pic>
      <p:sp>
        <p:nvSpPr>
          <p:cNvPr id="21" name="TextBox 20"/>
          <p:cNvSpPr txBox="1"/>
          <p:nvPr/>
        </p:nvSpPr>
        <p:spPr>
          <a:xfrm>
            <a:off x="304800" y="1562100"/>
            <a:ext cx="8565165" cy="338554"/>
          </a:xfrm>
          <a:prstGeom prst="rect">
            <a:avLst/>
          </a:prstGeom>
          <a:noFill/>
        </p:spPr>
        <p:txBody>
          <a:bodyPr wrap="none" rtlCol="0">
            <a:spAutoFit/>
          </a:bodyPr>
          <a:lstStyle/>
          <a:p>
            <a:r>
              <a:rPr lang="en-US" dirty="0" smtClean="0"/>
              <a:t>All instruments used for monitoring activities are originally designed and tested at  NOMREC</a:t>
            </a:r>
            <a:endParaRPr lang="ru-RU" dirty="0"/>
          </a:p>
        </p:txBody>
      </p:sp>
    </p:spTree>
  </p:cSld>
  <p:clrMapOvr>
    <a:masterClrMapping/>
  </p:clrMapOvr>
  <p:transition spd="med">
    <p:split orient="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50" descr="Pion_007"/>
          <p:cNvPicPr>
            <a:picLocks noChangeAspect="1" noChangeArrowheads="1"/>
          </p:cNvPicPr>
          <p:nvPr/>
        </p:nvPicPr>
        <p:blipFill>
          <a:blip r:embed="rId2">
            <a:lum bright="-6000"/>
          </a:blip>
          <a:srcRect/>
          <a:stretch>
            <a:fillRect/>
          </a:stretch>
        </p:blipFill>
        <p:spPr bwMode="auto">
          <a:xfrm>
            <a:off x="393700" y="717550"/>
            <a:ext cx="3556000" cy="2665096"/>
          </a:xfrm>
          <a:prstGeom prst="rect">
            <a:avLst/>
          </a:prstGeom>
          <a:noFill/>
        </p:spPr>
      </p:pic>
      <p:sp>
        <p:nvSpPr>
          <p:cNvPr id="5" name="Номер слайда 4"/>
          <p:cNvSpPr>
            <a:spLocks noGrp="1"/>
          </p:cNvSpPr>
          <p:nvPr>
            <p:ph type="sldNum" sz="quarter" idx="12"/>
          </p:nvPr>
        </p:nvSpPr>
        <p:spPr/>
        <p:txBody>
          <a:bodyPr/>
          <a:lstStyle/>
          <a:p>
            <a:fld id="{17FA04D5-6AEA-4E58-A23A-EAF0AB2A6F7E}" type="slidenum">
              <a:rPr lang="ru-RU" smtClean="0"/>
              <a:pPr/>
              <a:t>3</a:t>
            </a:fld>
            <a:endParaRPr lang="ru-RU"/>
          </a:p>
        </p:txBody>
      </p:sp>
      <p:sp>
        <p:nvSpPr>
          <p:cNvPr id="6" name="Rectangle 53"/>
          <p:cNvSpPr>
            <a:spLocks noChangeArrowheads="1"/>
          </p:cNvSpPr>
          <p:nvPr/>
        </p:nvSpPr>
        <p:spPr bwMode="auto">
          <a:xfrm>
            <a:off x="0" y="0"/>
            <a:ext cx="1827213" cy="1089025"/>
          </a:xfrm>
          <a:prstGeom prst="rect">
            <a:avLst/>
          </a:prstGeom>
          <a:gradFill rotWithShape="1">
            <a:gsLst>
              <a:gs pos="0">
                <a:srgbClr val="6496FF"/>
              </a:gs>
              <a:gs pos="100000">
                <a:srgbClr val="2F4776"/>
              </a:gs>
            </a:gsLst>
            <a:lin ang="0" scaled="1"/>
          </a:gradFill>
          <a:ln w="9525">
            <a:noFill/>
            <a:miter lim="800000"/>
            <a:headEnd/>
            <a:tailEnd/>
          </a:ln>
          <a:effectLst/>
        </p:spPr>
        <p:txBody>
          <a:bodyPr wrap="none" lIns="92075" tIns="46038" rIns="92075" bIns="46038" anchor="ctr"/>
          <a:lstStyle/>
          <a:p>
            <a:endParaRPr lang="ru-RU"/>
          </a:p>
        </p:txBody>
      </p:sp>
      <p:grpSp>
        <p:nvGrpSpPr>
          <p:cNvPr id="7" name="Group 52"/>
          <p:cNvGrpSpPr>
            <a:grpSpLocks/>
          </p:cNvGrpSpPr>
          <p:nvPr/>
        </p:nvGrpSpPr>
        <p:grpSpPr bwMode="auto">
          <a:xfrm>
            <a:off x="-19050" y="34925"/>
            <a:ext cx="2114550" cy="1047750"/>
            <a:chOff x="-12" y="22"/>
            <a:chExt cx="1332" cy="660"/>
          </a:xfrm>
        </p:grpSpPr>
        <p:sp>
          <p:nvSpPr>
            <p:cNvPr id="8" name="Text Box 43"/>
            <p:cNvSpPr txBox="1">
              <a:spLocks noChangeAspect="1" noChangeArrowheads="1"/>
            </p:cNvSpPr>
            <p:nvPr/>
          </p:nvSpPr>
          <p:spPr bwMode="auto">
            <a:xfrm>
              <a:off x="-12" y="317"/>
              <a:ext cx="1332" cy="365"/>
            </a:xfrm>
            <a:prstGeom prst="rect">
              <a:avLst/>
            </a:prstGeom>
            <a:noFill/>
            <a:ln w="25400">
              <a:noFill/>
              <a:miter lim="800000"/>
              <a:headEnd/>
              <a:tailEnd/>
            </a:ln>
            <a:effectLst/>
          </p:spPr>
          <p:txBody>
            <a:bodyPr lIns="92075" tIns="46038" rIns="92075" bIns="46038">
              <a:spAutoFit/>
            </a:bodyPr>
            <a:lstStyle/>
            <a:p>
              <a:r>
                <a:rPr lang="en-US" sz="3200" b="1" dirty="0">
                  <a:solidFill>
                    <a:srgbClr val="B8BFD4"/>
                  </a:solidFill>
                  <a:effectLst>
                    <a:outerShdw blurRad="38100" dist="38100" dir="2700000" algn="tl">
                      <a:srgbClr val="000000"/>
                    </a:outerShdw>
                  </a:effectLst>
                </a:rPr>
                <a:t>Belarus</a:t>
              </a:r>
              <a:endParaRPr lang="ru-RU" sz="3200" b="1" dirty="0">
                <a:solidFill>
                  <a:srgbClr val="B8BFD4"/>
                </a:solidFill>
                <a:effectLst>
                  <a:outerShdw blurRad="38100" dist="38100" dir="2700000" algn="tl">
                    <a:srgbClr val="000000"/>
                  </a:outerShdw>
                </a:effectLst>
              </a:endParaRPr>
            </a:p>
          </p:txBody>
        </p:sp>
        <p:pic>
          <p:nvPicPr>
            <p:cNvPr id="9" name="Picture 48" descr="Busel"/>
            <p:cNvPicPr>
              <a:picLocks noChangeAspect="1" noChangeArrowheads="1"/>
            </p:cNvPicPr>
            <p:nvPr/>
          </p:nvPicPr>
          <p:blipFill>
            <a:blip r:embed="rId3"/>
            <a:srcRect/>
            <a:stretch>
              <a:fillRect/>
            </a:stretch>
          </p:blipFill>
          <p:spPr bwMode="auto">
            <a:xfrm>
              <a:off x="0" y="22"/>
              <a:ext cx="981" cy="357"/>
            </a:xfrm>
            <a:prstGeom prst="rect">
              <a:avLst/>
            </a:prstGeom>
            <a:noFill/>
          </p:spPr>
        </p:pic>
      </p:grpSp>
      <p:sp>
        <p:nvSpPr>
          <p:cNvPr id="10" name="Прямоугольник 9"/>
          <p:cNvSpPr/>
          <p:nvPr/>
        </p:nvSpPr>
        <p:spPr>
          <a:xfrm>
            <a:off x="4305300" y="1873250"/>
            <a:ext cx="4330700" cy="1384995"/>
          </a:xfrm>
          <a:prstGeom prst="rect">
            <a:avLst/>
          </a:prstGeom>
        </p:spPr>
        <p:txBody>
          <a:bodyPr wrap="square">
            <a:spAutoFit/>
          </a:bodyPr>
          <a:lstStyle/>
          <a:p>
            <a:pPr algn="just"/>
            <a:r>
              <a:rPr lang="ru-RU" sz="1200" dirty="0" smtClean="0"/>
              <a:t> </a:t>
            </a:r>
            <a:r>
              <a:rPr lang="en-US" sz="1200" dirty="0" smtClean="0"/>
              <a:t>During the period of 1998 to 2002, </a:t>
            </a:r>
            <a:endParaRPr lang="ru-RU" sz="1200" dirty="0" smtClean="0"/>
          </a:p>
          <a:p>
            <a:pPr algn="just"/>
            <a:r>
              <a:rPr lang="en-US" sz="1200" dirty="0" smtClean="0"/>
              <a:t>TO measurements were performed</a:t>
            </a:r>
            <a:endParaRPr lang="ru-RU" sz="1200" dirty="0" smtClean="0"/>
          </a:p>
          <a:p>
            <a:pPr algn="just"/>
            <a:r>
              <a:rPr lang="en-US" sz="1200" dirty="0" smtClean="0"/>
              <a:t>employing the “direct-sun” and “zenith-sky” </a:t>
            </a:r>
            <a:endParaRPr lang="ru-RU" sz="1200" dirty="0" smtClean="0"/>
          </a:p>
          <a:p>
            <a:pPr algn="just"/>
            <a:r>
              <a:rPr lang="en-US" sz="1200" dirty="0" smtClean="0"/>
              <a:t>procedures with an</a:t>
            </a:r>
            <a:endParaRPr lang="ru-RU" sz="1200" dirty="0" smtClean="0"/>
          </a:p>
          <a:p>
            <a:pPr algn="just"/>
            <a:r>
              <a:rPr lang="en-US" sz="1200" dirty="0" err="1" smtClean="0"/>
              <a:t>ozonometer</a:t>
            </a:r>
            <a:r>
              <a:rPr lang="en-US" sz="1200" dirty="0" smtClean="0"/>
              <a:t> PION designed at NOMREC. </a:t>
            </a:r>
          </a:p>
          <a:p>
            <a:pPr algn="just"/>
            <a:endParaRPr lang="ru-RU" sz="1200" dirty="0" smtClean="0"/>
          </a:p>
          <a:p>
            <a:pPr algn="just"/>
            <a:r>
              <a:rPr lang="ru-RU" sz="1200" dirty="0" smtClean="0"/>
              <a:t> </a:t>
            </a:r>
            <a:endParaRPr lang="ru-RU" sz="1200" dirty="0"/>
          </a:p>
        </p:txBody>
      </p:sp>
      <p:pic>
        <p:nvPicPr>
          <p:cNvPr id="11" name="Picture 12" descr="Optcal_Block"/>
          <p:cNvPicPr>
            <a:picLocks noChangeAspect="1" noChangeArrowheads="1"/>
          </p:cNvPicPr>
          <p:nvPr/>
        </p:nvPicPr>
        <p:blipFill>
          <a:blip r:embed="rId4"/>
          <a:srcRect/>
          <a:stretch>
            <a:fillRect/>
          </a:stretch>
        </p:blipFill>
        <p:spPr bwMode="auto">
          <a:xfrm>
            <a:off x="349250" y="3787164"/>
            <a:ext cx="2444750" cy="2397736"/>
          </a:xfrm>
          <a:prstGeom prst="rect">
            <a:avLst/>
          </a:prstGeom>
          <a:noFill/>
          <a:ln w="9525">
            <a:noFill/>
            <a:miter lim="800000"/>
            <a:headEnd/>
            <a:tailEnd/>
          </a:ln>
        </p:spPr>
      </p:pic>
      <p:sp>
        <p:nvSpPr>
          <p:cNvPr id="13" name="Прямоугольник 12"/>
          <p:cNvSpPr/>
          <p:nvPr/>
        </p:nvSpPr>
        <p:spPr>
          <a:xfrm>
            <a:off x="4305300" y="4495800"/>
            <a:ext cx="4572000" cy="830997"/>
          </a:xfrm>
          <a:prstGeom prst="rect">
            <a:avLst/>
          </a:prstGeom>
        </p:spPr>
        <p:txBody>
          <a:bodyPr>
            <a:spAutoFit/>
          </a:bodyPr>
          <a:lstStyle/>
          <a:p>
            <a:pPr algn="ctr"/>
            <a:r>
              <a:rPr lang="ru-RU" sz="1200" dirty="0" smtClean="0"/>
              <a:t> </a:t>
            </a:r>
            <a:r>
              <a:rPr lang="en-US" sz="1200" dirty="0" smtClean="0"/>
              <a:t>Since 2006, column ozone values have </a:t>
            </a:r>
            <a:endParaRPr lang="ru-RU" sz="1200" dirty="0" smtClean="0"/>
          </a:p>
          <a:p>
            <a:pPr algn="ctr"/>
            <a:r>
              <a:rPr lang="en-US" sz="1200" dirty="0" smtClean="0"/>
              <a:t>been retrieved using the </a:t>
            </a:r>
            <a:r>
              <a:rPr lang="en-US" sz="1200" dirty="0" err="1" smtClean="0"/>
              <a:t>Stamnes</a:t>
            </a:r>
            <a:r>
              <a:rPr lang="en-US" sz="1200" dirty="0" smtClean="0"/>
              <a:t> procedure from </a:t>
            </a:r>
            <a:endParaRPr lang="ru-RU" sz="1200" dirty="0" smtClean="0"/>
          </a:p>
          <a:p>
            <a:pPr algn="ctr"/>
            <a:r>
              <a:rPr lang="en-US" sz="1200" dirty="0" smtClean="0"/>
              <a:t>spectral irradiance measurements made with </a:t>
            </a:r>
            <a:endParaRPr lang="ru-RU" sz="1200" dirty="0" smtClean="0"/>
          </a:p>
          <a:p>
            <a:pPr algn="ctr"/>
            <a:r>
              <a:rPr lang="en-US" sz="1200" dirty="0" smtClean="0"/>
              <a:t>a </a:t>
            </a:r>
            <a:r>
              <a:rPr lang="en-US" sz="1200" dirty="0" err="1" smtClean="0"/>
              <a:t>spectroradiometer</a:t>
            </a:r>
            <a:r>
              <a:rPr lang="en-US" sz="1200" dirty="0" smtClean="0"/>
              <a:t> PION-UV.</a:t>
            </a:r>
            <a:endParaRPr lang="ru-RU" sz="1200" dirty="0"/>
          </a:p>
        </p:txBody>
      </p:sp>
      <p:sp>
        <p:nvSpPr>
          <p:cNvPr id="14" name="TextBox 13"/>
          <p:cNvSpPr txBox="1"/>
          <p:nvPr/>
        </p:nvSpPr>
        <p:spPr>
          <a:xfrm>
            <a:off x="0" y="3384550"/>
            <a:ext cx="6350000" cy="461665"/>
          </a:xfrm>
          <a:prstGeom prst="rect">
            <a:avLst/>
          </a:prstGeom>
          <a:noFill/>
        </p:spPr>
        <p:txBody>
          <a:bodyPr wrap="square" rtlCol="0">
            <a:spAutoFit/>
          </a:bodyPr>
          <a:lstStyle/>
          <a:p>
            <a:r>
              <a:rPr lang="en-US" sz="1200" dirty="0" smtClean="0">
                <a:effectLst/>
              </a:rPr>
              <a:t>A universal ultraviolet solar spectrophotometer-</a:t>
            </a:r>
            <a:r>
              <a:rPr lang="en-US" sz="1200" dirty="0" err="1" smtClean="0">
                <a:effectLst/>
              </a:rPr>
              <a:t>ozonometer</a:t>
            </a:r>
            <a:r>
              <a:rPr lang="en-US" sz="1200" dirty="0" smtClean="0">
                <a:effectLst/>
              </a:rPr>
              <a:t> PION </a:t>
            </a:r>
          </a:p>
          <a:p>
            <a:r>
              <a:rPr lang="en-US" sz="1200" dirty="0" smtClean="0">
                <a:effectLst/>
              </a:rPr>
              <a:t>operating  at the NOMREC Ozone Station</a:t>
            </a:r>
            <a:endParaRPr lang="ru-RU" sz="1200" dirty="0"/>
          </a:p>
        </p:txBody>
      </p:sp>
      <p:sp>
        <p:nvSpPr>
          <p:cNvPr id="15" name="TextBox 14"/>
          <p:cNvSpPr txBox="1"/>
          <p:nvPr/>
        </p:nvSpPr>
        <p:spPr>
          <a:xfrm>
            <a:off x="171450" y="6318250"/>
            <a:ext cx="5957080" cy="276999"/>
          </a:xfrm>
          <a:prstGeom prst="rect">
            <a:avLst/>
          </a:prstGeom>
          <a:noFill/>
        </p:spPr>
        <p:txBody>
          <a:bodyPr wrap="none" rtlCol="0">
            <a:spAutoFit/>
          </a:bodyPr>
          <a:lstStyle/>
          <a:p>
            <a:r>
              <a:rPr lang="en-US" sz="1200" dirty="0" smtClean="0">
                <a:effectLst/>
              </a:rPr>
              <a:t>An automatic ultraviolet </a:t>
            </a:r>
            <a:r>
              <a:rPr lang="en-US" sz="1200" dirty="0" err="1" smtClean="0">
                <a:effectLst/>
              </a:rPr>
              <a:t>spectroradiometer</a:t>
            </a:r>
            <a:r>
              <a:rPr lang="en-US" sz="1200" dirty="0" smtClean="0">
                <a:effectLst/>
              </a:rPr>
              <a:t>  PION-UV at the NOMREC Ozone Station</a:t>
            </a:r>
            <a:endParaRPr lang="ru-RU" sz="1200" dirty="0"/>
          </a:p>
        </p:txBody>
      </p:sp>
    </p:spTree>
  </p:cSld>
  <p:clrMapOvr>
    <a:masterClrMapping/>
  </p:clrMapOvr>
  <p:transition spd="med">
    <p:split orient="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sz="half" idx="1"/>
          </p:nvPr>
        </p:nvSpPr>
        <p:spPr>
          <a:xfrm>
            <a:off x="0" y="1162050"/>
            <a:ext cx="8839200" cy="1136650"/>
          </a:xfrm>
        </p:spPr>
        <p:txBody>
          <a:bodyPr/>
          <a:lstStyle/>
          <a:p>
            <a:pPr algn="ctr">
              <a:buNone/>
            </a:pPr>
            <a:r>
              <a:rPr lang="en-US" sz="1200" dirty="0" smtClean="0">
                <a:solidFill>
                  <a:schemeClr val="tx1"/>
                </a:solidFill>
                <a:latin typeface="+mj-lt"/>
                <a:ea typeface="+mn-ea"/>
                <a:cs typeface="+mn-cs"/>
              </a:rPr>
              <a:t>        Since </a:t>
            </a:r>
            <a:r>
              <a:rPr lang="en-US" sz="1200" dirty="0">
                <a:solidFill>
                  <a:schemeClr val="tx1"/>
                </a:solidFill>
                <a:latin typeface="+mj-lt"/>
                <a:ea typeface="+mn-ea"/>
                <a:cs typeface="+mn-cs"/>
              </a:rPr>
              <a:t>2006, applying PION-UV and M124-M instruments, the regular TO and UV radiation measurements </a:t>
            </a:r>
            <a:r>
              <a:rPr lang="en-US" sz="1200" dirty="0" smtClean="0">
                <a:solidFill>
                  <a:schemeClr val="tx1"/>
                </a:solidFill>
                <a:latin typeface="+mj-lt"/>
                <a:ea typeface="+mn-ea"/>
                <a:cs typeface="+mn-cs"/>
              </a:rPr>
              <a:t>have been </a:t>
            </a:r>
            <a:r>
              <a:rPr lang="en-US" sz="1200" dirty="0">
                <a:solidFill>
                  <a:schemeClr val="tx1"/>
                </a:solidFill>
                <a:latin typeface="+mj-lt"/>
                <a:ea typeface="+mn-ea"/>
                <a:cs typeface="+mn-cs"/>
              </a:rPr>
              <a:t>conducted at the time of seasonal Belarusian Antarctic Expeditions in the region of </a:t>
            </a:r>
            <a:r>
              <a:rPr lang="en-US" sz="1200" dirty="0" err="1">
                <a:solidFill>
                  <a:schemeClr val="tx1"/>
                </a:solidFill>
                <a:latin typeface="+mj-lt"/>
                <a:ea typeface="+mn-ea"/>
                <a:cs typeface="+mn-cs"/>
              </a:rPr>
              <a:t>Enderby</a:t>
            </a:r>
            <a:r>
              <a:rPr lang="en-US" sz="1200" dirty="0">
                <a:solidFill>
                  <a:schemeClr val="tx1"/>
                </a:solidFill>
                <a:latin typeface="+mj-lt"/>
                <a:ea typeface="+mn-ea"/>
                <a:cs typeface="+mn-cs"/>
              </a:rPr>
              <a:t> Land (Antarctica). </a:t>
            </a:r>
            <a:endParaRPr lang="ru-RU" sz="1200" dirty="0">
              <a:latin typeface="+mj-lt"/>
            </a:endParaRPr>
          </a:p>
        </p:txBody>
      </p:sp>
      <p:sp>
        <p:nvSpPr>
          <p:cNvPr id="5" name="Номер слайда 4"/>
          <p:cNvSpPr>
            <a:spLocks noGrp="1"/>
          </p:cNvSpPr>
          <p:nvPr>
            <p:ph type="sldNum" sz="quarter" idx="12"/>
          </p:nvPr>
        </p:nvSpPr>
        <p:spPr/>
        <p:txBody>
          <a:bodyPr/>
          <a:lstStyle/>
          <a:p>
            <a:fld id="{17FA04D5-6AEA-4E58-A23A-EAF0AB2A6F7E}" type="slidenum">
              <a:rPr lang="ru-RU" smtClean="0"/>
              <a:pPr/>
              <a:t>4</a:t>
            </a:fld>
            <a:endParaRPr lang="ru-RU"/>
          </a:p>
        </p:txBody>
      </p:sp>
      <p:grpSp>
        <p:nvGrpSpPr>
          <p:cNvPr id="6" name="Group 52"/>
          <p:cNvGrpSpPr>
            <a:grpSpLocks/>
          </p:cNvGrpSpPr>
          <p:nvPr/>
        </p:nvGrpSpPr>
        <p:grpSpPr bwMode="auto">
          <a:xfrm>
            <a:off x="-19050" y="34925"/>
            <a:ext cx="2114550" cy="1047750"/>
            <a:chOff x="-12" y="22"/>
            <a:chExt cx="1332" cy="660"/>
          </a:xfrm>
        </p:grpSpPr>
        <p:sp>
          <p:nvSpPr>
            <p:cNvPr id="7" name="Text Box 43"/>
            <p:cNvSpPr txBox="1">
              <a:spLocks noChangeAspect="1" noChangeArrowheads="1"/>
            </p:cNvSpPr>
            <p:nvPr/>
          </p:nvSpPr>
          <p:spPr bwMode="auto">
            <a:xfrm>
              <a:off x="-12" y="317"/>
              <a:ext cx="1332" cy="365"/>
            </a:xfrm>
            <a:prstGeom prst="rect">
              <a:avLst/>
            </a:prstGeom>
            <a:noFill/>
            <a:ln w="25400">
              <a:noFill/>
              <a:miter lim="800000"/>
              <a:headEnd/>
              <a:tailEnd/>
            </a:ln>
            <a:effectLst/>
          </p:spPr>
          <p:txBody>
            <a:bodyPr lIns="92075" tIns="46038" rIns="92075" bIns="46038">
              <a:spAutoFit/>
            </a:bodyPr>
            <a:lstStyle/>
            <a:p>
              <a:r>
                <a:rPr lang="en-US" sz="3200" b="1" dirty="0">
                  <a:solidFill>
                    <a:srgbClr val="B8BFD4"/>
                  </a:solidFill>
                  <a:effectLst>
                    <a:outerShdw blurRad="38100" dist="38100" dir="2700000" algn="tl">
                      <a:srgbClr val="000000"/>
                    </a:outerShdw>
                  </a:effectLst>
                </a:rPr>
                <a:t>Belarus</a:t>
              </a:r>
              <a:endParaRPr lang="ru-RU" sz="3200" b="1" dirty="0">
                <a:solidFill>
                  <a:srgbClr val="B8BFD4"/>
                </a:solidFill>
                <a:effectLst>
                  <a:outerShdw blurRad="38100" dist="38100" dir="2700000" algn="tl">
                    <a:srgbClr val="000000"/>
                  </a:outerShdw>
                </a:effectLst>
              </a:endParaRPr>
            </a:p>
          </p:txBody>
        </p:sp>
        <p:pic>
          <p:nvPicPr>
            <p:cNvPr id="8" name="Picture 48" descr="Busel"/>
            <p:cNvPicPr>
              <a:picLocks noChangeAspect="1" noChangeArrowheads="1"/>
            </p:cNvPicPr>
            <p:nvPr/>
          </p:nvPicPr>
          <p:blipFill>
            <a:blip r:embed="rId2"/>
            <a:srcRect/>
            <a:stretch>
              <a:fillRect/>
            </a:stretch>
          </p:blipFill>
          <p:spPr bwMode="auto">
            <a:xfrm>
              <a:off x="0" y="22"/>
              <a:ext cx="981" cy="357"/>
            </a:xfrm>
            <a:prstGeom prst="rect">
              <a:avLst/>
            </a:prstGeom>
            <a:noFill/>
          </p:spPr>
        </p:pic>
      </p:grpSp>
      <p:pic>
        <p:nvPicPr>
          <p:cNvPr id="9" name="Рисунок 8" descr="IMG_6262.JPG"/>
          <p:cNvPicPr>
            <a:picLocks noChangeAspect="1"/>
          </p:cNvPicPr>
          <p:nvPr/>
        </p:nvPicPr>
        <p:blipFill>
          <a:blip r:embed="rId3" cstate="print"/>
          <a:stretch>
            <a:fillRect/>
          </a:stretch>
        </p:blipFill>
        <p:spPr>
          <a:xfrm>
            <a:off x="393700" y="1851025"/>
            <a:ext cx="3822700" cy="2867025"/>
          </a:xfrm>
          <a:prstGeom prst="rect">
            <a:avLst/>
          </a:prstGeom>
        </p:spPr>
      </p:pic>
      <p:pic>
        <p:nvPicPr>
          <p:cNvPr id="10" name="Рисунок 9" descr="DSC04213.JPG"/>
          <p:cNvPicPr>
            <a:picLocks noChangeAspect="1"/>
          </p:cNvPicPr>
          <p:nvPr/>
        </p:nvPicPr>
        <p:blipFill>
          <a:blip r:embed="rId4" cstate="print"/>
          <a:stretch>
            <a:fillRect/>
          </a:stretch>
        </p:blipFill>
        <p:spPr>
          <a:xfrm>
            <a:off x="4616450" y="2524126"/>
            <a:ext cx="3911600" cy="2933700"/>
          </a:xfrm>
          <a:prstGeom prst="rect">
            <a:avLst/>
          </a:prstGeom>
        </p:spPr>
      </p:pic>
      <p:sp>
        <p:nvSpPr>
          <p:cNvPr id="11" name="Прямоугольник 10"/>
          <p:cNvSpPr/>
          <p:nvPr/>
        </p:nvSpPr>
        <p:spPr>
          <a:xfrm>
            <a:off x="482600" y="5340350"/>
            <a:ext cx="8089900" cy="954107"/>
          </a:xfrm>
          <a:prstGeom prst="rect">
            <a:avLst/>
          </a:prstGeom>
        </p:spPr>
        <p:txBody>
          <a:bodyPr wrap="square">
            <a:spAutoFit/>
          </a:bodyPr>
          <a:lstStyle/>
          <a:p>
            <a:endParaRPr lang="ru-RU" dirty="0"/>
          </a:p>
          <a:p>
            <a:r>
              <a:rPr lang="en-US" dirty="0"/>
              <a:t> </a:t>
            </a:r>
            <a:r>
              <a:rPr lang="en-US" sz="1200" dirty="0"/>
              <a:t>NOMREC possesses a full database on TO monitoring in the atmosphere over the territory of Belarus for the period of 1998 – 2014. Also, NOMREC has the database of surface solar UV radiation spectra as well as doses of various biological effects for the territory of Belarus covering the period of 2001-2014. </a:t>
            </a:r>
            <a:endParaRPr lang="ru-RU" sz="1200" dirty="0"/>
          </a:p>
        </p:txBody>
      </p:sp>
    </p:spTree>
  </p:cSld>
  <p:clrMapOvr>
    <a:masterClrMapping/>
  </p:clrMapOvr>
  <p:transition spd="med">
    <p:split orient="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4"/>
          <p:cNvSpPr>
            <a:spLocks noGrp="1"/>
          </p:cNvSpPr>
          <p:nvPr>
            <p:ph type="sldNum" sz="quarter" idx="12"/>
          </p:nvPr>
        </p:nvSpPr>
        <p:spPr/>
        <p:txBody>
          <a:bodyPr/>
          <a:lstStyle/>
          <a:p>
            <a:fld id="{17FA04D5-6AEA-4E58-A23A-EAF0AB2A6F7E}" type="slidenum">
              <a:rPr lang="ru-RU" smtClean="0"/>
              <a:pPr/>
              <a:t>5</a:t>
            </a:fld>
            <a:endParaRPr lang="ru-RU"/>
          </a:p>
        </p:txBody>
      </p:sp>
      <p:grpSp>
        <p:nvGrpSpPr>
          <p:cNvPr id="6" name="Group 52"/>
          <p:cNvGrpSpPr>
            <a:grpSpLocks/>
          </p:cNvGrpSpPr>
          <p:nvPr/>
        </p:nvGrpSpPr>
        <p:grpSpPr bwMode="auto">
          <a:xfrm>
            <a:off x="-19050" y="34925"/>
            <a:ext cx="2114550" cy="1047750"/>
            <a:chOff x="-12" y="22"/>
            <a:chExt cx="1332" cy="660"/>
          </a:xfrm>
        </p:grpSpPr>
        <p:sp>
          <p:nvSpPr>
            <p:cNvPr id="7" name="Text Box 43"/>
            <p:cNvSpPr txBox="1">
              <a:spLocks noChangeAspect="1" noChangeArrowheads="1"/>
            </p:cNvSpPr>
            <p:nvPr/>
          </p:nvSpPr>
          <p:spPr bwMode="auto">
            <a:xfrm>
              <a:off x="-12" y="317"/>
              <a:ext cx="1332" cy="365"/>
            </a:xfrm>
            <a:prstGeom prst="rect">
              <a:avLst/>
            </a:prstGeom>
            <a:noFill/>
            <a:ln w="25400">
              <a:noFill/>
              <a:miter lim="800000"/>
              <a:headEnd/>
              <a:tailEnd/>
            </a:ln>
            <a:effectLst/>
          </p:spPr>
          <p:txBody>
            <a:bodyPr lIns="92075" tIns="46038" rIns="92075" bIns="46038">
              <a:spAutoFit/>
            </a:bodyPr>
            <a:lstStyle/>
            <a:p>
              <a:r>
                <a:rPr lang="en-US" sz="3200" b="1">
                  <a:solidFill>
                    <a:srgbClr val="B8BFD4"/>
                  </a:solidFill>
                  <a:effectLst>
                    <a:outerShdw blurRad="38100" dist="38100" dir="2700000" algn="tl">
                      <a:srgbClr val="000000"/>
                    </a:outerShdw>
                  </a:effectLst>
                </a:rPr>
                <a:t>Belarus</a:t>
              </a:r>
              <a:endParaRPr lang="ru-RU" sz="3200" b="1">
                <a:solidFill>
                  <a:srgbClr val="B8BFD4"/>
                </a:solidFill>
                <a:effectLst>
                  <a:outerShdw blurRad="38100" dist="38100" dir="2700000" algn="tl">
                    <a:srgbClr val="000000"/>
                  </a:outerShdw>
                </a:effectLst>
              </a:endParaRPr>
            </a:p>
          </p:txBody>
        </p:sp>
        <p:pic>
          <p:nvPicPr>
            <p:cNvPr id="8" name="Picture 48" descr="Busel"/>
            <p:cNvPicPr>
              <a:picLocks noChangeAspect="1" noChangeArrowheads="1"/>
            </p:cNvPicPr>
            <p:nvPr/>
          </p:nvPicPr>
          <p:blipFill>
            <a:blip r:embed="rId2"/>
            <a:srcRect/>
            <a:stretch>
              <a:fillRect/>
            </a:stretch>
          </p:blipFill>
          <p:spPr bwMode="auto">
            <a:xfrm>
              <a:off x="0" y="22"/>
              <a:ext cx="981" cy="357"/>
            </a:xfrm>
            <a:prstGeom prst="rect">
              <a:avLst/>
            </a:prstGeom>
            <a:noFill/>
          </p:spPr>
        </p:pic>
      </p:grpSp>
      <p:sp>
        <p:nvSpPr>
          <p:cNvPr id="10" name="TextBox 9"/>
          <p:cNvSpPr txBox="1"/>
          <p:nvPr/>
        </p:nvSpPr>
        <p:spPr>
          <a:xfrm>
            <a:off x="349250" y="895350"/>
            <a:ext cx="8134350" cy="954107"/>
          </a:xfrm>
          <a:prstGeom prst="rect">
            <a:avLst/>
          </a:prstGeom>
          <a:noFill/>
        </p:spPr>
        <p:txBody>
          <a:bodyPr wrap="square" rtlCol="0">
            <a:spAutoFit/>
          </a:bodyPr>
          <a:lstStyle/>
          <a:p>
            <a:endParaRPr lang="ru-RU" dirty="0"/>
          </a:p>
          <a:p>
            <a:r>
              <a:rPr lang="en-US" dirty="0"/>
              <a:t> </a:t>
            </a:r>
            <a:r>
              <a:rPr lang="en-US" sz="1200" dirty="0"/>
              <a:t>The network of TO measurements sites has been enlarging since 2011. Currently, the measurements are also taken at the BSU biological station (the </a:t>
            </a:r>
            <a:r>
              <a:rPr lang="en-US" sz="1200" dirty="0" err="1"/>
              <a:t>Naroch</a:t>
            </a:r>
            <a:r>
              <a:rPr lang="en-US" sz="1200" dirty="0"/>
              <a:t> lake) and at the Gomel </a:t>
            </a:r>
            <a:r>
              <a:rPr lang="en-US" sz="1200" dirty="0" smtClean="0"/>
              <a:t>State University</a:t>
            </a:r>
            <a:r>
              <a:rPr lang="en-US" sz="1200" dirty="0"/>
              <a:t>. As a net </a:t>
            </a:r>
            <a:r>
              <a:rPr lang="en-US" sz="1200" dirty="0" err="1" smtClean="0"/>
              <a:t>ozonometer</a:t>
            </a:r>
            <a:r>
              <a:rPr lang="en-US" sz="1200" dirty="0" smtClean="0"/>
              <a:t>, one </a:t>
            </a:r>
            <a:r>
              <a:rPr lang="en-US" sz="1200" dirty="0"/>
              <a:t>uses a fully automated PION-F double-channel filter photometer. </a:t>
            </a:r>
            <a:endParaRPr lang="ru-RU" sz="1200" dirty="0"/>
          </a:p>
        </p:txBody>
      </p:sp>
      <p:pic>
        <p:nvPicPr>
          <p:cNvPr id="13" name="Рисунок 12" descr="IMG_2623.jpg"/>
          <p:cNvPicPr>
            <a:picLocks noChangeAspect="1"/>
          </p:cNvPicPr>
          <p:nvPr/>
        </p:nvPicPr>
        <p:blipFill>
          <a:blip r:embed="rId3" cstate="print"/>
          <a:stretch>
            <a:fillRect/>
          </a:stretch>
        </p:blipFill>
        <p:spPr>
          <a:xfrm>
            <a:off x="4838700" y="1784350"/>
            <a:ext cx="3778250" cy="2833688"/>
          </a:xfrm>
          <a:prstGeom prst="rect">
            <a:avLst/>
          </a:prstGeom>
        </p:spPr>
      </p:pic>
      <p:pic>
        <p:nvPicPr>
          <p:cNvPr id="17" name="Picture 3" descr="IMAG0002"/>
          <p:cNvPicPr/>
          <p:nvPr/>
        </p:nvPicPr>
        <p:blipFill>
          <a:blip r:embed="rId4" cstate="print"/>
          <a:srcRect/>
          <a:stretch>
            <a:fillRect/>
          </a:stretch>
        </p:blipFill>
        <p:spPr bwMode="auto">
          <a:xfrm>
            <a:off x="349250" y="1873250"/>
            <a:ext cx="3354401" cy="2667000"/>
          </a:xfrm>
          <a:prstGeom prst="rect">
            <a:avLst/>
          </a:prstGeom>
          <a:noFill/>
          <a:ln w="9525">
            <a:noFill/>
            <a:miter lim="800000"/>
            <a:headEnd/>
            <a:tailEnd/>
          </a:ln>
        </p:spPr>
      </p:pic>
      <p:sp>
        <p:nvSpPr>
          <p:cNvPr id="18" name="Прямоугольник 17"/>
          <p:cNvSpPr/>
          <p:nvPr/>
        </p:nvSpPr>
        <p:spPr>
          <a:xfrm>
            <a:off x="260350" y="4629150"/>
            <a:ext cx="3911600" cy="461665"/>
          </a:xfrm>
          <a:prstGeom prst="rect">
            <a:avLst/>
          </a:prstGeom>
        </p:spPr>
        <p:txBody>
          <a:bodyPr wrap="square">
            <a:spAutoFit/>
          </a:bodyPr>
          <a:lstStyle/>
          <a:p>
            <a:r>
              <a:rPr lang="en-US" sz="1200" dirty="0" smtClean="0"/>
              <a:t>All-weather net photometer PION-F is intended to automatically measure spectral irradiance</a:t>
            </a:r>
            <a:endParaRPr lang="ru-RU" sz="1200" dirty="0"/>
          </a:p>
        </p:txBody>
      </p:sp>
      <p:sp>
        <p:nvSpPr>
          <p:cNvPr id="19" name="TextBox 18"/>
          <p:cNvSpPr txBox="1"/>
          <p:nvPr/>
        </p:nvSpPr>
        <p:spPr>
          <a:xfrm>
            <a:off x="5238750" y="4673600"/>
            <a:ext cx="2324675" cy="461665"/>
          </a:xfrm>
          <a:prstGeom prst="rect">
            <a:avLst/>
          </a:prstGeom>
          <a:noFill/>
        </p:spPr>
        <p:txBody>
          <a:bodyPr wrap="none" rtlCol="0">
            <a:spAutoFit/>
          </a:bodyPr>
          <a:lstStyle/>
          <a:p>
            <a:r>
              <a:rPr lang="en-US" sz="1200" dirty="0" smtClean="0"/>
              <a:t>PION-F photometer operating </a:t>
            </a:r>
          </a:p>
          <a:p>
            <a:r>
              <a:rPr lang="en-US" sz="1200" dirty="0" smtClean="0"/>
              <a:t>at the </a:t>
            </a:r>
            <a:r>
              <a:rPr lang="en-US" sz="1200" dirty="0" err="1" smtClean="0"/>
              <a:t>Naroch</a:t>
            </a:r>
            <a:r>
              <a:rPr lang="en-US" sz="1200" dirty="0" smtClean="0"/>
              <a:t> Biological Station</a:t>
            </a:r>
            <a:endParaRPr lang="ru-RU" sz="1200" dirty="0"/>
          </a:p>
        </p:txBody>
      </p:sp>
      <p:sp>
        <p:nvSpPr>
          <p:cNvPr id="20" name="Прямоугольник 19"/>
          <p:cNvSpPr/>
          <p:nvPr/>
        </p:nvSpPr>
        <p:spPr>
          <a:xfrm>
            <a:off x="660400" y="5518150"/>
            <a:ext cx="7778750" cy="707886"/>
          </a:xfrm>
          <a:prstGeom prst="rect">
            <a:avLst/>
          </a:prstGeom>
        </p:spPr>
        <p:txBody>
          <a:bodyPr wrap="square">
            <a:spAutoFit/>
          </a:bodyPr>
          <a:lstStyle/>
          <a:p>
            <a:r>
              <a:rPr lang="en-US" dirty="0" smtClean="0"/>
              <a:t> </a:t>
            </a:r>
            <a:r>
              <a:rPr lang="en-US" sz="1200" dirty="0" smtClean="0"/>
              <a:t>The instrument uses filters with a half-width of </a:t>
            </a:r>
            <a:r>
              <a:rPr lang="ru-RU" sz="1200" dirty="0" smtClean="0">
                <a:sym typeface="Symbol"/>
              </a:rPr>
              <a:t></a:t>
            </a:r>
            <a:r>
              <a:rPr lang="ru-RU" sz="1200" dirty="0" smtClean="0"/>
              <a:t> 20 </a:t>
            </a:r>
            <a:r>
              <a:rPr lang="en-US" sz="1200" dirty="0" smtClean="0"/>
              <a:t>nm and transmission maxima of 293 and 326 nm. The measurements are taken every 30 sec during a light day in the automated mode. A </a:t>
            </a:r>
            <a:r>
              <a:rPr lang="en-US" sz="1200" dirty="0" err="1" smtClean="0"/>
              <a:t>djurnal</a:t>
            </a:r>
            <a:r>
              <a:rPr lang="en-US" sz="1200" dirty="0" smtClean="0"/>
              <a:t> data file is formed by an objective computer at the end of day.</a:t>
            </a:r>
            <a:endParaRPr lang="ru-RU" sz="1200" dirty="0"/>
          </a:p>
        </p:txBody>
      </p:sp>
    </p:spTree>
  </p:cSld>
  <p:clrMapOvr>
    <a:masterClrMapping/>
  </p:clrMapOvr>
  <p:transition spd="med">
    <p:split orient="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952500"/>
          </a:xfrm>
        </p:spPr>
        <p:txBody>
          <a:bodyPr/>
          <a:lstStyle/>
          <a:p>
            <a:r>
              <a:rPr lang="en-US" sz="2000" b="1" i="1" dirty="0"/>
              <a:t>Total nitrogen dioxide measurements </a:t>
            </a:r>
            <a:endParaRPr lang="ru-RU" sz="2000" dirty="0"/>
          </a:p>
        </p:txBody>
      </p:sp>
      <p:sp>
        <p:nvSpPr>
          <p:cNvPr id="3" name="Текст 2"/>
          <p:cNvSpPr>
            <a:spLocks noGrp="1"/>
          </p:cNvSpPr>
          <p:nvPr>
            <p:ph type="body" sz="half" idx="1"/>
          </p:nvPr>
        </p:nvSpPr>
        <p:spPr>
          <a:xfrm>
            <a:off x="660400" y="1384300"/>
            <a:ext cx="7931150" cy="1358900"/>
          </a:xfrm>
        </p:spPr>
        <p:txBody>
          <a:bodyPr/>
          <a:lstStyle/>
          <a:p>
            <a:r>
              <a:rPr lang="en-US" sz="1200" dirty="0">
                <a:solidFill>
                  <a:schemeClr val="tx1"/>
                </a:solidFill>
                <a:latin typeface="+mj-lt"/>
                <a:ea typeface="+mn-ea"/>
                <a:cs typeface="+mn-cs"/>
              </a:rPr>
              <a:t>Monitoring of nitrogen dioxide has been performed at the Minsk Ozone Station since 2007. In 2009-2010, the nitrogen dioxide column values were measured with a new DOAS zenith-sky system constructed on the base of the Oriel-260 spectrometer. The measurement procedure included the nitrogen dioxide column retrieval technique elaborated at the </a:t>
            </a:r>
            <a:r>
              <a:rPr lang="en-US" sz="1200" dirty="0" err="1">
                <a:solidFill>
                  <a:schemeClr val="tx1"/>
                </a:solidFill>
                <a:latin typeface="+mj-lt"/>
                <a:ea typeface="+mn-ea"/>
                <a:cs typeface="+mn-cs"/>
              </a:rPr>
              <a:t>Obukhov</a:t>
            </a:r>
            <a:r>
              <a:rPr lang="en-US" sz="1200" dirty="0">
                <a:solidFill>
                  <a:schemeClr val="tx1"/>
                </a:solidFill>
                <a:latin typeface="+mj-lt"/>
                <a:ea typeface="+mn-ea"/>
                <a:cs typeface="+mn-cs"/>
              </a:rPr>
              <a:t> Institute of the Atmosphere Physics (Russia). </a:t>
            </a:r>
          </a:p>
          <a:p>
            <a:r>
              <a:rPr lang="en-US" sz="1200" dirty="0">
                <a:solidFill>
                  <a:schemeClr val="tx1"/>
                </a:solidFill>
                <a:latin typeface="+mj-lt"/>
                <a:ea typeface="+mn-ea"/>
                <a:cs typeface="+mn-cs"/>
              </a:rPr>
              <a:t>A new MAX-DOAS measurement device on the base of Oriel-257 spectrometer has been used for a number of short-term </a:t>
            </a:r>
            <a:r>
              <a:rPr lang="en-US" sz="1200" dirty="0" err="1">
                <a:solidFill>
                  <a:schemeClr val="tx1"/>
                </a:solidFill>
                <a:latin typeface="+mj-lt"/>
                <a:ea typeface="+mn-ea"/>
                <a:cs typeface="+mn-cs"/>
              </a:rPr>
              <a:t>intercomparison</a:t>
            </a:r>
            <a:r>
              <a:rPr lang="en-US" sz="1200" dirty="0">
                <a:solidFill>
                  <a:schemeClr val="tx1"/>
                </a:solidFill>
                <a:latin typeface="+mj-lt"/>
                <a:ea typeface="+mn-ea"/>
                <a:cs typeface="+mn-cs"/>
              </a:rPr>
              <a:t> measurement campaigns for retrieval of vertical nitrogen dioxide concentration profiles in several sites in Belarus (Minsk, </a:t>
            </a:r>
            <a:r>
              <a:rPr lang="en-US" sz="1200" dirty="0" err="1">
                <a:solidFill>
                  <a:schemeClr val="tx1"/>
                </a:solidFill>
                <a:latin typeface="+mj-lt"/>
                <a:ea typeface="+mn-ea"/>
                <a:cs typeface="+mn-cs"/>
              </a:rPr>
              <a:t>Naroch</a:t>
            </a:r>
            <a:r>
              <a:rPr lang="en-US" sz="1200" dirty="0">
                <a:solidFill>
                  <a:schemeClr val="tx1"/>
                </a:solidFill>
                <a:latin typeface="+mj-lt"/>
                <a:ea typeface="+mn-ea"/>
                <a:cs typeface="+mn-cs"/>
              </a:rPr>
              <a:t> National Park), Germany (during the calibration procedure in Max Planck Institute for Chemistry, Mainz), and Antarctica. </a:t>
            </a:r>
            <a:endParaRPr lang="ru-RU" sz="1200" dirty="0">
              <a:latin typeface="+mj-lt"/>
            </a:endParaRPr>
          </a:p>
        </p:txBody>
      </p:sp>
      <p:sp>
        <p:nvSpPr>
          <p:cNvPr id="5" name="Номер слайда 4"/>
          <p:cNvSpPr>
            <a:spLocks noGrp="1"/>
          </p:cNvSpPr>
          <p:nvPr>
            <p:ph type="sldNum" sz="quarter" idx="12"/>
          </p:nvPr>
        </p:nvSpPr>
        <p:spPr/>
        <p:txBody>
          <a:bodyPr/>
          <a:lstStyle/>
          <a:p>
            <a:fld id="{17FA04D5-6AEA-4E58-A23A-EAF0AB2A6F7E}" type="slidenum">
              <a:rPr lang="ru-RU" smtClean="0"/>
              <a:pPr/>
              <a:t>6</a:t>
            </a:fld>
            <a:endParaRPr lang="ru-RU"/>
          </a:p>
        </p:txBody>
      </p:sp>
      <p:grpSp>
        <p:nvGrpSpPr>
          <p:cNvPr id="6" name="Group 52"/>
          <p:cNvGrpSpPr>
            <a:grpSpLocks/>
          </p:cNvGrpSpPr>
          <p:nvPr/>
        </p:nvGrpSpPr>
        <p:grpSpPr bwMode="auto">
          <a:xfrm>
            <a:off x="-19050" y="34925"/>
            <a:ext cx="2114550" cy="1047750"/>
            <a:chOff x="-12" y="22"/>
            <a:chExt cx="1332" cy="660"/>
          </a:xfrm>
        </p:grpSpPr>
        <p:sp>
          <p:nvSpPr>
            <p:cNvPr id="7" name="Text Box 43"/>
            <p:cNvSpPr txBox="1">
              <a:spLocks noChangeAspect="1" noChangeArrowheads="1"/>
            </p:cNvSpPr>
            <p:nvPr/>
          </p:nvSpPr>
          <p:spPr bwMode="auto">
            <a:xfrm>
              <a:off x="-12" y="317"/>
              <a:ext cx="1332" cy="365"/>
            </a:xfrm>
            <a:prstGeom prst="rect">
              <a:avLst/>
            </a:prstGeom>
            <a:noFill/>
            <a:ln w="25400">
              <a:noFill/>
              <a:miter lim="800000"/>
              <a:headEnd/>
              <a:tailEnd/>
            </a:ln>
            <a:effectLst/>
          </p:spPr>
          <p:txBody>
            <a:bodyPr lIns="92075" tIns="46038" rIns="92075" bIns="46038">
              <a:spAutoFit/>
            </a:bodyPr>
            <a:lstStyle/>
            <a:p>
              <a:r>
                <a:rPr lang="en-US" sz="3200" b="1" dirty="0">
                  <a:solidFill>
                    <a:srgbClr val="B8BFD4"/>
                  </a:solidFill>
                  <a:effectLst>
                    <a:outerShdw blurRad="38100" dist="38100" dir="2700000" algn="tl">
                      <a:srgbClr val="000000"/>
                    </a:outerShdw>
                  </a:effectLst>
                </a:rPr>
                <a:t>Belarus</a:t>
              </a:r>
              <a:endParaRPr lang="ru-RU" sz="3200" b="1" dirty="0">
                <a:solidFill>
                  <a:srgbClr val="B8BFD4"/>
                </a:solidFill>
                <a:effectLst>
                  <a:outerShdw blurRad="38100" dist="38100" dir="2700000" algn="tl">
                    <a:srgbClr val="000000"/>
                  </a:outerShdw>
                </a:effectLst>
              </a:endParaRPr>
            </a:p>
          </p:txBody>
        </p:sp>
        <p:pic>
          <p:nvPicPr>
            <p:cNvPr id="8" name="Picture 48" descr="Busel"/>
            <p:cNvPicPr>
              <a:picLocks noChangeAspect="1" noChangeArrowheads="1"/>
            </p:cNvPicPr>
            <p:nvPr/>
          </p:nvPicPr>
          <p:blipFill>
            <a:blip r:embed="rId2"/>
            <a:srcRect/>
            <a:stretch>
              <a:fillRect/>
            </a:stretch>
          </p:blipFill>
          <p:spPr bwMode="auto">
            <a:xfrm>
              <a:off x="0" y="22"/>
              <a:ext cx="981" cy="357"/>
            </a:xfrm>
            <a:prstGeom prst="rect">
              <a:avLst/>
            </a:prstGeom>
            <a:noFill/>
          </p:spPr>
        </p:pic>
      </p:grpSp>
      <p:pic>
        <p:nvPicPr>
          <p:cNvPr id="9" name="Рисунок 8" descr="P1060059.JPG"/>
          <p:cNvPicPr>
            <a:picLocks noChangeAspect="1"/>
          </p:cNvPicPr>
          <p:nvPr/>
        </p:nvPicPr>
        <p:blipFill>
          <a:blip r:embed="rId3" cstate="print"/>
          <a:stretch>
            <a:fillRect/>
          </a:stretch>
        </p:blipFill>
        <p:spPr>
          <a:xfrm>
            <a:off x="215900" y="3206750"/>
            <a:ext cx="4171950" cy="2895599"/>
          </a:xfrm>
          <a:prstGeom prst="rect">
            <a:avLst/>
          </a:prstGeom>
        </p:spPr>
      </p:pic>
      <p:pic>
        <p:nvPicPr>
          <p:cNvPr id="10" name="Рисунок 9" descr="P2260016.JPG"/>
          <p:cNvPicPr>
            <a:picLocks noChangeAspect="1"/>
          </p:cNvPicPr>
          <p:nvPr/>
        </p:nvPicPr>
        <p:blipFill>
          <a:blip r:embed="rId4" cstate="print"/>
          <a:stretch>
            <a:fillRect/>
          </a:stretch>
        </p:blipFill>
        <p:spPr>
          <a:xfrm>
            <a:off x="4394200" y="3117850"/>
            <a:ext cx="4334931" cy="3251199"/>
          </a:xfrm>
          <a:prstGeom prst="rect">
            <a:avLst/>
          </a:prstGeom>
        </p:spPr>
      </p:pic>
    </p:spTree>
  </p:cSld>
  <p:clrMapOvr>
    <a:masterClrMapping/>
  </p:clrMapOvr>
  <p:transition spd="med">
    <p:split orient="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27050" y="450850"/>
            <a:ext cx="7772400" cy="685800"/>
          </a:xfrm>
        </p:spPr>
        <p:txBody>
          <a:bodyPr/>
          <a:lstStyle/>
          <a:p>
            <a:r>
              <a:rPr lang="en-US" sz="2000" b="1" i="1" dirty="0"/>
              <a:t>Surface ozone monitoring</a:t>
            </a:r>
            <a:endParaRPr lang="ru-RU" sz="2000" dirty="0"/>
          </a:p>
        </p:txBody>
      </p:sp>
      <p:sp>
        <p:nvSpPr>
          <p:cNvPr id="3" name="Текст 2"/>
          <p:cNvSpPr>
            <a:spLocks noGrp="1"/>
          </p:cNvSpPr>
          <p:nvPr>
            <p:ph type="body" sz="half" idx="1"/>
          </p:nvPr>
        </p:nvSpPr>
        <p:spPr>
          <a:xfrm>
            <a:off x="0" y="1028700"/>
            <a:ext cx="9372600" cy="1066800"/>
          </a:xfrm>
        </p:spPr>
        <p:txBody>
          <a:bodyPr/>
          <a:lstStyle/>
          <a:p>
            <a:r>
              <a:rPr lang="en-US" sz="1200" dirty="0" smtClean="0">
                <a:solidFill>
                  <a:schemeClr val="tx1"/>
                </a:solidFill>
                <a:latin typeface="+mj-lt"/>
                <a:ea typeface="+mn-ea"/>
                <a:cs typeface="+mn-cs"/>
              </a:rPr>
              <a:t> Measurements </a:t>
            </a:r>
            <a:r>
              <a:rPr lang="en-US" sz="1200" dirty="0">
                <a:solidFill>
                  <a:schemeClr val="tx1"/>
                </a:solidFill>
                <a:latin typeface="+mj-lt"/>
                <a:ea typeface="+mn-ea"/>
                <a:cs typeface="+mn-cs"/>
              </a:rPr>
              <a:t>of surface ozone concentration </a:t>
            </a:r>
            <a:r>
              <a:rPr lang="en-US" sz="1200" dirty="0" smtClean="0">
                <a:solidFill>
                  <a:schemeClr val="tx1"/>
                </a:solidFill>
                <a:latin typeface="+mj-lt"/>
                <a:ea typeface="+mn-ea"/>
                <a:cs typeface="+mn-cs"/>
              </a:rPr>
              <a:t>have </a:t>
            </a:r>
            <a:r>
              <a:rPr lang="en-US" sz="1200" dirty="0">
                <a:solidFill>
                  <a:schemeClr val="tx1"/>
                </a:solidFill>
                <a:latin typeface="+mj-lt"/>
                <a:ea typeface="+mn-ea"/>
                <a:cs typeface="+mn-cs"/>
              </a:rPr>
              <a:t>been carried out since 2004 at the Minsk Ozone Station </a:t>
            </a:r>
            <a:r>
              <a:rPr lang="en-US" sz="1200" dirty="0" smtClean="0">
                <a:solidFill>
                  <a:schemeClr val="tx1"/>
                </a:solidFill>
                <a:latin typeface="+mj-lt"/>
                <a:ea typeface="+mn-ea"/>
                <a:cs typeface="+mn-cs"/>
              </a:rPr>
              <a:t>and </a:t>
            </a:r>
            <a:r>
              <a:rPr lang="en-US" sz="1200" dirty="0">
                <a:solidFill>
                  <a:schemeClr val="tx1"/>
                </a:solidFill>
                <a:latin typeface="+mj-lt"/>
                <a:ea typeface="+mn-ea"/>
                <a:cs typeface="+mn-cs"/>
              </a:rPr>
              <a:t>Berezina National Park EMEP station employing </a:t>
            </a:r>
            <a:r>
              <a:rPr lang="en-US" sz="1200" dirty="0" smtClean="0">
                <a:solidFill>
                  <a:schemeClr val="tx1"/>
                </a:solidFill>
                <a:latin typeface="+mj-lt"/>
                <a:ea typeface="+mn-ea"/>
                <a:cs typeface="+mn-cs"/>
              </a:rPr>
              <a:t>DOAS </a:t>
            </a:r>
            <a:r>
              <a:rPr lang="en-US" sz="1200" dirty="0">
                <a:solidFill>
                  <a:schemeClr val="tx1"/>
                </a:solidFill>
                <a:latin typeface="+mj-lt"/>
                <a:ea typeface="+mn-ea"/>
                <a:cs typeface="+mn-cs"/>
              </a:rPr>
              <a:t>instrument TRIO-1 which has passed standard certifications </a:t>
            </a:r>
            <a:r>
              <a:rPr lang="en-US" sz="1200" dirty="0" smtClean="0">
                <a:solidFill>
                  <a:schemeClr val="tx1"/>
                </a:solidFill>
                <a:latin typeface="+mj-lt"/>
                <a:ea typeface="+mn-ea"/>
                <a:cs typeface="+mn-cs"/>
              </a:rPr>
              <a:t>in </a:t>
            </a:r>
            <a:r>
              <a:rPr lang="en-US" sz="1200" dirty="0">
                <a:solidFill>
                  <a:schemeClr val="tx1"/>
                </a:solidFill>
                <a:latin typeface="+mj-lt"/>
                <a:ea typeface="+mn-ea"/>
                <a:cs typeface="+mn-cs"/>
              </a:rPr>
              <a:t>the Belarus State Institute of Metrology. The absolute error </a:t>
            </a:r>
            <a:r>
              <a:rPr lang="en-US" sz="1200" dirty="0" smtClean="0">
                <a:solidFill>
                  <a:schemeClr val="tx1"/>
                </a:solidFill>
                <a:latin typeface="+mj-lt"/>
                <a:ea typeface="+mn-ea"/>
                <a:cs typeface="+mn-cs"/>
              </a:rPr>
              <a:t>did </a:t>
            </a:r>
            <a:r>
              <a:rPr lang="en-US" sz="1200" dirty="0">
                <a:solidFill>
                  <a:schemeClr val="tx1"/>
                </a:solidFill>
                <a:latin typeface="+mj-lt"/>
                <a:ea typeface="+mn-ea"/>
                <a:cs typeface="+mn-cs"/>
              </a:rPr>
              <a:t>not exceed ±1.45 ppb in the ozone concentration range of 0-200 ppb.</a:t>
            </a:r>
            <a:endParaRPr lang="ru-RU" sz="1200" dirty="0">
              <a:latin typeface="+mj-lt"/>
            </a:endParaRPr>
          </a:p>
        </p:txBody>
      </p:sp>
      <p:sp>
        <p:nvSpPr>
          <p:cNvPr id="5" name="Номер слайда 4"/>
          <p:cNvSpPr>
            <a:spLocks noGrp="1"/>
          </p:cNvSpPr>
          <p:nvPr>
            <p:ph type="sldNum" sz="quarter" idx="12"/>
          </p:nvPr>
        </p:nvSpPr>
        <p:spPr/>
        <p:txBody>
          <a:bodyPr/>
          <a:lstStyle/>
          <a:p>
            <a:fld id="{17FA04D5-6AEA-4E58-A23A-EAF0AB2A6F7E}" type="slidenum">
              <a:rPr lang="ru-RU" smtClean="0"/>
              <a:pPr/>
              <a:t>7</a:t>
            </a:fld>
            <a:endParaRPr lang="ru-RU"/>
          </a:p>
        </p:txBody>
      </p:sp>
      <p:pic>
        <p:nvPicPr>
          <p:cNvPr id="7" name="Picture 23" descr="Отражатель"/>
          <p:cNvPicPr>
            <a:picLocks noChangeAspect="1" noChangeArrowheads="1"/>
          </p:cNvPicPr>
          <p:nvPr/>
        </p:nvPicPr>
        <p:blipFill>
          <a:blip r:embed="rId2">
            <a:lum bright="12000" contrast="6000"/>
          </a:blip>
          <a:srcRect/>
          <a:stretch>
            <a:fillRect/>
          </a:stretch>
        </p:blipFill>
        <p:spPr bwMode="auto">
          <a:xfrm>
            <a:off x="438150" y="1695450"/>
            <a:ext cx="2001072" cy="2667000"/>
          </a:xfrm>
          <a:prstGeom prst="rect">
            <a:avLst/>
          </a:prstGeom>
          <a:noFill/>
          <a:ln w="9525">
            <a:noFill/>
            <a:miter lim="800000"/>
            <a:headEnd/>
            <a:tailEnd/>
          </a:ln>
        </p:spPr>
      </p:pic>
      <p:pic>
        <p:nvPicPr>
          <p:cNvPr id="147459" name="Picture 3"/>
          <p:cNvPicPr>
            <a:picLocks noChangeAspect="1" noChangeArrowheads="1"/>
          </p:cNvPicPr>
          <p:nvPr/>
        </p:nvPicPr>
        <p:blipFill>
          <a:blip r:embed="rId3"/>
          <a:srcRect/>
          <a:stretch>
            <a:fillRect/>
          </a:stretch>
        </p:blipFill>
        <p:spPr bwMode="auto">
          <a:xfrm>
            <a:off x="5327650" y="3917950"/>
            <a:ext cx="3467100" cy="2513255"/>
          </a:xfrm>
          <a:prstGeom prst="rect">
            <a:avLst/>
          </a:prstGeom>
          <a:noFill/>
          <a:ln w="9525" cap="flat" cmpd="sng">
            <a:noFill/>
            <a:prstDash val="solid"/>
            <a:miter lim="800000"/>
            <a:headEnd/>
            <a:tailEnd/>
          </a:ln>
          <a:effectLst/>
        </p:spPr>
      </p:pic>
      <p:sp>
        <p:nvSpPr>
          <p:cNvPr id="9" name="Прямоугольник 8"/>
          <p:cNvSpPr/>
          <p:nvPr/>
        </p:nvSpPr>
        <p:spPr>
          <a:xfrm>
            <a:off x="5549900" y="6519446"/>
            <a:ext cx="2954655" cy="338554"/>
          </a:xfrm>
          <a:prstGeom prst="rect">
            <a:avLst/>
          </a:prstGeom>
        </p:spPr>
        <p:txBody>
          <a:bodyPr wrap="none">
            <a:spAutoFit/>
          </a:bodyPr>
          <a:lstStyle/>
          <a:p>
            <a:r>
              <a:rPr lang="en-US" sz="1200" dirty="0"/>
              <a:t>Falls in surface ozone concentrations </a:t>
            </a:r>
            <a:r>
              <a:rPr lang="en-US" dirty="0"/>
              <a:t>	</a:t>
            </a:r>
          </a:p>
        </p:txBody>
      </p:sp>
      <p:sp>
        <p:nvSpPr>
          <p:cNvPr id="10" name="Прямоугольник 9"/>
          <p:cNvSpPr/>
          <p:nvPr/>
        </p:nvSpPr>
        <p:spPr>
          <a:xfrm>
            <a:off x="615950" y="5562600"/>
            <a:ext cx="4572000" cy="830997"/>
          </a:xfrm>
          <a:prstGeom prst="rect">
            <a:avLst/>
          </a:prstGeom>
        </p:spPr>
        <p:txBody>
          <a:bodyPr>
            <a:spAutoFit/>
          </a:bodyPr>
          <a:lstStyle/>
          <a:p>
            <a:r>
              <a:rPr lang="en-US" sz="1200" dirty="0"/>
              <a:t>At the location of the Minsk Ozone Station, one has observed the effect of non-periodic short-term deep surface ozone </a:t>
            </a:r>
            <a:r>
              <a:rPr lang="en-US" sz="1200" dirty="0" smtClean="0"/>
              <a:t>falls. </a:t>
            </a:r>
            <a:r>
              <a:rPr lang="en-US" sz="1200" dirty="0"/>
              <a:t>The phenomenon has been detected by instruments of the various types. </a:t>
            </a:r>
            <a:endParaRPr lang="ru-RU" sz="1200" dirty="0"/>
          </a:p>
        </p:txBody>
      </p:sp>
      <p:pic>
        <p:nvPicPr>
          <p:cNvPr id="147458" name="Picture 2" descr="TrIO-1"/>
          <p:cNvPicPr>
            <a:picLocks noChangeAspect="1" noChangeArrowheads="1"/>
          </p:cNvPicPr>
          <p:nvPr/>
        </p:nvPicPr>
        <p:blipFill>
          <a:blip r:embed="rId4"/>
          <a:srcRect/>
          <a:stretch>
            <a:fillRect/>
          </a:stretch>
        </p:blipFill>
        <p:spPr bwMode="auto">
          <a:xfrm>
            <a:off x="2749550" y="1695450"/>
            <a:ext cx="3378200" cy="2533650"/>
          </a:xfrm>
          <a:prstGeom prst="rect">
            <a:avLst/>
          </a:prstGeom>
          <a:noFill/>
        </p:spPr>
      </p:pic>
      <p:grpSp>
        <p:nvGrpSpPr>
          <p:cNvPr id="11" name="Group 6"/>
          <p:cNvGrpSpPr>
            <a:grpSpLocks/>
          </p:cNvGrpSpPr>
          <p:nvPr/>
        </p:nvGrpSpPr>
        <p:grpSpPr bwMode="auto">
          <a:xfrm>
            <a:off x="-19050" y="34925"/>
            <a:ext cx="2114550" cy="1047750"/>
            <a:chOff x="-12" y="22"/>
            <a:chExt cx="1332" cy="660"/>
          </a:xfrm>
        </p:grpSpPr>
        <p:sp>
          <p:nvSpPr>
            <p:cNvPr id="12" name="Text Box 7"/>
            <p:cNvSpPr txBox="1">
              <a:spLocks noChangeAspect="1" noChangeArrowheads="1"/>
            </p:cNvSpPr>
            <p:nvPr/>
          </p:nvSpPr>
          <p:spPr bwMode="auto">
            <a:xfrm>
              <a:off x="-12" y="317"/>
              <a:ext cx="1332" cy="365"/>
            </a:xfrm>
            <a:prstGeom prst="rect">
              <a:avLst/>
            </a:prstGeom>
            <a:noFill/>
            <a:ln w="25400">
              <a:noFill/>
              <a:miter lim="800000"/>
              <a:headEnd/>
              <a:tailEnd/>
            </a:ln>
            <a:effectLst/>
          </p:spPr>
          <p:txBody>
            <a:bodyPr lIns="92075" tIns="46038" rIns="92075" bIns="46038">
              <a:spAutoFit/>
            </a:bodyPr>
            <a:lstStyle/>
            <a:p>
              <a:r>
                <a:rPr lang="en-US" sz="3200" b="1" dirty="0">
                  <a:solidFill>
                    <a:srgbClr val="B8BFD4"/>
                  </a:solidFill>
                  <a:effectLst>
                    <a:outerShdw blurRad="38100" dist="38100" dir="2700000" algn="tl">
                      <a:srgbClr val="000000"/>
                    </a:outerShdw>
                  </a:effectLst>
                </a:rPr>
                <a:t>Belarus</a:t>
              </a:r>
              <a:endParaRPr lang="ru-RU" sz="3200" b="1" dirty="0">
                <a:solidFill>
                  <a:srgbClr val="B8BFD4"/>
                </a:solidFill>
                <a:effectLst>
                  <a:outerShdw blurRad="38100" dist="38100" dir="2700000" algn="tl">
                    <a:srgbClr val="000000"/>
                  </a:outerShdw>
                </a:effectLst>
              </a:endParaRPr>
            </a:p>
          </p:txBody>
        </p:sp>
        <p:pic>
          <p:nvPicPr>
            <p:cNvPr id="13" name="Picture 8" descr="Busel"/>
            <p:cNvPicPr>
              <a:picLocks noChangeAspect="1" noChangeArrowheads="1"/>
            </p:cNvPicPr>
            <p:nvPr/>
          </p:nvPicPr>
          <p:blipFill>
            <a:blip r:embed="rId5"/>
            <a:srcRect/>
            <a:stretch>
              <a:fillRect/>
            </a:stretch>
          </p:blipFill>
          <p:spPr bwMode="auto">
            <a:xfrm>
              <a:off x="0" y="22"/>
              <a:ext cx="981" cy="357"/>
            </a:xfrm>
            <a:prstGeom prst="rect">
              <a:avLst/>
            </a:prstGeom>
            <a:noFill/>
          </p:spPr>
        </p:pic>
      </p:grpSp>
      <p:sp>
        <p:nvSpPr>
          <p:cNvPr id="15" name="Прямоугольник 14"/>
          <p:cNvSpPr/>
          <p:nvPr/>
        </p:nvSpPr>
        <p:spPr>
          <a:xfrm>
            <a:off x="6082393" y="1784350"/>
            <a:ext cx="2904513" cy="276999"/>
          </a:xfrm>
          <a:prstGeom prst="rect">
            <a:avLst/>
          </a:prstGeom>
        </p:spPr>
        <p:txBody>
          <a:bodyPr wrap="none">
            <a:spAutoFit/>
          </a:bodyPr>
          <a:lstStyle/>
          <a:p>
            <a:pPr>
              <a:buFont typeface="Wingdings" pitchFamily="2" charset="2"/>
              <a:buNone/>
            </a:pPr>
            <a:r>
              <a:rPr lang="en-US" sz="1200" dirty="0">
                <a:effectLst/>
              </a:rPr>
              <a:t>DOAS Instrument with Zero Path TrIO-1</a:t>
            </a:r>
            <a:endParaRPr lang="ru-RU" sz="1200" dirty="0">
              <a:effectLst/>
            </a:endParaRPr>
          </a:p>
        </p:txBody>
      </p:sp>
    </p:spTree>
  </p:cSld>
  <p:clrMapOvr>
    <a:masterClrMapping/>
  </p:clrMapOvr>
  <p:transition spd="med">
    <p:split orient="vert"/>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4222" name="Group 14"/>
          <p:cNvGrpSpPr>
            <a:grpSpLocks/>
          </p:cNvGrpSpPr>
          <p:nvPr/>
        </p:nvGrpSpPr>
        <p:grpSpPr bwMode="auto">
          <a:xfrm>
            <a:off x="0" y="0"/>
            <a:ext cx="9144000" cy="1089025"/>
            <a:chOff x="0" y="0"/>
            <a:chExt cx="5760" cy="686"/>
          </a:xfrm>
        </p:grpSpPr>
        <p:sp>
          <p:nvSpPr>
            <p:cNvPr id="94223" name="Rectangle 15"/>
            <p:cNvSpPr>
              <a:spLocks noChangeArrowheads="1"/>
            </p:cNvSpPr>
            <p:nvPr/>
          </p:nvSpPr>
          <p:spPr bwMode="auto">
            <a:xfrm>
              <a:off x="1134" y="0"/>
              <a:ext cx="4626" cy="686"/>
            </a:xfrm>
            <a:prstGeom prst="rect">
              <a:avLst/>
            </a:prstGeom>
            <a:gradFill rotWithShape="1">
              <a:gsLst>
                <a:gs pos="0">
                  <a:srgbClr val="2F4776"/>
                </a:gs>
                <a:gs pos="100000">
                  <a:srgbClr val="6496FF"/>
                </a:gs>
              </a:gsLst>
              <a:lin ang="0" scaled="1"/>
            </a:gradFill>
            <a:ln w="9525">
              <a:noFill/>
              <a:miter lim="800000"/>
              <a:headEnd/>
              <a:tailEnd/>
            </a:ln>
            <a:effectLst/>
          </p:spPr>
          <p:txBody>
            <a:bodyPr wrap="none" lIns="92075" tIns="46038" rIns="92075" bIns="46038" anchor="ctr"/>
            <a:lstStyle/>
            <a:p>
              <a:endParaRPr lang="ru-RU"/>
            </a:p>
          </p:txBody>
        </p:sp>
        <p:sp>
          <p:nvSpPr>
            <p:cNvPr id="94224" name="Rectangle 16"/>
            <p:cNvSpPr>
              <a:spLocks noChangeArrowheads="1"/>
            </p:cNvSpPr>
            <p:nvPr/>
          </p:nvSpPr>
          <p:spPr bwMode="auto">
            <a:xfrm>
              <a:off x="0" y="0"/>
              <a:ext cx="1151" cy="686"/>
            </a:xfrm>
            <a:prstGeom prst="rect">
              <a:avLst/>
            </a:prstGeom>
            <a:gradFill rotWithShape="1">
              <a:gsLst>
                <a:gs pos="0">
                  <a:srgbClr val="6496FF"/>
                </a:gs>
                <a:gs pos="100000">
                  <a:srgbClr val="2F4776"/>
                </a:gs>
              </a:gsLst>
              <a:lin ang="0" scaled="1"/>
            </a:gradFill>
            <a:ln w="9525">
              <a:noFill/>
              <a:miter lim="800000"/>
              <a:headEnd/>
              <a:tailEnd/>
            </a:ln>
            <a:effectLst/>
          </p:spPr>
          <p:txBody>
            <a:bodyPr wrap="none" lIns="92075" tIns="46038" rIns="92075" bIns="46038" anchor="ctr"/>
            <a:lstStyle/>
            <a:p>
              <a:endParaRPr lang="ru-RU"/>
            </a:p>
          </p:txBody>
        </p:sp>
      </p:grpSp>
      <p:sp>
        <p:nvSpPr>
          <p:cNvPr id="94212" name="Text Box 4"/>
          <p:cNvSpPr txBox="1">
            <a:spLocks noChangeArrowheads="1"/>
          </p:cNvSpPr>
          <p:nvPr/>
        </p:nvSpPr>
        <p:spPr bwMode="auto">
          <a:xfrm>
            <a:off x="1673225" y="5651500"/>
            <a:ext cx="7470775" cy="277641"/>
          </a:xfrm>
          <a:prstGeom prst="rect">
            <a:avLst/>
          </a:prstGeom>
          <a:noFill/>
          <a:ln w="9525">
            <a:noFill/>
            <a:miter lim="800000"/>
            <a:headEnd/>
            <a:tailEnd/>
          </a:ln>
          <a:effectLst/>
        </p:spPr>
        <p:txBody>
          <a:bodyPr lIns="92075" tIns="46038" rIns="92075" bIns="46038">
            <a:spAutoFit/>
          </a:bodyPr>
          <a:lstStyle/>
          <a:p>
            <a:r>
              <a:rPr lang="en-US" sz="1200" dirty="0" err="1" smtClean="0">
                <a:effectLst/>
              </a:rPr>
              <a:t>Lidar</a:t>
            </a:r>
            <a:r>
              <a:rPr lang="en-US" sz="1200" dirty="0" smtClean="0">
                <a:effectLst/>
              </a:rPr>
              <a:t> station  at  Institute </a:t>
            </a:r>
            <a:r>
              <a:rPr lang="en-US" sz="1200" dirty="0">
                <a:effectLst/>
              </a:rPr>
              <a:t>of Physics of National Academy of Sciences (IPNAS) </a:t>
            </a:r>
            <a:r>
              <a:rPr lang="en-US" sz="1200" dirty="0" smtClean="0">
                <a:effectLst/>
              </a:rPr>
              <a:t>, </a:t>
            </a:r>
            <a:r>
              <a:rPr lang="en-US" sz="1200" dirty="0">
                <a:effectLst/>
              </a:rPr>
              <a:t>Minsk</a:t>
            </a:r>
            <a:endParaRPr lang="ru-RU" sz="1200" dirty="0">
              <a:effectLst/>
            </a:endParaRPr>
          </a:p>
        </p:txBody>
      </p:sp>
      <p:sp>
        <p:nvSpPr>
          <p:cNvPr id="94213" name="Text Box 5"/>
          <p:cNvSpPr txBox="1">
            <a:spLocks noChangeArrowheads="1"/>
          </p:cNvSpPr>
          <p:nvPr/>
        </p:nvSpPr>
        <p:spPr bwMode="auto">
          <a:xfrm>
            <a:off x="1871663" y="415925"/>
            <a:ext cx="7126287" cy="457200"/>
          </a:xfrm>
          <a:prstGeom prst="rect">
            <a:avLst/>
          </a:prstGeom>
          <a:noFill/>
          <a:ln w="9525">
            <a:noFill/>
            <a:miter lim="800000"/>
            <a:headEnd/>
            <a:tailEnd/>
          </a:ln>
          <a:effectLst/>
        </p:spPr>
        <p:txBody>
          <a:bodyPr wrap="none" lIns="92075" tIns="46038" rIns="92075" bIns="46038">
            <a:spAutoFit/>
          </a:bodyPr>
          <a:lstStyle/>
          <a:p>
            <a:r>
              <a:rPr lang="en-US" sz="2400" b="1">
                <a:solidFill>
                  <a:schemeClr val="tx2"/>
                </a:solidFill>
                <a:effectLst>
                  <a:outerShdw blurRad="38100" dist="38100" dir="2700000" algn="tl">
                    <a:srgbClr val="000000"/>
                  </a:outerShdw>
                </a:effectLst>
              </a:rPr>
              <a:t>Profile measurements of ozone and other gases</a:t>
            </a:r>
          </a:p>
        </p:txBody>
      </p:sp>
      <p:pic>
        <p:nvPicPr>
          <p:cNvPr id="94219" name="Picture 11" descr="CIMEL"/>
          <p:cNvPicPr>
            <a:picLocks noChangeAspect="1" noChangeArrowheads="1"/>
          </p:cNvPicPr>
          <p:nvPr/>
        </p:nvPicPr>
        <p:blipFill>
          <a:blip r:embed="rId3"/>
          <a:srcRect/>
          <a:stretch>
            <a:fillRect/>
          </a:stretch>
        </p:blipFill>
        <p:spPr bwMode="auto">
          <a:xfrm>
            <a:off x="527050" y="2006600"/>
            <a:ext cx="3386138" cy="3386138"/>
          </a:xfrm>
          <a:prstGeom prst="rect">
            <a:avLst/>
          </a:prstGeom>
          <a:noFill/>
          <a:ln w="9525">
            <a:noFill/>
            <a:miter lim="800000"/>
            <a:headEnd/>
            <a:tailEnd/>
          </a:ln>
        </p:spPr>
      </p:pic>
      <p:pic>
        <p:nvPicPr>
          <p:cNvPr id="94220" name="Picture 12" descr="P1010015"/>
          <p:cNvPicPr>
            <a:picLocks noChangeAspect="1" noChangeArrowheads="1"/>
          </p:cNvPicPr>
          <p:nvPr/>
        </p:nvPicPr>
        <p:blipFill>
          <a:blip r:embed="rId4"/>
          <a:srcRect/>
          <a:stretch>
            <a:fillRect/>
          </a:stretch>
        </p:blipFill>
        <p:spPr bwMode="auto">
          <a:xfrm>
            <a:off x="4749800" y="2317750"/>
            <a:ext cx="3897313" cy="2755900"/>
          </a:xfrm>
          <a:prstGeom prst="rect">
            <a:avLst/>
          </a:prstGeom>
          <a:noFill/>
          <a:ln w="9525">
            <a:noFill/>
            <a:miter lim="800000"/>
            <a:headEnd/>
            <a:tailEnd/>
          </a:ln>
        </p:spPr>
      </p:pic>
      <p:sp>
        <p:nvSpPr>
          <p:cNvPr id="12" name="Прямоугольник 11"/>
          <p:cNvSpPr/>
          <p:nvPr/>
        </p:nvSpPr>
        <p:spPr>
          <a:xfrm>
            <a:off x="793750" y="1206500"/>
            <a:ext cx="6845300" cy="584775"/>
          </a:xfrm>
          <a:prstGeom prst="rect">
            <a:avLst/>
          </a:prstGeom>
        </p:spPr>
        <p:txBody>
          <a:bodyPr wrap="square">
            <a:spAutoFit/>
          </a:bodyPr>
          <a:lstStyle/>
          <a:p>
            <a:r>
              <a:rPr lang="en-US" dirty="0"/>
              <a:t>The atmosphere monitoring has been conducted at B.I. </a:t>
            </a:r>
            <a:r>
              <a:rPr lang="en-US" dirty="0" err="1"/>
              <a:t>Stepanov</a:t>
            </a:r>
            <a:r>
              <a:rPr lang="en-US" dirty="0"/>
              <a:t> Institute of Physics, National Academy of Sciences of Belarus since 1985. </a:t>
            </a:r>
            <a:endParaRPr lang="ru-RU" dirty="0"/>
          </a:p>
        </p:txBody>
      </p:sp>
    </p:spTree>
  </p:cSld>
  <p:clrMapOvr>
    <a:masterClrMapping/>
  </p:clrMapOvr>
  <p:transition spd="med">
    <p:split orient="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463550"/>
          </a:xfrm>
        </p:spPr>
        <p:txBody>
          <a:bodyPr/>
          <a:lstStyle/>
          <a:p>
            <a:r>
              <a:rPr lang="en-US" sz="2000" b="1" i="1" dirty="0"/>
              <a:t>Calibration activity</a:t>
            </a:r>
            <a:endParaRPr lang="ru-RU" sz="2000" dirty="0"/>
          </a:p>
        </p:txBody>
      </p:sp>
      <p:sp>
        <p:nvSpPr>
          <p:cNvPr id="4" name="Содержимое 3"/>
          <p:cNvSpPr>
            <a:spLocks noGrp="1"/>
          </p:cNvSpPr>
          <p:nvPr>
            <p:ph sz="half" idx="2"/>
          </p:nvPr>
        </p:nvSpPr>
        <p:spPr>
          <a:xfrm>
            <a:off x="615950" y="1784350"/>
            <a:ext cx="8020050" cy="2266950"/>
          </a:xfrm>
        </p:spPr>
        <p:txBody>
          <a:bodyPr/>
          <a:lstStyle/>
          <a:p>
            <a:r>
              <a:rPr lang="en-US" sz="1200" dirty="0">
                <a:solidFill>
                  <a:schemeClr val="tx1"/>
                </a:solidFill>
                <a:latin typeface="+mj-lt"/>
                <a:ea typeface="+mn-ea"/>
                <a:cs typeface="+mn-cs"/>
              </a:rPr>
              <a:t>Spectral irradiance calibrations of PION-UV and other instruments in a spectral range of 285-450 nm were regularly carried out at the NOMREC site with a 300 W tungsten band-lamp certified by the Russian National Standard Agency. </a:t>
            </a:r>
            <a:r>
              <a:rPr lang="en-US" sz="1200" dirty="0" smtClean="0">
                <a:solidFill>
                  <a:schemeClr val="tx1"/>
                </a:solidFill>
                <a:latin typeface="+mj-lt"/>
                <a:ea typeface="+mn-ea"/>
                <a:cs typeface="+mn-cs"/>
              </a:rPr>
              <a:t> </a:t>
            </a:r>
            <a:endParaRPr lang="en-US" sz="1200" dirty="0">
              <a:solidFill>
                <a:schemeClr val="tx1"/>
              </a:solidFill>
              <a:latin typeface="+mj-lt"/>
              <a:ea typeface="+mn-ea"/>
              <a:cs typeface="+mn-cs"/>
            </a:endParaRPr>
          </a:p>
          <a:p>
            <a:r>
              <a:rPr lang="en-US" sz="1200" dirty="0">
                <a:solidFill>
                  <a:schemeClr val="tx1"/>
                </a:solidFill>
                <a:latin typeface="+mj-lt"/>
                <a:ea typeface="+mn-ea"/>
                <a:cs typeface="+mn-cs"/>
              </a:rPr>
              <a:t>Total ozone instruments were calibrated using a WMO regional standard (Dobson N108 spectrophotometer) in </a:t>
            </a:r>
            <a:r>
              <a:rPr lang="en-US" sz="1200" dirty="0" err="1">
                <a:solidFill>
                  <a:schemeClr val="tx1"/>
                </a:solidFill>
                <a:latin typeface="+mj-lt"/>
                <a:ea typeface="+mn-ea"/>
                <a:cs typeface="+mn-cs"/>
              </a:rPr>
              <a:t>Voeikov</a:t>
            </a:r>
            <a:r>
              <a:rPr lang="en-US" sz="1200" dirty="0">
                <a:solidFill>
                  <a:schemeClr val="tx1"/>
                </a:solidFill>
                <a:latin typeface="+mj-lt"/>
                <a:ea typeface="+mn-ea"/>
                <a:cs typeface="+mn-cs"/>
              </a:rPr>
              <a:t> Main Geophysical Observatory (MGO), St. Petersburg, Russia. The last calibration was performed in July, 2013</a:t>
            </a:r>
            <a:r>
              <a:rPr lang="en-US" sz="1200" dirty="0" smtClean="0">
                <a:solidFill>
                  <a:schemeClr val="tx1"/>
                </a:solidFill>
                <a:latin typeface="+mj-lt"/>
                <a:ea typeface="+mn-ea"/>
                <a:cs typeface="+mn-cs"/>
              </a:rPr>
              <a:t>.</a:t>
            </a:r>
            <a:r>
              <a:rPr lang="en-US" sz="1200" dirty="0">
                <a:solidFill>
                  <a:schemeClr val="tx1"/>
                </a:solidFill>
                <a:latin typeface="+mj-lt"/>
                <a:ea typeface="+mn-ea"/>
                <a:cs typeface="+mn-cs"/>
              </a:rPr>
              <a:t> </a:t>
            </a:r>
            <a:endParaRPr lang="en-US" sz="1200" dirty="0" smtClean="0">
              <a:solidFill>
                <a:schemeClr val="tx1"/>
              </a:solidFill>
              <a:latin typeface="+mj-lt"/>
              <a:ea typeface="+mn-ea"/>
              <a:cs typeface="+mn-cs"/>
            </a:endParaRPr>
          </a:p>
          <a:p>
            <a:r>
              <a:rPr lang="en-US" sz="1200" dirty="0" smtClean="0">
                <a:solidFill>
                  <a:schemeClr val="tx1"/>
                </a:solidFill>
                <a:latin typeface="+mj-lt"/>
                <a:ea typeface="+mn-ea"/>
                <a:cs typeface="+mn-cs"/>
              </a:rPr>
              <a:t>In </a:t>
            </a:r>
            <a:r>
              <a:rPr lang="en-US" sz="1200" dirty="0">
                <a:solidFill>
                  <a:schemeClr val="tx1"/>
                </a:solidFill>
                <a:latin typeface="+mj-lt"/>
                <a:ea typeface="+mn-ea"/>
                <a:cs typeface="+mn-cs"/>
              </a:rPr>
              <a:t>summer 2013, the MAX-DOAS measuring system of NO2 profiles participated in the MAD-CAT </a:t>
            </a:r>
            <a:r>
              <a:rPr lang="en-US" sz="1200" dirty="0" err="1">
                <a:solidFill>
                  <a:schemeClr val="tx1"/>
                </a:solidFill>
                <a:latin typeface="+mj-lt"/>
                <a:ea typeface="+mn-ea"/>
                <a:cs typeface="+mn-cs"/>
              </a:rPr>
              <a:t>intercalibration</a:t>
            </a:r>
            <a:r>
              <a:rPr lang="en-US" sz="1200" dirty="0">
                <a:solidFill>
                  <a:schemeClr val="tx1"/>
                </a:solidFill>
                <a:latin typeface="+mj-lt"/>
                <a:ea typeface="+mn-ea"/>
                <a:cs typeface="+mn-cs"/>
              </a:rPr>
              <a:t> and </a:t>
            </a:r>
            <a:r>
              <a:rPr lang="en-US" sz="1200" dirty="0" err="1">
                <a:solidFill>
                  <a:schemeClr val="tx1"/>
                </a:solidFill>
                <a:latin typeface="+mj-lt"/>
                <a:ea typeface="+mn-ea"/>
                <a:cs typeface="+mn-cs"/>
              </a:rPr>
              <a:t>intercomparison</a:t>
            </a:r>
            <a:r>
              <a:rPr lang="en-US" sz="1200" dirty="0">
                <a:solidFill>
                  <a:schemeClr val="tx1"/>
                </a:solidFill>
                <a:latin typeface="+mj-lt"/>
                <a:ea typeface="+mn-ea"/>
                <a:cs typeface="+mn-cs"/>
              </a:rPr>
              <a:t> campaign at the Max Planck Institute for Chemistry, Mainz, Germany. </a:t>
            </a:r>
            <a:endParaRPr lang="ru-RU" sz="1200" dirty="0">
              <a:latin typeface="+mj-lt"/>
            </a:endParaRPr>
          </a:p>
        </p:txBody>
      </p:sp>
      <p:sp>
        <p:nvSpPr>
          <p:cNvPr id="5" name="Номер слайда 4"/>
          <p:cNvSpPr>
            <a:spLocks noGrp="1"/>
          </p:cNvSpPr>
          <p:nvPr>
            <p:ph type="sldNum" sz="quarter" idx="12"/>
          </p:nvPr>
        </p:nvSpPr>
        <p:spPr/>
        <p:txBody>
          <a:bodyPr/>
          <a:lstStyle/>
          <a:p>
            <a:fld id="{17FA04D5-6AEA-4E58-A23A-EAF0AB2A6F7E}" type="slidenum">
              <a:rPr lang="ru-RU" smtClean="0"/>
              <a:pPr/>
              <a:t>9</a:t>
            </a:fld>
            <a:endParaRPr lang="ru-RU"/>
          </a:p>
        </p:txBody>
      </p:sp>
      <p:grpSp>
        <p:nvGrpSpPr>
          <p:cNvPr id="6" name="Group 6"/>
          <p:cNvGrpSpPr>
            <a:grpSpLocks/>
          </p:cNvGrpSpPr>
          <p:nvPr/>
        </p:nvGrpSpPr>
        <p:grpSpPr bwMode="auto">
          <a:xfrm>
            <a:off x="-19050" y="34925"/>
            <a:ext cx="2114550" cy="1047750"/>
            <a:chOff x="-12" y="22"/>
            <a:chExt cx="1332" cy="660"/>
          </a:xfrm>
        </p:grpSpPr>
        <p:sp>
          <p:nvSpPr>
            <p:cNvPr id="7" name="Text Box 7"/>
            <p:cNvSpPr txBox="1">
              <a:spLocks noChangeAspect="1" noChangeArrowheads="1"/>
            </p:cNvSpPr>
            <p:nvPr/>
          </p:nvSpPr>
          <p:spPr bwMode="auto">
            <a:xfrm>
              <a:off x="-12" y="317"/>
              <a:ext cx="1332" cy="365"/>
            </a:xfrm>
            <a:prstGeom prst="rect">
              <a:avLst/>
            </a:prstGeom>
            <a:noFill/>
            <a:ln w="25400">
              <a:noFill/>
              <a:miter lim="800000"/>
              <a:headEnd/>
              <a:tailEnd/>
            </a:ln>
            <a:effectLst/>
          </p:spPr>
          <p:txBody>
            <a:bodyPr lIns="92075" tIns="46038" rIns="92075" bIns="46038">
              <a:spAutoFit/>
            </a:bodyPr>
            <a:lstStyle/>
            <a:p>
              <a:r>
                <a:rPr lang="en-US" sz="3200" b="1" dirty="0">
                  <a:solidFill>
                    <a:srgbClr val="B8BFD4"/>
                  </a:solidFill>
                  <a:effectLst>
                    <a:outerShdw blurRad="38100" dist="38100" dir="2700000" algn="tl">
                      <a:srgbClr val="000000"/>
                    </a:outerShdw>
                  </a:effectLst>
                </a:rPr>
                <a:t>Belarus</a:t>
              </a:r>
              <a:endParaRPr lang="ru-RU" sz="3200" b="1" dirty="0">
                <a:solidFill>
                  <a:srgbClr val="B8BFD4"/>
                </a:solidFill>
                <a:effectLst>
                  <a:outerShdw blurRad="38100" dist="38100" dir="2700000" algn="tl">
                    <a:srgbClr val="000000"/>
                  </a:outerShdw>
                </a:effectLst>
              </a:endParaRPr>
            </a:p>
          </p:txBody>
        </p:sp>
        <p:pic>
          <p:nvPicPr>
            <p:cNvPr id="8" name="Picture 8" descr="Busel"/>
            <p:cNvPicPr>
              <a:picLocks noChangeAspect="1" noChangeArrowheads="1"/>
            </p:cNvPicPr>
            <p:nvPr/>
          </p:nvPicPr>
          <p:blipFill>
            <a:blip r:embed="rId2"/>
            <a:srcRect/>
            <a:stretch>
              <a:fillRect/>
            </a:stretch>
          </p:blipFill>
          <p:spPr bwMode="auto">
            <a:xfrm>
              <a:off x="0" y="22"/>
              <a:ext cx="981" cy="357"/>
            </a:xfrm>
            <a:prstGeom prst="rect">
              <a:avLst/>
            </a:prstGeom>
            <a:noFill/>
          </p:spPr>
        </p:pic>
      </p:grpSp>
    </p:spTree>
  </p:cSld>
  <p:clrMapOvr>
    <a:masterClrMapping/>
  </p:clrMapOvr>
  <p:transition spd="med">
    <p:split orient="vert"/>
  </p:transition>
</p:sld>
</file>

<file path=ppt/tags/tag1.xml><?xml version="1.0" encoding="utf-8"?>
<p:tagLst xmlns:a="http://schemas.openxmlformats.org/drawingml/2006/main" xmlns:r="http://schemas.openxmlformats.org/officeDocument/2006/relationships" xmlns:p="http://schemas.openxmlformats.org/presentationml/2006/main">
  <p:tag name="BRANCHTO" val="262"/>
  <p:tag name="HOTSPOTTYPE" val="DefinedInNavigator"/>
  <p:tag name="DEFINEDINNAVIGATOR" val="True"/>
</p:tagLst>
</file>

<file path=ppt/tags/tag2.xml><?xml version="1.0" encoding="utf-8"?>
<p:tagLst xmlns:a="http://schemas.openxmlformats.org/drawingml/2006/main" xmlns:r="http://schemas.openxmlformats.org/officeDocument/2006/relationships" xmlns:p="http://schemas.openxmlformats.org/presentationml/2006/main">
  <p:tag name="TIMING" val="|5."/>
</p:tagLst>
</file>

<file path=ppt/theme/theme1.xml><?xml version="1.0" encoding="utf-8"?>
<a:theme xmlns:a="http://schemas.openxmlformats.org/drawingml/2006/main" name="Синий обелиск">
  <a:themeElements>
    <a:clrScheme name="Синий обелиск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fontScheme name="Синий обелиск">
      <a:majorFont>
        <a:latin typeface="Arial"/>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075" tIns="46038" rIns="92075" bIns="46038"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075" tIns="46038" rIns="92075" bIns="46038"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lnDef>
  </a:objectDefaults>
  <a:extraClrSchemeLst>
    <a:extraClrScheme>
      <a:clrScheme name="Синий обелиск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clrMap bg1="dk2" tx1="lt1" bg2="dk1" tx2="lt2" accent1="accent1" accent2="accent2" accent3="accent3" accent4="accent4" accent5="accent5" accent6="accent6" hlink="hlink" folHlink="folHlink"/>
    </a:extraClrScheme>
    <a:extraClrScheme>
      <a:clrScheme name="Синий обелиск 2">
        <a:dk1>
          <a:srgbClr val="000000"/>
        </a:dk1>
        <a:lt1>
          <a:srgbClr val="FFFFFF"/>
        </a:lt1>
        <a:dk2>
          <a:srgbClr val="000000"/>
        </a:dk2>
        <a:lt2>
          <a:srgbClr val="CCECFF"/>
        </a:lt2>
        <a:accent1>
          <a:srgbClr val="6699FF"/>
        </a:accent1>
        <a:accent2>
          <a:srgbClr val="66CCFF"/>
        </a:accent2>
        <a:accent3>
          <a:srgbClr val="FFFFFF"/>
        </a:accent3>
        <a:accent4>
          <a:srgbClr val="000000"/>
        </a:accent4>
        <a:accent5>
          <a:srgbClr val="B8CAFF"/>
        </a:accent5>
        <a:accent6>
          <a:srgbClr val="5CB9E7"/>
        </a:accent6>
        <a:hlink>
          <a:srgbClr val="CC99FF"/>
        </a:hlink>
        <a:folHlink>
          <a:srgbClr val="00CCCC"/>
        </a:folHlink>
      </a:clrScheme>
      <a:clrMap bg1="lt1" tx1="dk1" bg2="lt2" tx2="dk2" accent1="accent1" accent2="accent2" accent3="accent3" accent4="accent4" accent5="accent5" accent6="accent6" hlink="hlink" folHlink="folHlink"/>
    </a:extraClrScheme>
    <a:extraClrScheme>
      <a:clrScheme name="Синий обелиск 3">
        <a:dk1>
          <a:srgbClr val="000000"/>
        </a:dk1>
        <a:lt1>
          <a:srgbClr val="FFFFFF"/>
        </a:lt1>
        <a:dk2>
          <a:srgbClr val="000000"/>
        </a:dk2>
        <a:lt2>
          <a:srgbClr val="FFFFFF"/>
        </a:lt2>
        <a:accent1>
          <a:srgbClr val="CBCBCB"/>
        </a:accent1>
        <a:accent2>
          <a:srgbClr val="EAEAEA"/>
        </a:accent2>
        <a:accent3>
          <a:srgbClr val="FFFFFF"/>
        </a:accent3>
        <a:accent4>
          <a:srgbClr val="000000"/>
        </a:accent4>
        <a:accent5>
          <a:srgbClr val="E2E2E2"/>
        </a:accent5>
        <a:accent6>
          <a:srgbClr val="D4D4D4"/>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Синий обелиск 4">
        <a:dk1>
          <a:srgbClr val="000000"/>
        </a:dk1>
        <a:lt1>
          <a:srgbClr val="FFFFFF"/>
        </a:lt1>
        <a:dk2>
          <a:srgbClr val="008080"/>
        </a:dk2>
        <a:lt2>
          <a:srgbClr val="FFCC66"/>
        </a:lt2>
        <a:accent1>
          <a:srgbClr val="0099CC"/>
        </a:accent1>
        <a:accent2>
          <a:srgbClr val="009999"/>
        </a:accent2>
        <a:accent3>
          <a:srgbClr val="AAC0C0"/>
        </a:accent3>
        <a:accent4>
          <a:srgbClr val="DADADA"/>
        </a:accent4>
        <a:accent5>
          <a:srgbClr val="AACAE2"/>
        </a:accent5>
        <a:accent6>
          <a:srgbClr val="008A8A"/>
        </a:accent6>
        <a:hlink>
          <a:srgbClr val="6600CC"/>
        </a:hlink>
        <a:folHlink>
          <a:srgbClr val="FFFF00"/>
        </a:folHlink>
      </a:clrScheme>
      <a:clrMap bg1="dk2" tx1="lt1" bg2="dk1" tx2="lt2" accent1="accent1" accent2="accent2" accent3="accent3" accent4="accent4" accent5="accent5" accent6="accent6" hlink="hlink" folHlink="folHlink"/>
    </a:extraClrScheme>
    <a:extraClrScheme>
      <a:clrScheme name="Синий обелиск 5">
        <a:dk1>
          <a:srgbClr val="000000"/>
        </a:dk1>
        <a:lt1>
          <a:srgbClr val="FFFFFF"/>
        </a:lt1>
        <a:dk2>
          <a:srgbClr val="993300"/>
        </a:dk2>
        <a:lt2>
          <a:srgbClr val="FFCC66"/>
        </a:lt2>
        <a:accent1>
          <a:srgbClr val="FF6633"/>
        </a:accent1>
        <a:accent2>
          <a:srgbClr val="CC6600"/>
        </a:accent2>
        <a:accent3>
          <a:srgbClr val="CAADAA"/>
        </a:accent3>
        <a:accent4>
          <a:srgbClr val="DADADA"/>
        </a:accent4>
        <a:accent5>
          <a:srgbClr val="FFB8AD"/>
        </a:accent5>
        <a:accent6>
          <a:srgbClr val="B95C00"/>
        </a:accent6>
        <a:hlink>
          <a:srgbClr val="CC0000"/>
        </a:hlink>
        <a:folHlink>
          <a:srgbClr val="FFFF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Document_x0020_Symbol xmlns="E0431080-F408-4E9A-9A74-0BFDAADAAB79">*</Document_x0020_Symbo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1C233B983B2EE4A93284E3EBD2C2B97" ma:contentTypeVersion="" ma:contentTypeDescription="Create a new document." ma:contentTypeScope="" ma:versionID="ec4442fa2502e68fa2547973b9265348">
  <xsd:schema xmlns:xsd="http://www.w3.org/2001/XMLSchema" xmlns:xs="http://www.w3.org/2001/XMLSchema" xmlns:p="http://schemas.microsoft.com/office/2006/metadata/properties" xmlns:ns2="E0431080-F408-4E9A-9A74-0BFDAADAAB79" targetNamespace="http://schemas.microsoft.com/office/2006/metadata/properties" ma:root="true" ma:fieldsID="1f008a9bb781e21eedf32ec8030b7618" ns2:_="">
    <xsd:import namespace="E0431080-F408-4E9A-9A74-0BFDAADAAB79"/>
    <xsd:element name="properties">
      <xsd:complexType>
        <xsd:sequence>
          <xsd:element name="documentManagement">
            <xsd:complexType>
              <xsd:all>
                <xsd:element ref="ns2:Document_x0020_Symbol"/>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0431080-F408-4E9A-9A74-0BFDAADAAB79" elementFormDefault="qualified">
    <xsd:import namespace="http://schemas.microsoft.com/office/2006/documentManagement/types"/>
    <xsd:import namespace="http://schemas.microsoft.com/office/infopath/2007/PartnerControls"/>
    <xsd:element name="Document_x0020_Symbol" ma:index="8" ma:displayName="Document Symbol" ma:internalName="Document_x0020_Symbol">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9D7C051-434F-463F-B3A3-CD3130048BF4}"/>
</file>

<file path=customXml/itemProps2.xml><?xml version="1.0" encoding="utf-8"?>
<ds:datastoreItem xmlns:ds="http://schemas.openxmlformats.org/officeDocument/2006/customXml" ds:itemID="{15C2D308-8A48-4823-95A0-ACF716F4D1DE}"/>
</file>

<file path=customXml/itemProps3.xml><?xml version="1.0" encoding="utf-8"?>
<ds:datastoreItem xmlns:ds="http://schemas.openxmlformats.org/officeDocument/2006/customXml" ds:itemID="{4638C38B-0CD6-433C-9273-BF8C4B89A756}"/>
</file>

<file path=docProps/app.xml><?xml version="1.0" encoding="utf-8"?>
<Properties xmlns="http://schemas.openxmlformats.org/officeDocument/2006/extended-properties" xmlns:vt="http://schemas.openxmlformats.org/officeDocument/2006/docPropsVTypes">
  <Template>C:\Program Files\Microsoft Office\Templates\Presentation Designs\Синий обелиск.pot</Template>
  <TotalTime>2680</TotalTime>
  <Words>1463</Words>
  <Application>Microsoft PowerPoint 7.0</Application>
  <PresentationFormat>Экран (4:3)</PresentationFormat>
  <Paragraphs>134</Paragraphs>
  <Slides>17</Slides>
  <Notes>3</Notes>
  <HiddenSlides>0</HiddenSlides>
  <MMClips>0</MMClips>
  <ScaleCrop>false</ScaleCrop>
  <HeadingPairs>
    <vt:vector size="6" baseType="variant">
      <vt:variant>
        <vt:lpstr>Тема</vt:lpstr>
      </vt:variant>
      <vt:variant>
        <vt:i4>1</vt:i4>
      </vt:variant>
      <vt:variant>
        <vt:lpstr>Заголовки слайдов</vt:lpstr>
      </vt:variant>
      <vt:variant>
        <vt:i4>17</vt:i4>
      </vt:variant>
      <vt:variant>
        <vt:lpstr>Произвольные показы</vt:lpstr>
      </vt:variant>
      <vt:variant>
        <vt:i4>1</vt:i4>
      </vt:variant>
    </vt:vector>
  </HeadingPairs>
  <TitlesOfParts>
    <vt:vector size="19" baseType="lpstr">
      <vt:lpstr>Синий обелиск</vt:lpstr>
      <vt:lpstr>Слайд 1</vt:lpstr>
      <vt:lpstr>Слайд 2</vt:lpstr>
      <vt:lpstr>Слайд 3</vt:lpstr>
      <vt:lpstr>Слайд 4</vt:lpstr>
      <vt:lpstr>Слайд 5</vt:lpstr>
      <vt:lpstr>Total nitrogen dioxide measurements </vt:lpstr>
      <vt:lpstr>Surface ozone monitoring</vt:lpstr>
      <vt:lpstr>Слайд 8</vt:lpstr>
      <vt:lpstr>Calibration activity</vt:lpstr>
      <vt:lpstr>OBSERVATION RESULTS AND ANALYSIS</vt:lpstr>
      <vt:lpstr>Слайд 11</vt:lpstr>
      <vt:lpstr>SCIENTIFIC ACTIVITIES</vt:lpstr>
      <vt:lpstr>M-124 upgrade</vt:lpstr>
      <vt:lpstr>Слайд 14</vt:lpstr>
      <vt:lpstr>Слайд 15</vt:lpstr>
      <vt:lpstr>Theory and modelling </vt:lpstr>
      <vt:lpstr>Слайд 17</vt:lpstr>
      <vt:lpstr>Произвольный показ 1</vt:lpstr>
    </vt:vector>
  </TitlesOfParts>
  <Company>NOMREC, Belarus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Activities associated with 8th ORM recommendations: Belarus</dc:title>
  <dc:subject>QOS2004 Presentation</dc:subject>
  <dc:creator>Nick Borkovsky</dc:creator>
  <cp:lastModifiedBy>Тимофей</cp:lastModifiedBy>
  <cp:revision>218</cp:revision>
  <cp:lastPrinted>1601-01-01T00:00:00Z</cp:lastPrinted>
  <dcterms:created xsi:type="dcterms:W3CDTF">1601-01-01T00:00:00Z</dcterms:created>
  <dcterms:modified xsi:type="dcterms:W3CDTF">2014-05-12T10:21:34Z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0x010100A1C233B983B2EE4A93284E3EBD2C2B97</vt:lpwstr>
  </property>
</Properties>
</file>