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Default Extension="gif" ContentType="image/gif"/>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Default Extension="png" ContentType="image/png"/>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Default Extension="jpeg" ContentType="image/jpeg"/>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438" r:id="rId3"/>
    <p:sldId id="394" r:id="rId4"/>
    <p:sldId id="398" r:id="rId5"/>
    <p:sldId id="439" r:id="rId6"/>
    <p:sldId id="442" r:id="rId7"/>
    <p:sldId id="453" r:id="rId8"/>
    <p:sldId id="454" r:id="rId9"/>
    <p:sldId id="455" r:id="rId10"/>
    <p:sldId id="456" r:id="rId11"/>
    <p:sldId id="457" r:id="rId12"/>
    <p:sldId id="458" r:id="rId13"/>
    <p:sldId id="459" r:id="rId14"/>
    <p:sldId id="460" r:id="rId15"/>
    <p:sldId id="461" r:id="rId16"/>
    <p:sldId id="462" r:id="rId17"/>
    <p:sldId id="463" r:id="rId18"/>
    <p:sldId id="464" r:id="rId19"/>
    <p:sldId id="465" r:id="rId20"/>
    <p:sldId id="466" r:id="rId21"/>
    <p:sldId id="467" r:id="rId22"/>
    <p:sldId id="468" r:id="rId23"/>
    <p:sldId id="450" r:id="rId24"/>
  </p:sldIdLst>
  <p:sldSz cx="9144000" cy="6858000" type="screen4x3"/>
  <p:notesSz cx="6797675" cy="9872663"/>
  <p:defaultTextStyle>
    <a:defPPr>
      <a:defRPr lang="en-AU"/>
    </a:defPPr>
    <a:lvl1pPr algn="l" rtl="0" fontAlgn="base">
      <a:spcBef>
        <a:spcPct val="0"/>
      </a:spcBef>
      <a:spcAft>
        <a:spcPct val="0"/>
      </a:spcAft>
      <a:defRPr sz="2200" b="1" kern="1200">
        <a:solidFill>
          <a:schemeClr val="bg1"/>
        </a:solidFill>
        <a:latin typeface="Comic Sans MS" pitchFamily="66" charset="0"/>
        <a:ea typeface="+mn-ea"/>
        <a:cs typeface="Arial" charset="0"/>
      </a:defRPr>
    </a:lvl1pPr>
    <a:lvl2pPr marL="457200" algn="l" rtl="0" fontAlgn="base">
      <a:spcBef>
        <a:spcPct val="0"/>
      </a:spcBef>
      <a:spcAft>
        <a:spcPct val="0"/>
      </a:spcAft>
      <a:defRPr sz="2200" b="1" kern="1200">
        <a:solidFill>
          <a:schemeClr val="bg1"/>
        </a:solidFill>
        <a:latin typeface="Comic Sans MS" pitchFamily="66" charset="0"/>
        <a:ea typeface="+mn-ea"/>
        <a:cs typeface="Arial" charset="0"/>
      </a:defRPr>
    </a:lvl2pPr>
    <a:lvl3pPr marL="914400" algn="l" rtl="0" fontAlgn="base">
      <a:spcBef>
        <a:spcPct val="0"/>
      </a:spcBef>
      <a:spcAft>
        <a:spcPct val="0"/>
      </a:spcAft>
      <a:defRPr sz="2200" b="1" kern="1200">
        <a:solidFill>
          <a:schemeClr val="bg1"/>
        </a:solidFill>
        <a:latin typeface="Comic Sans MS" pitchFamily="66" charset="0"/>
        <a:ea typeface="+mn-ea"/>
        <a:cs typeface="Arial" charset="0"/>
      </a:defRPr>
    </a:lvl3pPr>
    <a:lvl4pPr marL="1371600" algn="l" rtl="0" fontAlgn="base">
      <a:spcBef>
        <a:spcPct val="0"/>
      </a:spcBef>
      <a:spcAft>
        <a:spcPct val="0"/>
      </a:spcAft>
      <a:defRPr sz="2200" b="1" kern="1200">
        <a:solidFill>
          <a:schemeClr val="bg1"/>
        </a:solidFill>
        <a:latin typeface="Comic Sans MS" pitchFamily="66" charset="0"/>
        <a:ea typeface="+mn-ea"/>
        <a:cs typeface="Arial" charset="0"/>
      </a:defRPr>
    </a:lvl4pPr>
    <a:lvl5pPr marL="1828800" algn="l" rtl="0" fontAlgn="base">
      <a:spcBef>
        <a:spcPct val="0"/>
      </a:spcBef>
      <a:spcAft>
        <a:spcPct val="0"/>
      </a:spcAft>
      <a:defRPr sz="2200" b="1" kern="1200">
        <a:solidFill>
          <a:schemeClr val="bg1"/>
        </a:solidFill>
        <a:latin typeface="Comic Sans MS" pitchFamily="66" charset="0"/>
        <a:ea typeface="+mn-ea"/>
        <a:cs typeface="Arial" charset="0"/>
      </a:defRPr>
    </a:lvl5pPr>
    <a:lvl6pPr marL="2286000" algn="l" defTabSz="914400" rtl="0" eaLnBrk="1" latinLnBrk="0" hangingPunct="1">
      <a:defRPr sz="2200" b="1" kern="1200">
        <a:solidFill>
          <a:schemeClr val="bg1"/>
        </a:solidFill>
        <a:latin typeface="Comic Sans MS" pitchFamily="66" charset="0"/>
        <a:ea typeface="+mn-ea"/>
        <a:cs typeface="Arial" charset="0"/>
      </a:defRPr>
    </a:lvl6pPr>
    <a:lvl7pPr marL="2743200" algn="l" defTabSz="914400" rtl="0" eaLnBrk="1" latinLnBrk="0" hangingPunct="1">
      <a:defRPr sz="2200" b="1" kern="1200">
        <a:solidFill>
          <a:schemeClr val="bg1"/>
        </a:solidFill>
        <a:latin typeface="Comic Sans MS" pitchFamily="66" charset="0"/>
        <a:ea typeface="+mn-ea"/>
        <a:cs typeface="Arial" charset="0"/>
      </a:defRPr>
    </a:lvl7pPr>
    <a:lvl8pPr marL="3200400" algn="l" defTabSz="914400" rtl="0" eaLnBrk="1" latinLnBrk="0" hangingPunct="1">
      <a:defRPr sz="2200" b="1" kern="1200">
        <a:solidFill>
          <a:schemeClr val="bg1"/>
        </a:solidFill>
        <a:latin typeface="Comic Sans MS" pitchFamily="66" charset="0"/>
        <a:ea typeface="+mn-ea"/>
        <a:cs typeface="Arial" charset="0"/>
      </a:defRPr>
    </a:lvl8pPr>
    <a:lvl9pPr marL="3657600" algn="l" defTabSz="914400" rtl="0" eaLnBrk="1" latinLnBrk="0" hangingPunct="1">
      <a:defRPr sz="2200" b="1" kern="1200">
        <a:solidFill>
          <a:schemeClr val="bg1"/>
        </a:solidFill>
        <a:latin typeface="Comic Sans MS" pitchFamily="66"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66"/>
    <a:srgbClr val="00B4FF"/>
    <a:srgbClr val="FFFFCC"/>
    <a:srgbClr val="005EAC"/>
    <a:srgbClr val="00ADD0"/>
    <a:srgbClr val="0096FF"/>
    <a:srgbClr val="0064FF"/>
    <a:srgbClr val="0080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293" autoAdjust="0"/>
    <p:restoredTop sz="91398" autoAdjust="0"/>
  </p:normalViewPr>
  <p:slideViewPr>
    <p:cSldViewPr>
      <p:cViewPr varScale="1">
        <p:scale>
          <a:sx n="77" d="100"/>
          <a:sy n="77" d="100"/>
        </p:scale>
        <p:origin x="-1397"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940" y="-120"/>
      </p:cViewPr>
      <p:guideLst>
        <p:guide orient="horz" pos="3109"/>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486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b="0">
                <a:solidFill>
                  <a:schemeClr val="tx1"/>
                </a:solidFill>
                <a:effectLst/>
                <a:latin typeface="Times New Roman" pitchFamily="18" charset="0"/>
                <a:cs typeface="+mn-cs"/>
              </a:defRPr>
            </a:lvl1pPr>
          </a:lstStyle>
          <a:p>
            <a:pPr>
              <a:defRPr/>
            </a:pPr>
            <a:endParaRPr lang="en-US" dirty="0"/>
          </a:p>
        </p:txBody>
      </p:sp>
      <p:sp>
        <p:nvSpPr>
          <p:cNvPr id="164867"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b="0">
                <a:solidFill>
                  <a:schemeClr val="tx1"/>
                </a:solidFill>
                <a:effectLst/>
                <a:latin typeface="Times New Roman" pitchFamily="18" charset="0"/>
                <a:cs typeface="+mn-cs"/>
              </a:defRPr>
            </a:lvl1pPr>
          </a:lstStyle>
          <a:p>
            <a:pPr>
              <a:defRPr/>
            </a:pPr>
            <a:endParaRPr lang="en-US" dirty="0"/>
          </a:p>
        </p:txBody>
      </p:sp>
      <p:sp>
        <p:nvSpPr>
          <p:cNvPr id="16388" name="Rectangle 4"/>
          <p:cNvSpPr>
            <a:spLocks noGrp="1" noRot="1" noChangeAspect="1" noChangeArrowheads="1" noTextEdit="1"/>
          </p:cNvSpPr>
          <p:nvPr>
            <p:ph type="sldImg" idx="2"/>
          </p:nvPr>
        </p:nvSpPr>
        <p:spPr bwMode="auto">
          <a:xfrm>
            <a:off x="930275" y="739775"/>
            <a:ext cx="4937125" cy="3703638"/>
          </a:xfrm>
          <a:prstGeom prst="rect">
            <a:avLst/>
          </a:prstGeom>
          <a:noFill/>
          <a:ln w="9525">
            <a:solidFill>
              <a:srgbClr val="000000"/>
            </a:solidFill>
            <a:miter lim="800000"/>
            <a:headEnd/>
            <a:tailEnd/>
          </a:ln>
        </p:spPr>
      </p:sp>
      <p:sp>
        <p:nvSpPr>
          <p:cNvPr id="164869"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4870" name="Rectangle 6"/>
          <p:cNvSpPr>
            <a:spLocks noGrp="1" noChangeArrowheads="1"/>
          </p:cNvSpPr>
          <p:nvPr>
            <p:ph type="ftr" sz="quarter" idx="4"/>
          </p:nvPr>
        </p:nvSpPr>
        <p:spPr bwMode="auto">
          <a:xfrm>
            <a:off x="0" y="9377363"/>
            <a:ext cx="294640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b="0">
                <a:solidFill>
                  <a:schemeClr val="tx1"/>
                </a:solidFill>
                <a:effectLst/>
                <a:latin typeface="Times New Roman" pitchFamily="18" charset="0"/>
                <a:cs typeface="+mn-cs"/>
              </a:defRPr>
            </a:lvl1pPr>
          </a:lstStyle>
          <a:p>
            <a:pPr>
              <a:defRPr/>
            </a:pPr>
            <a:endParaRPr lang="en-US" dirty="0"/>
          </a:p>
        </p:txBody>
      </p:sp>
      <p:sp>
        <p:nvSpPr>
          <p:cNvPr id="164871" name="Rectangle 7"/>
          <p:cNvSpPr>
            <a:spLocks noGrp="1" noChangeArrowheads="1"/>
          </p:cNvSpPr>
          <p:nvPr>
            <p:ph type="sldNum" sz="quarter" idx="5"/>
          </p:nvPr>
        </p:nvSpPr>
        <p:spPr bwMode="auto">
          <a:xfrm>
            <a:off x="3849688" y="9377363"/>
            <a:ext cx="294640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b="0">
                <a:solidFill>
                  <a:schemeClr val="tx1"/>
                </a:solidFill>
                <a:effectLst/>
                <a:latin typeface="Times New Roman" pitchFamily="18" charset="0"/>
                <a:cs typeface="+mn-cs"/>
              </a:defRPr>
            </a:lvl1pPr>
          </a:lstStyle>
          <a:p>
            <a:pPr>
              <a:defRPr/>
            </a:pPr>
            <a:fld id="{DB09E951-B57A-42E0-822A-8F082929968E}" type="slidenum">
              <a:rPr lang="en-US"/>
              <a:pPr>
                <a:defRPr/>
              </a:pPr>
              <a:t>‹#›</a:t>
            </a:fld>
            <a:endParaRPr lang="en-US" dirty="0"/>
          </a:p>
        </p:txBody>
      </p:sp>
    </p:spTree>
    <p:extLst>
      <p:ext uri="{BB962C8B-B14F-4D97-AF65-F5344CB8AC3E}">
        <p14:creationId xmlns:p14="http://schemas.microsoft.com/office/powerpoint/2010/main" val="8617894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16</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23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DB09E951-B57A-42E0-822A-8F082929968E}" type="slidenum">
              <a:rPr lang="en-US" smtClean="0"/>
              <a:pPr>
                <a:defRPr/>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0F60E0B6-2264-4DA0-8DD3-C2CE41385822}" type="slidenum">
              <a:rPr lang="en-AU"/>
              <a:pPr>
                <a:defRPr/>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DE4FAD7E-9A2D-4DBE-81C6-C33D5EFCABAC}" type="slidenum">
              <a:rPr lang="en-AU"/>
              <a:pPr>
                <a:defRPr/>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DD3E3B82-1130-462E-BA6E-6BB69EC17608}" type="slidenum">
              <a:rPr lang="en-AU"/>
              <a:pPr>
                <a:defRPr/>
              </a:pPr>
              <a:t>‹#›</a:t>
            </a:fld>
            <a:endParaRPr lang="en-A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AU"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5" name="Rectangle 6"/>
          <p:cNvSpPr>
            <a:spLocks noGrp="1" noChangeArrowheads="1"/>
          </p:cNvSpPr>
          <p:nvPr>
            <p:ph type="sldNum" sz="quarter" idx="12"/>
          </p:nvPr>
        </p:nvSpPr>
        <p:spPr>
          <a:ln/>
        </p:spPr>
        <p:txBody>
          <a:bodyPr/>
          <a:lstStyle>
            <a:lvl1pPr>
              <a:defRPr/>
            </a:lvl1pPr>
          </a:lstStyle>
          <a:p>
            <a:pPr>
              <a:defRPr/>
            </a:pPr>
            <a:fld id="{B96B0620-B0F4-49D1-B28A-935B42C9C28D}" type="slidenum">
              <a:rPr lang="en-AU"/>
              <a:pPr>
                <a:defRPr/>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0E0BEA5F-AFE2-4669-9030-B50535B93F89}" type="slidenum">
              <a:rPr lang="en-AU"/>
              <a:pPr>
                <a:defRPr/>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AU"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6" name="Rectangle 6"/>
          <p:cNvSpPr>
            <a:spLocks noGrp="1" noChangeArrowheads="1"/>
          </p:cNvSpPr>
          <p:nvPr>
            <p:ph type="sldNum" sz="quarter" idx="12"/>
          </p:nvPr>
        </p:nvSpPr>
        <p:spPr>
          <a:ln/>
        </p:spPr>
        <p:txBody>
          <a:bodyPr/>
          <a:lstStyle>
            <a:lvl1pPr>
              <a:defRPr/>
            </a:lvl1pPr>
          </a:lstStyle>
          <a:p>
            <a:pPr>
              <a:defRPr/>
            </a:pPr>
            <a:fld id="{B25361C3-F69F-4D58-B561-0DAC80A0EED6}" type="slidenum">
              <a:rPr lang="en-AU"/>
              <a:pPr>
                <a:defRPr/>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A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7" name="Rectangle 6"/>
          <p:cNvSpPr>
            <a:spLocks noGrp="1" noChangeArrowheads="1"/>
          </p:cNvSpPr>
          <p:nvPr>
            <p:ph type="sldNum" sz="quarter" idx="12"/>
          </p:nvPr>
        </p:nvSpPr>
        <p:spPr>
          <a:ln/>
        </p:spPr>
        <p:txBody>
          <a:bodyPr/>
          <a:lstStyle>
            <a:lvl1pPr>
              <a:defRPr/>
            </a:lvl1pPr>
          </a:lstStyle>
          <a:p>
            <a:pPr>
              <a:defRPr/>
            </a:pPr>
            <a:fld id="{E78A2BF6-EC09-4C4F-B4A7-208BC3B72C06}" type="slidenum">
              <a:rPr lang="en-AU"/>
              <a:pPr>
                <a:defRPr/>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AU"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9" name="Rectangle 6"/>
          <p:cNvSpPr>
            <a:spLocks noGrp="1" noChangeArrowheads="1"/>
          </p:cNvSpPr>
          <p:nvPr>
            <p:ph type="sldNum" sz="quarter" idx="12"/>
          </p:nvPr>
        </p:nvSpPr>
        <p:spPr>
          <a:ln/>
        </p:spPr>
        <p:txBody>
          <a:bodyPr/>
          <a:lstStyle>
            <a:lvl1pPr>
              <a:defRPr/>
            </a:lvl1pPr>
          </a:lstStyle>
          <a:p>
            <a:pPr>
              <a:defRPr/>
            </a:pPr>
            <a:fld id="{A40B2D1D-C0D8-44E7-AE81-54F38C718210}" type="slidenum">
              <a:rPr lang="en-AU"/>
              <a:pPr>
                <a:defRPr/>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AU"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5" name="Rectangle 6"/>
          <p:cNvSpPr>
            <a:spLocks noGrp="1" noChangeArrowheads="1"/>
          </p:cNvSpPr>
          <p:nvPr>
            <p:ph type="sldNum" sz="quarter" idx="12"/>
          </p:nvPr>
        </p:nvSpPr>
        <p:spPr>
          <a:ln/>
        </p:spPr>
        <p:txBody>
          <a:bodyPr/>
          <a:lstStyle>
            <a:lvl1pPr>
              <a:defRPr/>
            </a:lvl1pPr>
          </a:lstStyle>
          <a:p>
            <a:pPr>
              <a:defRPr/>
            </a:pPr>
            <a:fld id="{CA4F42C4-1F8E-49B6-A51D-F3BCDA49CEFF}" type="slidenum">
              <a:rPr lang="en-AU"/>
              <a:pPr>
                <a:defRPr/>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AU"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4" name="Rectangle 6"/>
          <p:cNvSpPr>
            <a:spLocks noGrp="1" noChangeArrowheads="1"/>
          </p:cNvSpPr>
          <p:nvPr>
            <p:ph type="sldNum" sz="quarter" idx="12"/>
          </p:nvPr>
        </p:nvSpPr>
        <p:spPr>
          <a:ln/>
        </p:spPr>
        <p:txBody>
          <a:bodyPr/>
          <a:lstStyle>
            <a:lvl1pPr>
              <a:defRPr/>
            </a:lvl1pPr>
          </a:lstStyle>
          <a:p>
            <a:pPr>
              <a:defRPr/>
            </a:pPr>
            <a:fld id="{6B7D627F-5C50-4639-AC2C-89DD4C0C2F68}" type="slidenum">
              <a:rPr lang="en-AU"/>
              <a:pPr>
                <a:defRPr/>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7" name="Rectangle 6"/>
          <p:cNvSpPr>
            <a:spLocks noGrp="1" noChangeArrowheads="1"/>
          </p:cNvSpPr>
          <p:nvPr>
            <p:ph type="sldNum" sz="quarter" idx="12"/>
          </p:nvPr>
        </p:nvSpPr>
        <p:spPr>
          <a:ln/>
        </p:spPr>
        <p:txBody>
          <a:bodyPr/>
          <a:lstStyle>
            <a:lvl1pPr>
              <a:defRPr/>
            </a:lvl1pPr>
          </a:lstStyle>
          <a:p>
            <a:pPr>
              <a:defRPr/>
            </a:pPr>
            <a:fld id="{EFE781A4-EE71-4435-8520-C89AD2209B6F}" type="slidenum">
              <a:rPr lang="en-AU"/>
              <a:pPr>
                <a:defRPr/>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AU"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AU" dirty="0"/>
          </a:p>
        </p:txBody>
      </p:sp>
      <p:sp>
        <p:nvSpPr>
          <p:cNvPr id="7" name="Rectangle 6"/>
          <p:cNvSpPr>
            <a:spLocks noGrp="1" noChangeArrowheads="1"/>
          </p:cNvSpPr>
          <p:nvPr>
            <p:ph type="sldNum" sz="quarter" idx="12"/>
          </p:nvPr>
        </p:nvSpPr>
        <p:spPr>
          <a:ln/>
        </p:spPr>
        <p:txBody>
          <a:bodyPr/>
          <a:lstStyle>
            <a:lvl1pPr>
              <a:defRPr/>
            </a:lvl1pPr>
          </a:lstStyle>
          <a:p>
            <a:pPr>
              <a:defRPr/>
            </a:pPr>
            <a:fld id="{6A5DC7DE-9B32-4152-8ED0-D0C7C66EE4BE}" type="slidenum">
              <a:rPr lang="en-AU"/>
              <a:pPr>
                <a:defRPr/>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0">
          <a:gsLst>
            <a:gs pos="0">
              <a:srgbClr val="005EAC"/>
            </a:gs>
            <a:gs pos="50000">
              <a:srgbClr val="00ADD0"/>
            </a:gs>
            <a:gs pos="100000">
              <a:srgbClr val="005EAC"/>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b="0">
                <a:solidFill>
                  <a:schemeClr val="tx1"/>
                </a:solidFill>
                <a:effectLst/>
                <a:latin typeface="+mn-lt"/>
                <a:cs typeface="+mn-cs"/>
              </a:defRPr>
            </a:lvl1pPr>
          </a:lstStyle>
          <a:p>
            <a:pPr>
              <a:defRPr/>
            </a:pPr>
            <a:endParaRPr lang="en-AU"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b="0">
                <a:solidFill>
                  <a:schemeClr val="tx1"/>
                </a:solidFill>
                <a:effectLst/>
                <a:latin typeface="+mn-lt"/>
                <a:cs typeface="+mn-cs"/>
              </a:defRPr>
            </a:lvl1pPr>
          </a:lstStyle>
          <a:p>
            <a:pPr>
              <a:defRPr/>
            </a:pPr>
            <a:endParaRPr lang="en-AU"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b="0">
                <a:solidFill>
                  <a:schemeClr val="tx1"/>
                </a:solidFill>
                <a:effectLst/>
                <a:latin typeface="+mn-lt"/>
                <a:cs typeface="+mn-cs"/>
              </a:defRPr>
            </a:lvl1pPr>
          </a:lstStyle>
          <a:p>
            <a:pPr>
              <a:defRPr/>
            </a:pPr>
            <a:fld id="{602E94E2-B0E1-44E7-A995-B9950DCF8DAB}" type="slidenum">
              <a:rPr lang="en-AU"/>
              <a:pPr>
                <a:defRPr/>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79263" y="1484784"/>
            <a:ext cx="8785225" cy="2123658"/>
          </a:xfrm>
          <a:prstGeom prst="rect">
            <a:avLst/>
          </a:prstGeom>
          <a:noFill/>
          <a:ln w="9525">
            <a:noFill/>
            <a:miter lim="800000"/>
            <a:headEnd/>
            <a:tailEnd/>
          </a:ln>
          <a:effectLst/>
        </p:spPr>
        <p:txBody>
          <a:bodyPr>
            <a:spAutoFit/>
          </a:bodyPr>
          <a:lstStyle/>
          <a:p>
            <a:pPr algn="ctr">
              <a:defRPr/>
            </a:pPr>
            <a:r>
              <a:rPr lang="en-NZ" sz="4400" dirty="0" smtClean="0">
                <a:effectLst>
                  <a:outerShdw blurRad="38100" dist="38100" dir="2700000" algn="tl">
                    <a:srgbClr val="000000"/>
                  </a:outerShdw>
                </a:effectLst>
                <a:cs typeface="+mn-cs"/>
              </a:rPr>
              <a:t>Global Climate Observing System (GCOS) including GRUAN</a:t>
            </a:r>
            <a:endParaRPr lang="en-NZ" sz="4400" baseline="-25000" dirty="0">
              <a:effectLst>
                <a:outerShdw blurRad="38100" dist="38100" dir="2700000" algn="tl">
                  <a:srgbClr val="000000"/>
                </a:outerShdw>
              </a:effectLst>
              <a:cs typeface="+mn-cs"/>
            </a:endParaRPr>
          </a:p>
        </p:txBody>
      </p:sp>
      <p:sp>
        <p:nvSpPr>
          <p:cNvPr id="2061" name="Text Box 13"/>
          <p:cNvSpPr txBox="1">
            <a:spLocks noChangeArrowheads="1"/>
          </p:cNvSpPr>
          <p:nvPr/>
        </p:nvSpPr>
        <p:spPr bwMode="auto">
          <a:xfrm>
            <a:off x="1" y="4037072"/>
            <a:ext cx="9143999" cy="2356672"/>
          </a:xfrm>
          <a:prstGeom prst="rect">
            <a:avLst/>
          </a:prstGeom>
          <a:noFill/>
          <a:ln w="9525" algn="ctr">
            <a:noFill/>
            <a:miter lim="800000"/>
            <a:headEnd/>
            <a:tailEnd/>
          </a:ln>
          <a:effectLst/>
        </p:spPr>
        <p:txBody>
          <a:bodyPr wrap="square" lIns="90000" tIns="46800" rIns="90000" bIns="46800">
            <a:spAutoFit/>
          </a:bodyPr>
          <a:lstStyle/>
          <a:p>
            <a:pPr algn="ctr">
              <a:spcBef>
                <a:spcPct val="50000"/>
              </a:spcBef>
              <a:defRPr/>
            </a:pPr>
            <a:r>
              <a:rPr lang="en-NZ" sz="3200" dirty="0">
                <a:solidFill>
                  <a:srgbClr val="FFFF00"/>
                </a:solidFill>
                <a:effectLst>
                  <a:outerShdw blurRad="38100" dist="38100" dir="2700000" algn="tl">
                    <a:srgbClr val="000000"/>
                  </a:outerShdw>
                </a:effectLst>
                <a:cs typeface="+mn-cs"/>
              </a:rPr>
              <a:t>Greg </a:t>
            </a:r>
            <a:r>
              <a:rPr lang="en-NZ" sz="3200" dirty="0" smtClean="0">
                <a:solidFill>
                  <a:srgbClr val="FFFF00"/>
                </a:solidFill>
                <a:effectLst>
                  <a:outerShdw blurRad="38100" dist="38100" dir="2700000" algn="tl">
                    <a:srgbClr val="000000"/>
                  </a:outerShdw>
                </a:effectLst>
                <a:cs typeface="+mn-cs"/>
              </a:rPr>
              <a:t>Bodeker</a:t>
            </a:r>
          </a:p>
          <a:p>
            <a:pPr algn="ctr">
              <a:spcBef>
                <a:spcPts val="600"/>
              </a:spcBef>
              <a:defRPr/>
            </a:pPr>
            <a:r>
              <a:rPr lang="en-NZ" sz="2400" dirty="0" smtClean="0">
                <a:solidFill>
                  <a:srgbClr val="FFFF00"/>
                </a:solidFill>
                <a:effectLst>
                  <a:outerShdw blurRad="38100" dist="38100" dir="2700000" algn="tl">
                    <a:srgbClr val="000000"/>
                  </a:outerShdw>
                </a:effectLst>
                <a:cs typeface="+mn-cs"/>
              </a:rPr>
              <a:t>Bodeker Scientific, Alexandra, New Zealand</a:t>
            </a:r>
          </a:p>
          <a:p>
            <a:pPr algn="ctr">
              <a:spcBef>
                <a:spcPts val="600"/>
              </a:spcBef>
              <a:defRPr/>
            </a:pPr>
            <a:endParaRPr lang="en-NZ" sz="2000" dirty="0" smtClean="0">
              <a:solidFill>
                <a:srgbClr val="FFFF00"/>
              </a:solidFill>
              <a:effectLst>
                <a:outerShdw blurRad="38100" dist="38100" dir="2700000" algn="tl">
                  <a:srgbClr val="000000"/>
                </a:outerShdw>
              </a:effectLst>
              <a:cs typeface="+mn-cs"/>
            </a:endParaRPr>
          </a:p>
          <a:p>
            <a:pPr algn="ctr">
              <a:spcBef>
                <a:spcPts val="600"/>
              </a:spcBef>
              <a:defRPr/>
            </a:pPr>
            <a:r>
              <a:rPr lang="en-NZ" sz="2800" dirty="0" smtClean="0">
                <a:effectLst>
                  <a:outerShdw blurRad="38100" dist="38100" dir="2700000" algn="tl">
                    <a:srgbClr val="000000"/>
                  </a:outerShdw>
                </a:effectLst>
                <a:cs typeface="+mn-cs"/>
              </a:rPr>
              <a:t>Presented at the </a:t>
            </a:r>
            <a:r>
              <a:rPr lang="en-NZ" sz="2800" dirty="0" smtClean="0">
                <a:effectLst>
                  <a:outerShdw blurRad="38100" dist="38100" dir="2700000" algn="tl">
                    <a:srgbClr val="000000"/>
                  </a:outerShdw>
                </a:effectLst>
                <a:cs typeface="+mn-cs"/>
              </a:rPr>
              <a:t>9</a:t>
            </a:r>
            <a:r>
              <a:rPr lang="en-NZ" sz="2800" baseline="30000" dirty="0" smtClean="0">
                <a:effectLst>
                  <a:outerShdw blurRad="38100" dist="38100" dir="2700000" algn="tl">
                    <a:srgbClr val="000000"/>
                  </a:outerShdw>
                </a:effectLst>
                <a:cs typeface="+mn-cs"/>
              </a:rPr>
              <a:t>th</a:t>
            </a:r>
            <a:r>
              <a:rPr lang="en-NZ" sz="2800" dirty="0" smtClean="0">
                <a:effectLst>
                  <a:outerShdw blurRad="38100" dist="38100" dir="2700000" algn="tl">
                    <a:srgbClr val="000000"/>
                  </a:outerShdw>
                </a:effectLst>
                <a:cs typeface="+mn-cs"/>
              </a:rPr>
              <a:t> </a:t>
            </a:r>
            <a:r>
              <a:rPr lang="en-NZ" sz="2800" dirty="0" smtClean="0">
                <a:effectLst>
                  <a:outerShdw blurRad="38100" dist="38100" dir="2700000" algn="tl">
                    <a:srgbClr val="000000"/>
                  </a:outerShdw>
                </a:effectLst>
                <a:cs typeface="+mn-cs"/>
              </a:rPr>
              <a:t>Ozone Research Managers Meeting, Geneva, </a:t>
            </a:r>
            <a:r>
              <a:rPr lang="en-NZ" sz="2800" dirty="0" smtClean="0">
                <a:effectLst>
                  <a:outerShdw blurRad="38100" dist="38100" dir="2700000" algn="tl">
                    <a:srgbClr val="000000"/>
                  </a:outerShdw>
                </a:effectLst>
                <a:cs typeface="+mn-cs"/>
              </a:rPr>
              <a:t>14-16 </a:t>
            </a:r>
            <a:r>
              <a:rPr lang="en-NZ" sz="2800" dirty="0" smtClean="0">
                <a:effectLst>
                  <a:outerShdw blurRad="38100" dist="38100" dir="2700000" algn="tl">
                    <a:srgbClr val="000000"/>
                  </a:outerShdw>
                </a:effectLst>
                <a:cs typeface="+mn-cs"/>
              </a:rPr>
              <a:t>May </a:t>
            </a:r>
            <a:r>
              <a:rPr lang="en-NZ" sz="2800" dirty="0" smtClean="0">
                <a:effectLst>
                  <a:outerShdw blurRad="38100" dist="38100" dir="2700000" algn="tl">
                    <a:srgbClr val="000000"/>
                  </a:outerShdw>
                </a:effectLst>
                <a:cs typeface="+mn-cs"/>
              </a:rPr>
              <a:t>2014</a:t>
            </a:r>
            <a:endParaRPr lang="en-NZ" sz="2800" dirty="0" smtClean="0">
              <a:solidFill>
                <a:srgbClr val="FFFF00"/>
              </a:solidFill>
              <a:effectLst>
                <a:outerShdw blurRad="38100" dist="38100" dir="2700000" algn="tl">
                  <a:srgbClr val="000000"/>
                </a:outerShdw>
              </a:effectLst>
              <a:cs typeface="+mn-cs"/>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09117" y="2490"/>
            <a:ext cx="2581690" cy="129345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47663" y="98742"/>
            <a:ext cx="8497887" cy="553998"/>
          </a:xfrm>
          <a:prstGeom prst="rect">
            <a:avLst/>
          </a:prstGeom>
          <a:noFill/>
          <a:ln w="9525">
            <a:noFill/>
            <a:miter lim="800000"/>
            <a:headEnd/>
            <a:tailEnd/>
          </a:ln>
          <a:effectLst/>
        </p:spPr>
        <p:txBody>
          <a:bodyPr>
            <a:spAutoFit/>
          </a:bodyPr>
          <a:lstStyle/>
          <a:p>
            <a:pPr marL="381000" indent="-381000" algn="ctr">
              <a:spcBef>
                <a:spcPct val="50000"/>
              </a:spcBef>
            </a:pPr>
            <a:r>
              <a:rPr lang="en-GB" sz="3000" dirty="0" smtClean="0">
                <a:solidFill>
                  <a:srgbClr val="FFFF00"/>
                </a:solidFill>
                <a:effectLst>
                  <a:outerShdw blurRad="38100" dist="38100" dir="2700000" algn="tl">
                    <a:srgbClr val="000000"/>
                  </a:outerShdw>
                </a:effectLst>
              </a:rPr>
              <a:t>Definition of a ‘Reference Observation’</a:t>
            </a:r>
            <a:endParaRPr lang="en-GB" dirty="0">
              <a:solidFill>
                <a:schemeClr val="bg1"/>
              </a:solidFill>
              <a:effectLst>
                <a:outerShdw blurRad="38100" dist="38100" dir="2700000" algn="tl">
                  <a:srgbClr val="000000"/>
                </a:outerShdw>
              </a:effectLst>
            </a:endParaRPr>
          </a:p>
        </p:txBody>
      </p:sp>
      <p:sp>
        <p:nvSpPr>
          <p:cNvPr id="3" name="TextBox 2"/>
          <p:cNvSpPr txBox="1"/>
          <p:nvPr/>
        </p:nvSpPr>
        <p:spPr>
          <a:xfrm>
            <a:off x="251520" y="908720"/>
            <a:ext cx="8712968" cy="5109091"/>
          </a:xfrm>
          <a:prstGeom prst="rect">
            <a:avLst/>
          </a:prstGeom>
          <a:noFill/>
        </p:spPr>
        <p:txBody>
          <a:bodyPr wrap="square" rtlCol="0">
            <a:spAutoFit/>
          </a:bodyPr>
          <a:lstStyle/>
          <a:p>
            <a:pPr algn="ctr" eaLnBrk="1" hangingPunct="1"/>
            <a:r>
              <a:rPr lang="en-US" sz="2400" dirty="0">
                <a:effectLst>
                  <a:outerShdw blurRad="38100" dist="38100" dir="2700000" algn="tl">
                    <a:srgbClr val="000000"/>
                  </a:outerShdw>
                </a:effectLst>
                <a:ea typeface="ＭＳ Ｐゴシック" panose="020B0600070205080204" pitchFamily="34" charset="-128"/>
              </a:rPr>
              <a:t>A GRUAN reference observation:</a:t>
            </a:r>
          </a:p>
          <a:p>
            <a:pPr algn="ctr" eaLnBrk="1" hangingPunct="1"/>
            <a:endParaRPr lang="en-US" sz="2400" dirty="0">
              <a:ea typeface="ＭＳ Ｐゴシック" panose="020B0600070205080204" pitchFamily="34" charset="-128"/>
            </a:endParaRPr>
          </a:p>
          <a:p>
            <a:pPr marL="447675" indent="-447675" eaLnBrk="1" hangingPunct="1">
              <a:spcAft>
                <a:spcPts val="1800"/>
              </a:spcAft>
              <a:buClr>
                <a:srgbClr val="00CC00"/>
              </a:buClr>
              <a:buFont typeface="Wingdings" panose="05000000000000000000" pitchFamily="2" charset="2"/>
              <a:buChar char="ü"/>
            </a:pPr>
            <a:r>
              <a:rPr lang="en-US" sz="2400" dirty="0">
                <a:effectLst>
                  <a:outerShdw blurRad="38100" dist="38100" dir="2700000" algn="tl">
                    <a:srgbClr val="000000"/>
                  </a:outerShdw>
                </a:effectLst>
                <a:ea typeface="ＭＳ Ｐゴシック" panose="020B0600070205080204" pitchFamily="34" charset="-128"/>
              </a:rPr>
              <a:t>Is traceable to an SI unit or an accepted standard</a:t>
            </a:r>
          </a:p>
          <a:p>
            <a:pPr marL="447675" indent="-447675" eaLnBrk="1" hangingPunct="1">
              <a:spcAft>
                <a:spcPts val="1800"/>
              </a:spcAft>
              <a:buClr>
                <a:srgbClr val="00CC00"/>
              </a:buClr>
              <a:buFont typeface="Wingdings" panose="05000000000000000000" pitchFamily="2" charset="2"/>
              <a:buChar char="ü"/>
            </a:pPr>
            <a:r>
              <a:rPr lang="en-US" sz="2400" dirty="0">
                <a:effectLst>
                  <a:outerShdw blurRad="38100" dist="38100" dir="2700000" algn="tl">
                    <a:srgbClr val="000000"/>
                  </a:outerShdw>
                </a:effectLst>
                <a:ea typeface="ＭＳ Ｐゴシック" panose="020B0600070205080204" pitchFamily="34" charset="-128"/>
              </a:rPr>
              <a:t>Provides a comprehensive uncertainty analysis</a:t>
            </a:r>
          </a:p>
          <a:p>
            <a:pPr marL="447675" indent="-447675" eaLnBrk="1" hangingPunct="1">
              <a:spcAft>
                <a:spcPts val="1800"/>
              </a:spcAft>
              <a:buClr>
                <a:srgbClr val="00CC00"/>
              </a:buClr>
              <a:buFont typeface="Wingdings" panose="05000000000000000000" pitchFamily="2" charset="2"/>
              <a:buChar char="ü"/>
            </a:pPr>
            <a:r>
              <a:rPr lang="en-US" sz="2400" dirty="0">
                <a:effectLst>
                  <a:outerShdw blurRad="38100" dist="38100" dir="2700000" algn="tl">
                    <a:srgbClr val="000000"/>
                  </a:outerShdw>
                </a:effectLst>
                <a:ea typeface="ＭＳ Ｐゴシック" panose="020B0600070205080204" pitchFamily="34" charset="-128"/>
              </a:rPr>
              <a:t>Maintains all raw data</a:t>
            </a:r>
          </a:p>
          <a:p>
            <a:pPr marL="447675" indent="-447675" eaLnBrk="1" hangingPunct="1">
              <a:spcAft>
                <a:spcPts val="1800"/>
              </a:spcAft>
              <a:buClr>
                <a:srgbClr val="00CC00"/>
              </a:buClr>
              <a:buFont typeface="Wingdings" panose="05000000000000000000" pitchFamily="2" charset="2"/>
              <a:buChar char="ü"/>
            </a:pPr>
            <a:r>
              <a:rPr lang="en-US" sz="2400" dirty="0">
                <a:effectLst>
                  <a:outerShdw blurRad="38100" dist="38100" dir="2700000" algn="tl">
                    <a:srgbClr val="000000"/>
                  </a:outerShdw>
                </a:effectLst>
                <a:ea typeface="ＭＳ Ｐゴシック" panose="020B0600070205080204" pitchFamily="34" charset="-128"/>
              </a:rPr>
              <a:t>Includes complete meta data description</a:t>
            </a:r>
          </a:p>
          <a:p>
            <a:pPr marL="447675" indent="-447675" eaLnBrk="1" hangingPunct="1">
              <a:spcAft>
                <a:spcPts val="1800"/>
              </a:spcAft>
              <a:buClr>
                <a:srgbClr val="00CC00"/>
              </a:buClr>
              <a:buFont typeface="Wingdings" panose="05000000000000000000" pitchFamily="2" charset="2"/>
              <a:buChar char="ü"/>
            </a:pPr>
            <a:r>
              <a:rPr lang="en-US" sz="2400" dirty="0">
                <a:effectLst>
                  <a:outerShdw blurRad="38100" dist="38100" dir="2700000" algn="tl">
                    <a:srgbClr val="000000"/>
                  </a:outerShdw>
                </a:effectLst>
                <a:ea typeface="ＭＳ Ｐゴシック" panose="020B0600070205080204" pitchFamily="34" charset="-128"/>
              </a:rPr>
              <a:t>Is documented in accessible literature</a:t>
            </a:r>
          </a:p>
          <a:p>
            <a:pPr marL="447675" indent="-447675" eaLnBrk="1" hangingPunct="1">
              <a:spcAft>
                <a:spcPts val="1800"/>
              </a:spcAft>
              <a:buClr>
                <a:srgbClr val="00CC00"/>
              </a:buClr>
              <a:buFont typeface="Wingdings" panose="05000000000000000000" pitchFamily="2" charset="2"/>
              <a:buChar char="ü"/>
            </a:pPr>
            <a:r>
              <a:rPr lang="en-US" sz="2400" dirty="0">
                <a:effectLst>
                  <a:outerShdw blurRad="38100" dist="38100" dir="2700000" algn="tl">
                    <a:srgbClr val="000000"/>
                  </a:outerShdw>
                </a:effectLst>
                <a:ea typeface="ＭＳ Ｐゴシック" panose="020B0600070205080204" pitchFamily="34" charset="-128"/>
              </a:rPr>
              <a:t>Is validated (e.g. by intercomparison or redundant observations)</a:t>
            </a:r>
          </a:p>
          <a:p>
            <a:endParaRPr lang="en-NZ" sz="2000" dirty="0">
              <a:effectLst>
                <a:outerShdw blurRad="50800" dist="50800" dir="5400000" algn="ctr" rotWithShape="0">
                  <a:schemeClr val="tx1"/>
                </a:outerShdw>
              </a:effectLst>
            </a:endParaRPr>
          </a:p>
        </p:txBody>
      </p:sp>
    </p:spTree>
    <p:extLst>
      <p:ext uri="{BB962C8B-B14F-4D97-AF65-F5344CB8AC3E}">
        <p14:creationId xmlns:p14="http://schemas.microsoft.com/office/powerpoint/2010/main" val="9933604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47663" y="98742"/>
            <a:ext cx="8497887" cy="553998"/>
          </a:xfrm>
          <a:prstGeom prst="rect">
            <a:avLst/>
          </a:prstGeom>
          <a:noFill/>
          <a:ln w="9525">
            <a:noFill/>
            <a:miter lim="800000"/>
            <a:headEnd/>
            <a:tailEnd/>
          </a:ln>
          <a:effectLst/>
        </p:spPr>
        <p:txBody>
          <a:bodyPr>
            <a:spAutoFit/>
          </a:bodyPr>
          <a:lstStyle/>
          <a:p>
            <a:pPr marL="381000" indent="-381000" algn="ctr">
              <a:spcBef>
                <a:spcPct val="50000"/>
              </a:spcBef>
            </a:pPr>
            <a:r>
              <a:rPr lang="en-GB" sz="3000" dirty="0" smtClean="0">
                <a:solidFill>
                  <a:srgbClr val="FFFF00"/>
                </a:solidFill>
                <a:effectLst>
                  <a:outerShdw blurRad="38100" dist="38100" dir="2700000" algn="tl">
                    <a:srgbClr val="000000"/>
                  </a:outerShdw>
                </a:effectLst>
              </a:rPr>
              <a:t>Uncertainty, redundancy and consistency</a:t>
            </a:r>
            <a:endParaRPr lang="en-GB" dirty="0">
              <a:solidFill>
                <a:schemeClr val="bg1"/>
              </a:solidFill>
              <a:effectLst>
                <a:outerShdw blurRad="38100" dist="38100" dir="2700000" algn="tl">
                  <a:srgbClr val="000000"/>
                </a:outerShdw>
              </a:effectLst>
            </a:endParaRPr>
          </a:p>
        </p:txBody>
      </p:sp>
      <p:sp>
        <p:nvSpPr>
          <p:cNvPr id="3" name="TextBox 2"/>
          <p:cNvSpPr txBox="1"/>
          <p:nvPr/>
        </p:nvSpPr>
        <p:spPr>
          <a:xfrm>
            <a:off x="251520" y="908720"/>
            <a:ext cx="8712968" cy="5170646"/>
          </a:xfrm>
          <a:prstGeom prst="rect">
            <a:avLst/>
          </a:prstGeom>
          <a:noFill/>
        </p:spPr>
        <p:txBody>
          <a:bodyPr wrap="square" rtlCol="0">
            <a:spAutoFit/>
          </a:bodyPr>
          <a:lstStyle/>
          <a:p>
            <a:r>
              <a:rPr lang="en-NZ" dirty="0" smtClean="0">
                <a:effectLst>
                  <a:outerShdw blurRad="50800" dist="50800" dir="5400000" algn="ctr" rotWithShape="0">
                    <a:schemeClr val="tx1"/>
                  </a:outerShdw>
                </a:effectLst>
              </a:rPr>
              <a:t>Understand the uncertainties: </a:t>
            </a:r>
          </a:p>
          <a:p>
            <a:pPr marL="365125" indent="-365125">
              <a:buSzPct val="60000"/>
              <a:buBlip>
                <a:blip r:embed="rId3"/>
              </a:buBlip>
            </a:pPr>
            <a:r>
              <a:rPr lang="en-NZ" dirty="0" smtClean="0">
                <a:effectLst>
                  <a:outerShdw blurRad="50800" dist="50800" dir="5400000" algn="ctr" rotWithShape="0">
                    <a:schemeClr val="tx1"/>
                  </a:outerShdw>
                </a:effectLst>
              </a:rPr>
              <a:t>Describe/</a:t>
            </a:r>
            <a:r>
              <a:rPr lang="en-NZ" dirty="0" err="1" smtClean="0">
                <a:effectLst>
                  <a:outerShdw blurRad="50800" dist="50800" dir="5400000" algn="ctr" rotWithShape="0">
                    <a:schemeClr val="tx1"/>
                  </a:outerShdw>
                </a:effectLst>
              </a:rPr>
              <a:t>Analyze</a:t>
            </a:r>
            <a:r>
              <a:rPr lang="en-NZ" dirty="0" smtClean="0">
                <a:effectLst>
                  <a:outerShdw blurRad="50800" dist="50800" dir="5400000" algn="ctr" rotWithShape="0">
                    <a:schemeClr val="tx1"/>
                  </a:outerShdw>
                </a:effectLst>
              </a:rPr>
              <a:t> sources - identify, which sources of measurement uncertainty are systematic (calibration, radiation errors), and which are random (noise, production variability …). Document this.</a:t>
            </a:r>
          </a:p>
          <a:p>
            <a:pPr>
              <a:buSzPct val="60000"/>
            </a:pPr>
            <a:endParaRPr lang="en-NZ" dirty="0" smtClean="0">
              <a:effectLst>
                <a:outerShdw blurRad="50800" dist="50800" dir="5400000" algn="ctr" rotWithShape="0">
                  <a:schemeClr val="tx1"/>
                </a:outerShdw>
              </a:effectLst>
            </a:endParaRPr>
          </a:p>
          <a:p>
            <a:r>
              <a:rPr lang="en-NZ" dirty="0" smtClean="0">
                <a:effectLst>
                  <a:outerShdw blurRad="50800" dist="50800" dir="5400000" algn="ctr" rotWithShape="0">
                    <a:schemeClr val="tx1"/>
                  </a:outerShdw>
                </a:effectLst>
              </a:rPr>
              <a:t>Quantify/Synthesize best uncertainty estimate: </a:t>
            </a:r>
          </a:p>
          <a:p>
            <a:pPr marL="365125" indent="-365125">
              <a:buSzPct val="60000"/>
              <a:buBlip>
                <a:blip r:embed="rId3"/>
              </a:buBlip>
            </a:pPr>
            <a:r>
              <a:rPr lang="en-NZ" dirty="0" smtClean="0">
                <a:effectLst>
                  <a:outerShdw blurRad="50800" dist="50800" dir="5400000" algn="ctr" rotWithShape="0">
                    <a:schemeClr val="tx1"/>
                  </a:outerShdw>
                </a:effectLst>
              </a:rPr>
              <a:t>Uncertainties for every data point, i.e. vertically resolved</a:t>
            </a:r>
          </a:p>
          <a:p>
            <a:endParaRPr lang="en-NZ" dirty="0" smtClean="0">
              <a:effectLst>
                <a:outerShdw blurRad="50800" dist="50800" dir="5400000" algn="ctr" rotWithShape="0">
                  <a:schemeClr val="tx1"/>
                </a:outerShdw>
              </a:effectLst>
            </a:endParaRPr>
          </a:p>
          <a:p>
            <a:r>
              <a:rPr lang="en-NZ" dirty="0" smtClean="0">
                <a:effectLst>
                  <a:outerShdw blurRad="50800" dist="50800" dir="5400000" algn="ctr" rotWithShape="0">
                    <a:schemeClr val="tx1"/>
                  </a:outerShdw>
                </a:effectLst>
              </a:rPr>
              <a:t>Use redundant </a:t>
            </a:r>
            <a:r>
              <a:rPr lang="en-NZ" dirty="0">
                <a:effectLst>
                  <a:outerShdw blurRad="50800" dist="50800" dir="5400000" algn="ctr" rotWithShape="0">
                    <a:schemeClr val="tx1"/>
                  </a:outerShdw>
                </a:effectLst>
              </a:rPr>
              <a:t>observations to </a:t>
            </a:r>
            <a:r>
              <a:rPr lang="en-NZ" dirty="0" smtClean="0">
                <a:effectLst>
                  <a:outerShdw blurRad="50800" dist="50800" dir="5400000" algn="ctr" rotWithShape="0">
                    <a:schemeClr val="tx1"/>
                  </a:outerShdw>
                </a:effectLst>
              </a:rPr>
              <a:t>verify </a:t>
            </a:r>
            <a:r>
              <a:rPr lang="en-NZ" dirty="0">
                <a:effectLst>
                  <a:outerShdw blurRad="50800" dist="50800" dir="5400000" algn="ctr" rotWithShape="0">
                    <a:schemeClr val="tx1"/>
                  </a:outerShdw>
                </a:effectLst>
              </a:rPr>
              <a:t>that the evaluated net uncertainty is in agreement with the required target</a:t>
            </a:r>
          </a:p>
          <a:p>
            <a:r>
              <a:rPr lang="en-NZ" dirty="0">
                <a:effectLst>
                  <a:outerShdw blurRad="50800" dist="50800" dir="5400000" algn="ctr" rotWithShape="0">
                    <a:schemeClr val="tx1"/>
                  </a:outerShdw>
                </a:effectLst>
              </a:rPr>
              <a:t>uncertainty</a:t>
            </a:r>
            <a:r>
              <a:rPr lang="en-NZ" dirty="0" smtClean="0">
                <a:effectLst>
                  <a:outerShdw blurRad="50800" dist="50800" dir="5400000" algn="ctr" rotWithShape="0">
                    <a:schemeClr val="tx1"/>
                  </a:outerShdw>
                </a:effectLst>
              </a:rPr>
              <a:t>. Also use redundant observations to:</a:t>
            </a:r>
          </a:p>
          <a:p>
            <a:pPr marL="365125" indent="-365125">
              <a:buSzPct val="60000"/>
              <a:buBlip>
                <a:blip r:embed="rId3"/>
              </a:buBlip>
            </a:pPr>
            <a:r>
              <a:rPr lang="en-NZ" dirty="0" smtClean="0">
                <a:effectLst>
                  <a:outerShdw blurRad="50800" dist="50800" dir="5400000" algn="ctr" rotWithShape="0">
                    <a:schemeClr val="tx1"/>
                  </a:outerShdw>
                </a:effectLst>
              </a:rPr>
              <a:t>to manage change</a:t>
            </a:r>
          </a:p>
          <a:p>
            <a:pPr marL="365125" indent="-365125">
              <a:buSzPct val="60000"/>
              <a:buBlip>
                <a:blip r:embed="rId3"/>
              </a:buBlip>
            </a:pPr>
            <a:r>
              <a:rPr lang="en-NZ" dirty="0" smtClean="0">
                <a:effectLst>
                  <a:outerShdw blurRad="50800" dist="50800" dir="5400000" algn="ctr" rotWithShape="0">
                    <a:schemeClr val="tx1"/>
                  </a:outerShdw>
                </a:effectLst>
              </a:rPr>
              <a:t>to maintain homogeneity of observations across network</a:t>
            </a:r>
          </a:p>
          <a:p>
            <a:pPr marL="365125" indent="-365125">
              <a:buSzPct val="60000"/>
              <a:buBlip>
                <a:blip r:embed="rId3"/>
              </a:buBlip>
            </a:pPr>
            <a:r>
              <a:rPr lang="en-NZ" dirty="0" smtClean="0">
                <a:effectLst>
                  <a:outerShdw blurRad="50800" dist="50800" dir="5400000" algn="ctr" rotWithShape="0">
                    <a:schemeClr val="tx1"/>
                  </a:outerShdw>
                </a:effectLst>
              </a:rPr>
              <a:t>to continuously identify deficiencies</a:t>
            </a:r>
            <a:endParaRPr lang="en-NZ" dirty="0">
              <a:effectLst>
                <a:outerShdw blurRad="50800" dist="50800" dir="5400000" algn="ctr" rotWithShape="0">
                  <a:schemeClr val="tx1"/>
                </a:outerShdw>
              </a:effectLst>
            </a:endParaRPr>
          </a:p>
        </p:txBody>
      </p:sp>
    </p:spTree>
    <p:extLst>
      <p:ext uri="{BB962C8B-B14F-4D97-AF65-F5344CB8AC3E}">
        <p14:creationId xmlns:p14="http://schemas.microsoft.com/office/powerpoint/2010/main" val="1237542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47663" y="98742"/>
            <a:ext cx="8497887" cy="553998"/>
          </a:xfrm>
          <a:prstGeom prst="rect">
            <a:avLst/>
          </a:prstGeom>
          <a:noFill/>
          <a:ln w="9525">
            <a:noFill/>
            <a:miter lim="800000"/>
            <a:headEnd/>
            <a:tailEnd/>
          </a:ln>
          <a:effectLst/>
        </p:spPr>
        <p:txBody>
          <a:bodyPr>
            <a:spAutoFit/>
          </a:bodyPr>
          <a:lstStyle/>
          <a:p>
            <a:pPr marL="381000" indent="-381000" algn="ctr">
              <a:spcBef>
                <a:spcPct val="50000"/>
              </a:spcBef>
            </a:pPr>
            <a:r>
              <a:rPr lang="en-GB" sz="3000" dirty="0" smtClean="0">
                <a:solidFill>
                  <a:srgbClr val="FFFF00"/>
                </a:solidFill>
                <a:effectLst>
                  <a:outerShdw blurRad="38100" dist="38100" dir="2700000" algn="tl">
                    <a:srgbClr val="000000"/>
                  </a:outerShdw>
                </a:effectLst>
              </a:rPr>
              <a:t>Establishing reference quality</a:t>
            </a:r>
            <a:endParaRPr lang="en-GB" dirty="0">
              <a:solidFill>
                <a:schemeClr val="bg1"/>
              </a:solidFill>
              <a:effectLst>
                <a:outerShdw blurRad="38100" dist="38100" dir="2700000" algn="tl">
                  <a:srgbClr val="000000"/>
                </a:outerShdw>
              </a:effectLst>
            </a:endParaRPr>
          </a:p>
        </p:txBody>
      </p:sp>
      <p:grpSp>
        <p:nvGrpSpPr>
          <p:cNvPr id="4" name="Group 3"/>
          <p:cNvGrpSpPr/>
          <p:nvPr/>
        </p:nvGrpSpPr>
        <p:grpSpPr>
          <a:xfrm>
            <a:off x="880551" y="1252491"/>
            <a:ext cx="7479192" cy="5322282"/>
            <a:chOff x="11663686" y="25732261"/>
            <a:chExt cx="7479192" cy="5322282"/>
          </a:xfrm>
        </p:grpSpPr>
        <p:sp>
          <p:nvSpPr>
            <p:cNvPr id="5" name="Freeform 4"/>
            <p:cNvSpPr/>
            <p:nvPr/>
          </p:nvSpPr>
          <p:spPr>
            <a:xfrm>
              <a:off x="15154785" y="29243402"/>
              <a:ext cx="3175" cy="676285"/>
            </a:xfrm>
            <a:custGeom>
              <a:avLst/>
              <a:gdLst>
                <a:gd name="connsiteX0" fmla="*/ 0 w 561767"/>
                <a:gd name="connsiteY0" fmla="*/ 0 h 685800"/>
                <a:gd name="connsiteX1" fmla="*/ 558800 w 561767"/>
                <a:gd name="connsiteY1" fmla="*/ 685800 h 685800"/>
                <a:gd name="connsiteX0" fmla="*/ 0 w 560477"/>
                <a:gd name="connsiteY0" fmla="*/ 0 h 685800"/>
                <a:gd name="connsiteX1" fmla="*/ 558800 w 560477"/>
                <a:gd name="connsiteY1" fmla="*/ 685800 h 685800"/>
                <a:gd name="connsiteX0" fmla="*/ 0 w 558800"/>
                <a:gd name="connsiteY0" fmla="*/ 0 h 685800"/>
                <a:gd name="connsiteX1" fmla="*/ 558800 w 558800"/>
                <a:gd name="connsiteY1" fmla="*/ 685800 h 685800"/>
                <a:gd name="connsiteX0" fmla="*/ 351533 w 353227"/>
                <a:gd name="connsiteY0" fmla="*/ 0 h 876300"/>
                <a:gd name="connsiteX1" fmla="*/ 157858 w 353227"/>
                <a:gd name="connsiteY1" fmla="*/ 876300 h 876300"/>
                <a:gd name="connsiteX0" fmla="*/ 193675 w 308988"/>
                <a:gd name="connsiteY0" fmla="*/ 0 h 876300"/>
                <a:gd name="connsiteX1" fmla="*/ 0 w 308988"/>
                <a:gd name="connsiteY1" fmla="*/ 876300 h 876300"/>
                <a:gd name="connsiteX0" fmla="*/ 889000 w 891740"/>
                <a:gd name="connsiteY0" fmla="*/ 0 h 714375"/>
                <a:gd name="connsiteX1" fmla="*/ 0 w 891740"/>
                <a:gd name="connsiteY1" fmla="*/ 714375 h 714375"/>
                <a:gd name="connsiteX0" fmla="*/ 1050925 w 1052939"/>
                <a:gd name="connsiteY0" fmla="*/ 0 h 323282"/>
                <a:gd name="connsiteX1" fmla="*/ 0 w 1052939"/>
                <a:gd name="connsiteY1" fmla="*/ 276225 h 323282"/>
                <a:gd name="connsiteX0" fmla="*/ 1050925 w 1050925"/>
                <a:gd name="connsiteY0" fmla="*/ 119485 h 395710"/>
                <a:gd name="connsiteX1" fmla="*/ 0 w 1050925"/>
                <a:gd name="connsiteY1" fmla="*/ 395710 h 395710"/>
                <a:gd name="connsiteX0" fmla="*/ 765175 w 765175"/>
                <a:gd name="connsiteY0" fmla="*/ 249229 h 249229"/>
                <a:gd name="connsiteX1" fmla="*/ 0 w 765175"/>
                <a:gd name="connsiteY1" fmla="*/ 39679 h 249229"/>
                <a:gd name="connsiteX0" fmla="*/ 936625 w 936625"/>
                <a:gd name="connsiteY0" fmla="*/ 857257 h 857257"/>
                <a:gd name="connsiteX1" fmla="*/ 0 w 936625"/>
                <a:gd name="connsiteY1" fmla="*/ 7 h 857257"/>
                <a:gd name="connsiteX0" fmla="*/ 993775 w 993775"/>
                <a:gd name="connsiteY0" fmla="*/ 942981 h 942981"/>
                <a:gd name="connsiteX1" fmla="*/ 0 w 993775"/>
                <a:gd name="connsiteY1" fmla="*/ 6 h 942981"/>
                <a:gd name="connsiteX0" fmla="*/ 993775 w 993775"/>
                <a:gd name="connsiteY0" fmla="*/ 942975 h 942975"/>
                <a:gd name="connsiteX1" fmla="*/ 0 w 993775"/>
                <a:gd name="connsiteY1" fmla="*/ 0 h 942975"/>
                <a:gd name="connsiteX0" fmla="*/ 3698875 w 3698875"/>
                <a:gd name="connsiteY0" fmla="*/ 0 h 485775"/>
                <a:gd name="connsiteX1" fmla="*/ 0 w 3698875"/>
                <a:gd name="connsiteY1" fmla="*/ 485775 h 485775"/>
                <a:gd name="connsiteX0" fmla="*/ 3175 w 3175"/>
                <a:gd name="connsiteY0" fmla="*/ 428625 h 428625"/>
                <a:gd name="connsiteX1" fmla="*/ 0 w 3175"/>
                <a:gd name="connsiteY1" fmla="*/ 0 h 428625"/>
                <a:gd name="connsiteX0" fmla="*/ 10000 w 10000"/>
                <a:gd name="connsiteY0" fmla="*/ 15778 h 15778"/>
                <a:gd name="connsiteX1" fmla="*/ 0 w 10000"/>
                <a:gd name="connsiteY1" fmla="*/ 0 h 15778"/>
              </a:gdLst>
              <a:ahLst/>
              <a:cxnLst>
                <a:cxn ang="0">
                  <a:pos x="connsiteX0" y="connsiteY0"/>
                </a:cxn>
                <a:cxn ang="0">
                  <a:pos x="connsiteX1" y="connsiteY1"/>
                </a:cxn>
              </a:cxnLst>
              <a:rect l="l" t="t" r="r" b="b"/>
              <a:pathLst>
                <a:path w="10000" h="15778">
                  <a:moveTo>
                    <a:pt x="10000" y="15778"/>
                  </a:moveTo>
                  <a:cubicBezTo>
                    <a:pt x="6668" y="12445"/>
                    <a:pt x="3332" y="3333"/>
                    <a:pt x="0" y="0"/>
                  </a:cubicBezTo>
                </a:path>
              </a:pathLst>
            </a:custGeom>
            <a:noFill/>
            <a:ln w="38100">
              <a:solidFill>
                <a:srgbClr val="C0000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Freeform 5"/>
            <p:cNvSpPr/>
            <p:nvPr/>
          </p:nvSpPr>
          <p:spPr>
            <a:xfrm>
              <a:off x="15243299" y="26635081"/>
              <a:ext cx="19632" cy="533400"/>
            </a:xfrm>
            <a:custGeom>
              <a:avLst/>
              <a:gdLst>
                <a:gd name="connsiteX0" fmla="*/ 0 w 561767"/>
                <a:gd name="connsiteY0" fmla="*/ 0 h 685800"/>
                <a:gd name="connsiteX1" fmla="*/ 558800 w 561767"/>
                <a:gd name="connsiteY1" fmla="*/ 685800 h 685800"/>
                <a:gd name="connsiteX0" fmla="*/ 0 w 560477"/>
                <a:gd name="connsiteY0" fmla="*/ 0 h 685800"/>
                <a:gd name="connsiteX1" fmla="*/ 558800 w 560477"/>
                <a:gd name="connsiteY1" fmla="*/ 685800 h 685800"/>
                <a:gd name="connsiteX0" fmla="*/ 0 w 558800"/>
                <a:gd name="connsiteY0" fmla="*/ 0 h 685800"/>
                <a:gd name="connsiteX1" fmla="*/ 558800 w 558800"/>
                <a:gd name="connsiteY1" fmla="*/ 685800 h 685800"/>
                <a:gd name="connsiteX0" fmla="*/ 108884 w 229534"/>
                <a:gd name="connsiteY0" fmla="*/ 0 h 542925"/>
                <a:gd name="connsiteX1" fmla="*/ 229534 w 229534"/>
                <a:gd name="connsiteY1" fmla="*/ 542925 h 542925"/>
                <a:gd name="connsiteX0" fmla="*/ 0 w 120650"/>
                <a:gd name="connsiteY0" fmla="*/ 0 h 542925"/>
                <a:gd name="connsiteX1" fmla="*/ 120650 w 120650"/>
                <a:gd name="connsiteY1" fmla="*/ 542925 h 542925"/>
                <a:gd name="connsiteX0" fmla="*/ 18693 w 34568"/>
                <a:gd name="connsiteY0" fmla="*/ 0 h 533400"/>
                <a:gd name="connsiteX1" fmla="*/ 34568 w 34568"/>
                <a:gd name="connsiteY1" fmla="*/ 533400 h 533400"/>
                <a:gd name="connsiteX0" fmla="*/ 0 w 19632"/>
                <a:gd name="connsiteY0" fmla="*/ 0 h 533400"/>
                <a:gd name="connsiteX1" fmla="*/ 15875 w 19632"/>
                <a:gd name="connsiteY1" fmla="*/ 533400 h 533400"/>
              </a:gdLst>
              <a:ahLst/>
              <a:cxnLst>
                <a:cxn ang="0">
                  <a:pos x="connsiteX0" y="connsiteY0"/>
                </a:cxn>
                <a:cxn ang="0">
                  <a:pos x="connsiteX1" y="connsiteY1"/>
                </a:cxn>
              </a:cxnLst>
              <a:rect l="l" t="t" r="r" b="b"/>
              <a:pathLst>
                <a:path w="19632" h="533400">
                  <a:moveTo>
                    <a:pt x="0" y="0"/>
                  </a:moveTo>
                  <a:cubicBezTo>
                    <a:pt x="40216" y="494241"/>
                    <a:pt x="4233" y="264583"/>
                    <a:pt x="15875" y="533400"/>
                  </a:cubicBezTo>
                </a:path>
              </a:pathLst>
            </a:custGeom>
            <a:noFill/>
            <a:ln w="38100">
              <a:solidFill>
                <a:srgbClr val="00B05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7" name="Freeform 6"/>
            <p:cNvSpPr/>
            <p:nvPr/>
          </p:nvSpPr>
          <p:spPr>
            <a:xfrm>
              <a:off x="12839488" y="27314057"/>
              <a:ext cx="558800" cy="685800"/>
            </a:xfrm>
            <a:custGeom>
              <a:avLst/>
              <a:gdLst>
                <a:gd name="connsiteX0" fmla="*/ 0 w 561767"/>
                <a:gd name="connsiteY0" fmla="*/ 0 h 685800"/>
                <a:gd name="connsiteX1" fmla="*/ 558800 w 561767"/>
                <a:gd name="connsiteY1" fmla="*/ 685800 h 685800"/>
                <a:gd name="connsiteX0" fmla="*/ 0 w 560477"/>
                <a:gd name="connsiteY0" fmla="*/ 0 h 685800"/>
                <a:gd name="connsiteX1" fmla="*/ 558800 w 560477"/>
                <a:gd name="connsiteY1" fmla="*/ 685800 h 685800"/>
                <a:gd name="connsiteX0" fmla="*/ 0 w 558800"/>
                <a:gd name="connsiteY0" fmla="*/ 0 h 685800"/>
                <a:gd name="connsiteX1" fmla="*/ 558800 w 558800"/>
                <a:gd name="connsiteY1" fmla="*/ 685800 h 685800"/>
              </a:gdLst>
              <a:ahLst/>
              <a:cxnLst>
                <a:cxn ang="0">
                  <a:pos x="connsiteX0" y="connsiteY0"/>
                </a:cxn>
                <a:cxn ang="0">
                  <a:pos x="connsiteX1" y="connsiteY1"/>
                </a:cxn>
              </a:cxnLst>
              <a:rect l="l" t="t" r="r" b="b"/>
              <a:pathLst>
                <a:path w="558800" h="685800">
                  <a:moveTo>
                    <a:pt x="0" y="0"/>
                  </a:moveTo>
                  <a:cubicBezTo>
                    <a:pt x="40216" y="494241"/>
                    <a:pt x="99483" y="664633"/>
                    <a:pt x="558800" y="685800"/>
                  </a:cubicBezTo>
                </a:path>
              </a:pathLst>
            </a:custGeom>
            <a:noFill/>
            <a:ln w="38100">
              <a:solidFill>
                <a:srgbClr val="00B05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Oval 7"/>
            <p:cNvSpPr/>
            <p:nvPr/>
          </p:nvSpPr>
          <p:spPr>
            <a:xfrm>
              <a:off x="13373731" y="27171603"/>
              <a:ext cx="3600400" cy="2088232"/>
            </a:xfrm>
            <a:prstGeom prst="ellips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TextBox 8"/>
            <p:cNvSpPr txBox="1"/>
            <p:nvPr/>
          </p:nvSpPr>
          <p:spPr>
            <a:xfrm>
              <a:off x="13202082" y="27408587"/>
              <a:ext cx="3940502" cy="3485835"/>
            </a:xfrm>
            <a:prstGeom prst="rect">
              <a:avLst/>
            </a:prstGeom>
            <a:noFill/>
          </p:spPr>
          <p:txBody>
            <a:bodyPr wrap="none" rtlCol="0">
              <a:prstTxWarp prst="textArchUp">
                <a:avLst/>
              </a:prstTxWarp>
              <a:spAutoFit/>
            </a:bodyPr>
            <a:lstStyle/>
            <a:p>
              <a:pPr algn="ctr"/>
              <a:r>
                <a:rPr lang="en-NZ" sz="28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GRUAN measurement</a:t>
              </a:r>
              <a:endParaRPr lang="en-NZ"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0" name="TextBox 9"/>
            <p:cNvSpPr txBox="1"/>
            <p:nvPr/>
          </p:nvSpPr>
          <p:spPr>
            <a:xfrm>
              <a:off x="13731042" y="27900191"/>
              <a:ext cx="2863284" cy="954107"/>
            </a:xfrm>
            <a:prstGeom prst="rect">
              <a:avLst/>
            </a:prstGeom>
            <a:noFill/>
          </p:spPr>
          <p:txBody>
            <a:bodyPr wrap="none" rtlCol="0">
              <a:spAutoFit/>
            </a:bodyPr>
            <a:lstStyle/>
            <a:p>
              <a:pPr algn="ctr"/>
              <a:r>
                <a:rPr lang="en-NZ"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Best estimate</a:t>
              </a:r>
            </a:p>
            <a:p>
              <a:pPr algn="ctr"/>
              <a:r>
                <a:rPr lang="en-NZ" sz="28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and </a:t>
              </a:r>
              <a:r>
                <a:rPr lang="en-NZ" sz="2800" b="1" u="sng"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uncertainty</a:t>
              </a:r>
              <a:endParaRPr lang="en-NZ" sz="2800" b="1" u="sng"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11" name="Group 10"/>
            <p:cNvGrpSpPr/>
            <p:nvPr/>
          </p:nvGrpSpPr>
          <p:grpSpPr>
            <a:xfrm>
              <a:off x="11663686" y="26139176"/>
              <a:ext cx="2304256" cy="1200329"/>
              <a:chOff x="12286198" y="22015319"/>
              <a:chExt cx="2304256" cy="1200329"/>
            </a:xfrm>
          </p:grpSpPr>
          <p:sp>
            <p:nvSpPr>
              <p:cNvPr id="31" name="Rounded Rectangle 30"/>
              <p:cNvSpPr/>
              <p:nvPr/>
            </p:nvSpPr>
            <p:spPr>
              <a:xfrm>
                <a:off x="12386778" y="22052334"/>
                <a:ext cx="2088232" cy="1156320"/>
              </a:xfrm>
              <a:prstGeom prst="roundRect">
                <a:avLst>
                  <a:gd name="adj" fmla="val 41653"/>
                </a:avLst>
              </a:prstGeom>
              <a:solidFill>
                <a:srgbClr val="00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2" name="TextBox 31"/>
              <p:cNvSpPr txBox="1"/>
              <p:nvPr/>
            </p:nvSpPr>
            <p:spPr>
              <a:xfrm>
                <a:off x="12286198" y="22015319"/>
                <a:ext cx="2304256" cy="1200329"/>
              </a:xfrm>
              <a:prstGeom prst="rect">
                <a:avLst/>
              </a:prstGeom>
              <a:noFill/>
            </p:spPr>
            <p:txBody>
              <a:bodyPr wrap="square" rtlCol="0">
                <a:spAutoFit/>
              </a:bodyPr>
              <a:lstStyle/>
              <a:p>
                <a:pPr algn="ctr"/>
                <a:r>
                  <a:rPr lang="en-NZ"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Traceable</a:t>
                </a:r>
              </a:p>
              <a:p>
                <a:pPr algn="ctr"/>
                <a:r>
                  <a:rPr lang="en-NZ"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sensor calibration</a:t>
                </a:r>
                <a:endParaRPr lang="en-NZ"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grpSp>
          <p:nvGrpSpPr>
            <p:cNvPr id="12" name="Group 11"/>
            <p:cNvGrpSpPr/>
            <p:nvPr/>
          </p:nvGrpSpPr>
          <p:grpSpPr>
            <a:xfrm>
              <a:off x="14100647" y="25732261"/>
              <a:ext cx="2347241" cy="914896"/>
              <a:chOff x="14570759" y="21887804"/>
              <a:chExt cx="2347241" cy="914896"/>
            </a:xfrm>
          </p:grpSpPr>
          <p:sp>
            <p:nvSpPr>
              <p:cNvPr id="29" name="Rounded Rectangle 28"/>
              <p:cNvSpPr/>
              <p:nvPr/>
            </p:nvSpPr>
            <p:spPr>
              <a:xfrm>
                <a:off x="14570759" y="21887804"/>
                <a:ext cx="2347241" cy="914896"/>
              </a:xfrm>
              <a:prstGeom prst="roundRect">
                <a:avLst>
                  <a:gd name="adj" fmla="val 41653"/>
                </a:avLst>
              </a:prstGeom>
              <a:solidFill>
                <a:srgbClr val="00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0" name="TextBox 29"/>
              <p:cNvSpPr txBox="1"/>
              <p:nvPr/>
            </p:nvSpPr>
            <p:spPr>
              <a:xfrm>
                <a:off x="14577158" y="21933603"/>
                <a:ext cx="2304256" cy="830997"/>
              </a:xfrm>
              <a:prstGeom prst="rect">
                <a:avLst/>
              </a:prstGeom>
              <a:noFill/>
            </p:spPr>
            <p:txBody>
              <a:bodyPr wrap="square" rtlCol="0">
                <a:spAutoFit/>
              </a:bodyPr>
              <a:lstStyle/>
              <a:p>
                <a:pPr algn="ctr"/>
                <a:r>
                  <a:rPr lang="en-NZ"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Uncertainty of input data</a:t>
                </a:r>
                <a:endParaRPr lang="en-NZ"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grpSp>
          <p:nvGrpSpPr>
            <p:cNvPr id="13" name="Group 12"/>
            <p:cNvGrpSpPr/>
            <p:nvPr/>
          </p:nvGrpSpPr>
          <p:grpSpPr>
            <a:xfrm>
              <a:off x="16530825" y="26173298"/>
              <a:ext cx="2612053" cy="1200329"/>
              <a:chOff x="12286198" y="22015319"/>
              <a:chExt cx="2304256" cy="1200329"/>
            </a:xfrm>
          </p:grpSpPr>
          <p:sp>
            <p:nvSpPr>
              <p:cNvPr id="27" name="Rounded Rectangle 26"/>
              <p:cNvSpPr/>
              <p:nvPr/>
            </p:nvSpPr>
            <p:spPr>
              <a:xfrm>
                <a:off x="12386778" y="22052334"/>
                <a:ext cx="2088232" cy="1156320"/>
              </a:xfrm>
              <a:prstGeom prst="roundRect">
                <a:avLst>
                  <a:gd name="adj" fmla="val 41653"/>
                </a:avLst>
              </a:prstGeom>
              <a:solidFill>
                <a:srgbClr val="00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8" name="TextBox 27"/>
              <p:cNvSpPr txBox="1"/>
              <p:nvPr/>
            </p:nvSpPr>
            <p:spPr>
              <a:xfrm>
                <a:off x="12286198" y="22015319"/>
                <a:ext cx="2304256" cy="1200329"/>
              </a:xfrm>
              <a:prstGeom prst="rect">
                <a:avLst/>
              </a:prstGeom>
              <a:noFill/>
            </p:spPr>
            <p:txBody>
              <a:bodyPr wrap="square" rtlCol="0">
                <a:spAutoFit/>
              </a:bodyPr>
              <a:lstStyle/>
              <a:p>
                <a:pPr algn="ctr"/>
                <a:r>
                  <a:rPr lang="en-NZ"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Transparent processing algorith</a:t>
                </a:r>
                <a:r>
                  <a:rPr lang="en-NZ"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t>
                </a:r>
                <a:endParaRPr lang="en-NZ"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sp>
          <p:nvSpPr>
            <p:cNvPr id="14" name="Rounded Rectangle 13"/>
            <p:cNvSpPr/>
            <p:nvPr/>
          </p:nvSpPr>
          <p:spPr>
            <a:xfrm>
              <a:off x="11896971" y="29188519"/>
              <a:ext cx="2088232" cy="1156320"/>
            </a:xfrm>
            <a:prstGeom prst="roundRect">
              <a:avLst>
                <a:gd name="adj" fmla="val 41653"/>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TextBox 14"/>
            <p:cNvSpPr txBox="1"/>
            <p:nvPr/>
          </p:nvSpPr>
          <p:spPr>
            <a:xfrm>
              <a:off x="11764690" y="29340919"/>
              <a:ext cx="2304256" cy="830997"/>
            </a:xfrm>
            <a:prstGeom prst="rect">
              <a:avLst/>
            </a:prstGeom>
            <a:noFill/>
          </p:spPr>
          <p:txBody>
            <a:bodyPr wrap="square" rtlCol="0">
              <a:spAutoFit/>
            </a:bodyPr>
            <a:lstStyle/>
            <a:p>
              <a:pPr algn="ctr"/>
              <a:r>
                <a:rPr lang="en-NZ"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Black box software</a:t>
              </a:r>
              <a:endParaRPr lang="en-NZ"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6" name="Rounded Rectangle 15"/>
            <p:cNvSpPr/>
            <p:nvPr/>
          </p:nvSpPr>
          <p:spPr>
            <a:xfrm>
              <a:off x="16792735" y="29187501"/>
              <a:ext cx="2088232" cy="1156320"/>
            </a:xfrm>
            <a:prstGeom prst="roundRect">
              <a:avLst>
                <a:gd name="adj" fmla="val 41653"/>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17" name="Group 16"/>
            <p:cNvGrpSpPr/>
            <p:nvPr/>
          </p:nvGrpSpPr>
          <p:grpSpPr>
            <a:xfrm>
              <a:off x="14220106" y="29854214"/>
              <a:ext cx="2407013" cy="1200329"/>
              <a:chOff x="14707938" y="25351604"/>
              <a:chExt cx="2407013" cy="1200329"/>
            </a:xfrm>
          </p:grpSpPr>
          <p:sp>
            <p:nvSpPr>
              <p:cNvPr id="25" name="Rounded Rectangle 24"/>
              <p:cNvSpPr/>
              <p:nvPr/>
            </p:nvSpPr>
            <p:spPr>
              <a:xfrm>
                <a:off x="14707938" y="25364702"/>
                <a:ext cx="2407013" cy="1156320"/>
              </a:xfrm>
              <a:prstGeom prst="roundRect">
                <a:avLst>
                  <a:gd name="adj" fmla="val 41653"/>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6" name="TextBox 25"/>
              <p:cNvSpPr txBox="1"/>
              <p:nvPr/>
            </p:nvSpPr>
            <p:spPr>
              <a:xfrm>
                <a:off x="14741018" y="25351604"/>
                <a:ext cx="2304256" cy="1200329"/>
              </a:xfrm>
              <a:prstGeom prst="rect">
                <a:avLst/>
              </a:prstGeom>
              <a:noFill/>
            </p:spPr>
            <p:txBody>
              <a:bodyPr wrap="square" rtlCol="0">
                <a:spAutoFit/>
              </a:bodyPr>
              <a:lstStyle/>
              <a:p>
                <a:pPr algn="ctr"/>
                <a:r>
                  <a:rPr lang="en-NZ"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Disregarded systematic effects</a:t>
                </a:r>
                <a:endParaRPr lang="en-NZ"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sp>
          <p:nvSpPr>
            <p:cNvPr id="18" name="TextBox 17"/>
            <p:cNvSpPr txBox="1"/>
            <p:nvPr/>
          </p:nvSpPr>
          <p:spPr>
            <a:xfrm>
              <a:off x="16707757" y="29340918"/>
              <a:ext cx="2304256" cy="830997"/>
            </a:xfrm>
            <a:prstGeom prst="rect">
              <a:avLst/>
            </a:prstGeom>
            <a:noFill/>
          </p:spPr>
          <p:txBody>
            <a:bodyPr wrap="square" rtlCol="0">
              <a:spAutoFit/>
            </a:bodyPr>
            <a:lstStyle/>
            <a:p>
              <a:pPr algn="ctr"/>
              <a:r>
                <a:rPr lang="en-NZ" sz="2400" b="1" dirty="0" smtClean="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Proprietary methods</a:t>
              </a:r>
              <a:endParaRPr lang="en-NZ" sz="24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9" name="Freeform 18"/>
            <p:cNvSpPr/>
            <p:nvPr/>
          </p:nvSpPr>
          <p:spPr>
            <a:xfrm>
              <a:off x="16970884" y="27373626"/>
              <a:ext cx="891740" cy="714375"/>
            </a:xfrm>
            <a:custGeom>
              <a:avLst/>
              <a:gdLst>
                <a:gd name="connsiteX0" fmla="*/ 0 w 561767"/>
                <a:gd name="connsiteY0" fmla="*/ 0 h 685800"/>
                <a:gd name="connsiteX1" fmla="*/ 558800 w 561767"/>
                <a:gd name="connsiteY1" fmla="*/ 685800 h 685800"/>
                <a:gd name="connsiteX0" fmla="*/ 0 w 560477"/>
                <a:gd name="connsiteY0" fmla="*/ 0 h 685800"/>
                <a:gd name="connsiteX1" fmla="*/ 558800 w 560477"/>
                <a:gd name="connsiteY1" fmla="*/ 685800 h 685800"/>
                <a:gd name="connsiteX0" fmla="*/ 0 w 558800"/>
                <a:gd name="connsiteY0" fmla="*/ 0 h 685800"/>
                <a:gd name="connsiteX1" fmla="*/ 558800 w 558800"/>
                <a:gd name="connsiteY1" fmla="*/ 685800 h 685800"/>
                <a:gd name="connsiteX0" fmla="*/ 351533 w 353227"/>
                <a:gd name="connsiteY0" fmla="*/ 0 h 876300"/>
                <a:gd name="connsiteX1" fmla="*/ 157858 w 353227"/>
                <a:gd name="connsiteY1" fmla="*/ 876300 h 876300"/>
                <a:gd name="connsiteX0" fmla="*/ 193675 w 308988"/>
                <a:gd name="connsiteY0" fmla="*/ 0 h 876300"/>
                <a:gd name="connsiteX1" fmla="*/ 0 w 308988"/>
                <a:gd name="connsiteY1" fmla="*/ 876300 h 876300"/>
                <a:gd name="connsiteX0" fmla="*/ 889000 w 891740"/>
                <a:gd name="connsiteY0" fmla="*/ 0 h 714375"/>
                <a:gd name="connsiteX1" fmla="*/ 0 w 891740"/>
                <a:gd name="connsiteY1" fmla="*/ 714375 h 714375"/>
              </a:gdLst>
              <a:ahLst/>
              <a:cxnLst>
                <a:cxn ang="0">
                  <a:pos x="connsiteX0" y="connsiteY0"/>
                </a:cxn>
                <a:cxn ang="0">
                  <a:pos x="connsiteX1" y="connsiteY1"/>
                </a:cxn>
              </a:cxnLst>
              <a:rect l="l" t="t" r="r" b="b"/>
              <a:pathLst>
                <a:path w="891740" h="714375">
                  <a:moveTo>
                    <a:pt x="889000" y="0"/>
                  </a:moveTo>
                  <a:cubicBezTo>
                    <a:pt x="929216" y="494241"/>
                    <a:pt x="521758" y="712258"/>
                    <a:pt x="0" y="714375"/>
                  </a:cubicBezTo>
                </a:path>
              </a:pathLst>
            </a:custGeom>
            <a:noFill/>
            <a:ln w="38100">
              <a:solidFill>
                <a:srgbClr val="00B05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Freeform 19"/>
            <p:cNvSpPr/>
            <p:nvPr/>
          </p:nvSpPr>
          <p:spPr>
            <a:xfrm>
              <a:off x="16974131" y="28286134"/>
              <a:ext cx="993775" cy="942981"/>
            </a:xfrm>
            <a:custGeom>
              <a:avLst/>
              <a:gdLst>
                <a:gd name="connsiteX0" fmla="*/ 0 w 561767"/>
                <a:gd name="connsiteY0" fmla="*/ 0 h 685800"/>
                <a:gd name="connsiteX1" fmla="*/ 558800 w 561767"/>
                <a:gd name="connsiteY1" fmla="*/ 685800 h 685800"/>
                <a:gd name="connsiteX0" fmla="*/ 0 w 560477"/>
                <a:gd name="connsiteY0" fmla="*/ 0 h 685800"/>
                <a:gd name="connsiteX1" fmla="*/ 558800 w 560477"/>
                <a:gd name="connsiteY1" fmla="*/ 685800 h 685800"/>
                <a:gd name="connsiteX0" fmla="*/ 0 w 558800"/>
                <a:gd name="connsiteY0" fmla="*/ 0 h 685800"/>
                <a:gd name="connsiteX1" fmla="*/ 558800 w 558800"/>
                <a:gd name="connsiteY1" fmla="*/ 685800 h 685800"/>
                <a:gd name="connsiteX0" fmla="*/ 351533 w 353227"/>
                <a:gd name="connsiteY0" fmla="*/ 0 h 876300"/>
                <a:gd name="connsiteX1" fmla="*/ 157858 w 353227"/>
                <a:gd name="connsiteY1" fmla="*/ 876300 h 876300"/>
                <a:gd name="connsiteX0" fmla="*/ 193675 w 308988"/>
                <a:gd name="connsiteY0" fmla="*/ 0 h 876300"/>
                <a:gd name="connsiteX1" fmla="*/ 0 w 308988"/>
                <a:gd name="connsiteY1" fmla="*/ 876300 h 876300"/>
                <a:gd name="connsiteX0" fmla="*/ 889000 w 891740"/>
                <a:gd name="connsiteY0" fmla="*/ 0 h 714375"/>
                <a:gd name="connsiteX1" fmla="*/ 0 w 891740"/>
                <a:gd name="connsiteY1" fmla="*/ 714375 h 714375"/>
                <a:gd name="connsiteX0" fmla="*/ 1050925 w 1052939"/>
                <a:gd name="connsiteY0" fmla="*/ 0 h 323282"/>
                <a:gd name="connsiteX1" fmla="*/ 0 w 1052939"/>
                <a:gd name="connsiteY1" fmla="*/ 276225 h 323282"/>
                <a:gd name="connsiteX0" fmla="*/ 1050925 w 1050925"/>
                <a:gd name="connsiteY0" fmla="*/ 119485 h 395710"/>
                <a:gd name="connsiteX1" fmla="*/ 0 w 1050925"/>
                <a:gd name="connsiteY1" fmla="*/ 395710 h 395710"/>
                <a:gd name="connsiteX0" fmla="*/ 765175 w 765175"/>
                <a:gd name="connsiteY0" fmla="*/ 249229 h 249229"/>
                <a:gd name="connsiteX1" fmla="*/ 0 w 765175"/>
                <a:gd name="connsiteY1" fmla="*/ 39679 h 249229"/>
                <a:gd name="connsiteX0" fmla="*/ 936625 w 936625"/>
                <a:gd name="connsiteY0" fmla="*/ 857257 h 857257"/>
                <a:gd name="connsiteX1" fmla="*/ 0 w 936625"/>
                <a:gd name="connsiteY1" fmla="*/ 7 h 857257"/>
                <a:gd name="connsiteX0" fmla="*/ 993775 w 993775"/>
                <a:gd name="connsiteY0" fmla="*/ 942981 h 942981"/>
                <a:gd name="connsiteX1" fmla="*/ 0 w 993775"/>
                <a:gd name="connsiteY1" fmla="*/ 6 h 942981"/>
              </a:gdLst>
              <a:ahLst/>
              <a:cxnLst>
                <a:cxn ang="0">
                  <a:pos x="connsiteX0" y="connsiteY0"/>
                </a:cxn>
                <a:cxn ang="0">
                  <a:pos x="connsiteX1" y="connsiteY1"/>
                </a:cxn>
              </a:cxnLst>
              <a:rect l="l" t="t" r="r" b="b"/>
              <a:pathLst>
                <a:path w="993775" h="942981">
                  <a:moveTo>
                    <a:pt x="993775" y="942981"/>
                  </a:moveTo>
                  <a:cubicBezTo>
                    <a:pt x="986366" y="560922"/>
                    <a:pt x="521758" y="-2111"/>
                    <a:pt x="0" y="6"/>
                  </a:cubicBezTo>
                </a:path>
              </a:pathLst>
            </a:custGeom>
            <a:noFill/>
            <a:ln w="38100">
              <a:solidFill>
                <a:srgbClr val="C0000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Freeform 20"/>
            <p:cNvSpPr/>
            <p:nvPr/>
          </p:nvSpPr>
          <p:spPr>
            <a:xfrm>
              <a:off x="12745781" y="28259515"/>
              <a:ext cx="606927" cy="923925"/>
            </a:xfrm>
            <a:custGeom>
              <a:avLst/>
              <a:gdLst>
                <a:gd name="connsiteX0" fmla="*/ 0 w 561767"/>
                <a:gd name="connsiteY0" fmla="*/ 0 h 685800"/>
                <a:gd name="connsiteX1" fmla="*/ 558800 w 561767"/>
                <a:gd name="connsiteY1" fmla="*/ 685800 h 685800"/>
                <a:gd name="connsiteX0" fmla="*/ 0 w 560477"/>
                <a:gd name="connsiteY0" fmla="*/ 0 h 685800"/>
                <a:gd name="connsiteX1" fmla="*/ 558800 w 560477"/>
                <a:gd name="connsiteY1" fmla="*/ 685800 h 685800"/>
                <a:gd name="connsiteX0" fmla="*/ 0 w 558800"/>
                <a:gd name="connsiteY0" fmla="*/ 0 h 685800"/>
                <a:gd name="connsiteX1" fmla="*/ 558800 w 558800"/>
                <a:gd name="connsiteY1" fmla="*/ 685800 h 685800"/>
                <a:gd name="connsiteX0" fmla="*/ 351533 w 353227"/>
                <a:gd name="connsiteY0" fmla="*/ 0 h 876300"/>
                <a:gd name="connsiteX1" fmla="*/ 157858 w 353227"/>
                <a:gd name="connsiteY1" fmla="*/ 876300 h 876300"/>
                <a:gd name="connsiteX0" fmla="*/ 193675 w 308988"/>
                <a:gd name="connsiteY0" fmla="*/ 0 h 876300"/>
                <a:gd name="connsiteX1" fmla="*/ 0 w 308988"/>
                <a:gd name="connsiteY1" fmla="*/ 876300 h 876300"/>
                <a:gd name="connsiteX0" fmla="*/ 889000 w 891740"/>
                <a:gd name="connsiteY0" fmla="*/ 0 h 714375"/>
                <a:gd name="connsiteX1" fmla="*/ 0 w 891740"/>
                <a:gd name="connsiteY1" fmla="*/ 714375 h 714375"/>
                <a:gd name="connsiteX0" fmla="*/ 1050925 w 1052939"/>
                <a:gd name="connsiteY0" fmla="*/ 0 h 323282"/>
                <a:gd name="connsiteX1" fmla="*/ 0 w 1052939"/>
                <a:gd name="connsiteY1" fmla="*/ 276225 h 323282"/>
                <a:gd name="connsiteX0" fmla="*/ 1050925 w 1050925"/>
                <a:gd name="connsiteY0" fmla="*/ 119485 h 395710"/>
                <a:gd name="connsiteX1" fmla="*/ 0 w 1050925"/>
                <a:gd name="connsiteY1" fmla="*/ 395710 h 395710"/>
                <a:gd name="connsiteX0" fmla="*/ 765175 w 765175"/>
                <a:gd name="connsiteY0" fmla="*/ 249229 h 249229"/>
                <a:gd name="connsiteX1" fmla="*/ 0 w 765175"/>
                <a:gd name="connsiteY1" fmla="*/ 39679 h 249229"/>
                <a:gd name="connsiteX0" fmla="*/ 936625 w 936625"/>
                <a:gd name="connsiteY0" fmla="*/ 857257 h 857257"/>
                <a:gd name="connsiteX1" fmla="*/ 0 w 936625"/>
                <a:gd name="connsiteY1" fmla="*/ 7 h 857257"/>
                <a:gd name="connsiteX0" fmla="*/ 993775 w 993775"/>
                <a:gd name="connsiteY0" fmla="*/ 942981 h 942981"/>
                <a:gd name="connsiteX1" fmla="*/ 0 w 993775"/>
                <a:gd name="connsiteY1" fmla="*/ 6 h 942981"/>
                <a:gd name="connsiteX0" fmla="*/ 1111039 w 1111039"/>
                <a:gd name="connsiteY0" fmla="*/ 942975 h 942975"/>
                <a:gd name="connsiteX1" fmla="*/ 117264 w 1111039"/>
                <a:gd name="connsiteY1" fmla="*/ 0 h 942975"/>
                <a:gd name="connsiteX0" fmla="*/ 97 w 958947"/>
                <a:gd name="connsiteY0" fmla="*/ 657225 h 657225"/>
                <a:gd name="connsiteX1" fmla="*/ 958947 w 958947"/>
                <a:gd name="connsiteY1" fmla="*/ 0 h 657225"/>
                <a:gd name="connsiteX0" fmla="*/ 502 w 606927"/>
                <a:gd name="connsiteY0" fmla="*/ 923925 h 923925"/>
                <a:gd name="connsiteX1" fmla="*/ 606927 w 606927"/>
                <a:gd name="connsiteY1" fmla="*/ 0 h 923925"/>
              </a:gdLst>
              <a:ahLst/>
              <a:cxnLst>
                <a:cxn ang="0">
                  <a:pos x="connsiteX0" y="connsiteY0"/>
                </a:cxn>
                <a:cxn ang="0">
                  <a:pos x="connsiteX1" y="connsiteY1"/>
                </a:cxn>
              </a:cxnLst>
              <a:rect l="l" t="t" r="r" b="b"/>
              <a:pathLst>
                <a:path w="606927" h="923925">
                  <a:moveTo>
                    <a:pt x="502" y="923925"/>
                  </a:moveTo>
                  <a:cubicBezTo>
                    <a:pt x="-6907" y="541866"/>
                    <a:pt x="61885" y="7408"/>
                    <a:pt x="606927" y="0"/>
                  </a:cubicBezTo>
                </a:path>
              </a:pathLst>
            </a:custGeom>
            <a:noFill/>
            <a:ln w="38100">
              <a:solidFill>
                <a:srgbClr val="C00000"/>
              </a:solidFill>
              <a:tailEnd type="stealt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2" name="TextBox 21"/>
            <p:cNvSpPr txBox="1"/>
            <p:nvPr/>
          </p:nvSpPr>
          <p:spPr>
            <a:xfrm>
              <a:off x="12556801" y="28365275"/>
              <a:ext cx="492443" cy="646331"/>
            </a:xfrm>
            <a:prstGeom prst="rect">
              <a:avLst/>
            </a:prstGeom>
            <a:noFill/>
          </p:spPr>
          <p:txBody>
            <a:bodyPr wrap="none" rtlCol="0">
              <a:spAutoFit/>
            </a:bodyPr>
            <a:lstStyle/>
            <a:p>
              <a:r>
                <a:rPr lang="en-NZ" sz="3600" b="1" dirty="0" smtClean="0">
                  <a:solidFill>
                    <a:srgbClr val="FF0000"/>
                  </a:solidFill>
                  <a:latin typeface="Arial" panose="020B0604020202020204" pitchFamily="34" charset="0"/>
                  <a:cs typeface="Arial" panose="020B0604020202020204" pitchFamily="34" charset="0"/>
                </a:rPr>
                <a:t>X</a:t>
              </a:r>
              <a:endParaRPr lang="en-NZ" sz="3600" b="1" dirty="0">
                <a:solidFill>
                  <a:srgbClr val="FF0000"/>
                </a:solidFill>
                <a:latin typeface="Arial" panose="020B0604020202020204" pitchFamily="34" charset="0"/>
                <a:cs typeface="Arial" panose="020B0604020202020204" pitchFamily="34" charset="0"/>
              </a:endParaRPr>
            </a:p>
          </p:txBody>
        </p:sp>
        <p:sp>
          <p:nvSpPr>
            <p:cNvPr id="23" name="TextBox 22"/>
            <p:cNvSpPr txBox="1"/>
            <p:nvPr/>
          </p:nvSpPr>
          <p:spPr>
            <a:xfrm>
              <a:off x="14918088" y="29269698"/>
              <a:ext cx="492443" cy="646331"/>
            </a:xfrm>
            <a:prstGeom prst="rect">
              <a:avLst/>
            </a:prstGeom>
            <a:noFill/>
          </p:spPr>
          <p:txBody>
            <a:bodyPr wrap="none" rtlCol="0">
              <a:spAutoFit/>
            </a:bodyPr>
            <a:lstStyle/>
            <a:p>
              <a:r>
                <a:rPr lang="en-NZ" sz="3600" b="1" dirty="0" smtClean="0">
                  <a:solidFill>
                    <a:srgbClr val="FF0000"/>
                  </a:solidFill>
                  <a:latin typeface="Arial" panose="020B0604020202020204" pitchFamily="34" charset="0"/>
                  <a:cs typeface="Arial" panose="020B0604020202020204" pitchFamily="34" charset="0"/>
                </a:rPr>
                <a:t>X</a:t>
              </a:r>
              <a:endParaRPr lang="en-NZ" sz="3600" b="1" dirty="0">
                <a:solidFill>
                  <a:srgbClr val="FF0000"/>
                </a:solidFill>
                <a:latin typeface="Arial" panose="020B0604020202020204" pitchFamily="34" charset="0"/>
                <a:cs typeface="Arial" panose="020B0604020202020204" pitchFamily="34" charset="0"/>
              </a:endParaRPr>
            </a:p>
          </p:txBody>
        </p:sp>
        <p:sp>
          <p:nvSpPr>
            <p:cNvPr id="24" name="TextBox 23"/>
            <p:cNvSpPr txBox="1"/>
            <p:nvPr/>
          </p:nvSpPr>
          <p:spPr>
            <a:xfrm>
              <a:off x="17416754" y="28253006"/>
              <a:ext cx="492443" cy="646331"/>
            </a:xfrm>
            <a:prstGeom prst="rect">
              <a:avLst/>
            </a:prstGeom>
            <a:noFill/>
          </p:spPr>
          <p:txBody>
            <a:bodyPr wrap="none" rtlCol="0">
              <a:spAutoFit/>
            </a:bodyPr>
            <a:lstStyle/>
            <a:p>
              <a:r>
                <a:rPr lang="en-NZ" sz="3600" b="1" dirty="0" smtClean="0">
                  <a:solidFill>
                    <a:srgbClr val="FF0000"/>
                  </a:solidFill>
                  <a:latin typeface="Arial" panose="020B0604020202020204" pitchFamily="34" charset="0"/>
                  <a:cs typeface="Arial" panose="020B0604020202020204" pitchFamily="34" charset="0"/>
                </a:rPr>
                <a:t>X</a:t>
              </a:r>
              <a:endParaRPr lang="en-NZ" sz="3600" b="1" dirty="0">
                <a:solidFill>
                  <a:srgbClr val="FF0000"/>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6537417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47663" y="98742"/>
            <a:ext cx="8497887" cy="553998"/>
          </a:xfrm>
          <a:prstGeom prst="rect">
            <a:avLst/>
          </a:prstGeom>
          <a:noFill/>
          <a:ln w="9525">
            <a:noFill/>
            <a:miter lim="800000"/>
            <a:headEnd/>
            <a:tailEnd/>
          </a:ln>
          <a:effectLst/>
        </p:spPr>
        <p:txBody>
          <a:bodyPr>
            <a:spAutoFit/>
          </a:bodyPr>
          <a:lstStyle/>
          <a:p>
            <a:pPr marL="381000" indent="-381000" algn="ctr">
              <a:spcBef>
                <a:spcPct val="50000"/>
              </a:spcBef>
            </a:pPr>
            <a:r>
              <a:rPr lang="en-GB" sz="3000" dirty="0" smtClean="0">
                <a:solidFill>
                  <a:srgbClr val="FFFF00"/>
                </a:solidFill>
                <a:effectLst>
                  <a:outerShdw blurRad="38100" dist="38100" dir="2700000" algn="tl">
                    <a:srgbClr val="000000"/>
                  </a:outerShdw>
                </a:effectLst>
              </a:rPr>
              <a:t>GRUAN Network Expansion workshop</a:t>
            </a:r>
            <a:endParaRPr lang="en-GB" dirty="0">
              <a:solidFill>
                <a:schemeClr val="bg1"/>
              </a:solidFill>
              <a:effectLst>
                <a:outerShdw blurRad="38100" dist="38100" dir="2700000" algn="tl">
                  <a:srgbClr val="000000"/>
                </a:outerShdw>
              </a:effectLst>
            </a:endParaRPr>
          </a:p>
        </p:txBody>
      </p:sp>
      <p:sp>
        <p:nvSpPr>
          <p:cNvPr id="33" name="Text Box 3"/>
          <p:cNvSpPr txBox="1">
            <a:spLocks noChangeArrowheads="1"/>
          </p:cNvSpPr>
          <p:nvPr/>
        </p:nvSpPr>
        <p:spPr bwMode="auto">
          <a:xfrm>
            <a:off x="198296" y="759852"/>
            <a:ext cx="8640763" cy="5942269"/>
          </a:xfrm>
          <a:prstGeom prst="rect">
            <a:avLst/>
          </a:prstGeom>
          <a:noFill/>
          <a:ln w="9525" algn="ctr">
            <a:noFill/>
            <a:miter lim="800000"/>
            <a:headEnd/>
            <a:tailEnd/>
          </a:ln>
          <a:effectLst/>
        </p:spPr>
        <p:txBody>
          <a:bodyPr lIns="90000" tIns="46800" rIns="90000" bIns="46800">
            <a:spAutoFit/>
          </a:bodyPr>
          <a:lstStyle/>
          <a:p>
            <a:pPr marL="271463" indent="-271463">
              <a:spcBef>
                <a:spcPts val="1200"/>
              </a:spcBef>
              <a:buSzPct val="60000"/>
              <a:buBlip>
                <a:blip r:embed="rId3"/>
              </a:buBlip>
              <a:defRPr/>
            </a:pPr>
            <a:r>
              <a:rPr lang="en-NZ" dirty="0">
                <a:effectLst>
                  <a:outerShdw blurRad="38100" dist="38100" dir="2700000" algn="tl">
                    <a:schemeClr val="tx1"/>
                  </a:outerShdw>
                </a:effectLst>
              </a:rPr>
              <a:t>13-15 June 2012 in </a:t>
            </a:r>
            <a:r>
              <a:rPr lang="en-NZ" dirty="0" err="1" smtClean="0">
                <a:effectLst>
                  <a:outerShdw blurRad="38100" dist="38100" dir="2700000" algn="tl">
                    <a:schemeClr val="tx1"/>
                  </a:outerShdw>
                </a:effectLst>
              </a:rPr>
              <a:t>Fürstenwalde</a:t>
            </a:r>
            <a:r>
              <a:rPr lang="en-NZ" dirty="0">
                <a:effectLst>
                  <a:outerShdw blurRad="38100" dist="38100" dir="2700000" algn="tl">
                    <a:schemeClr val="tx1"/>
                  </a:outerShdw>
                </a:effectLst>
              </a:rPr>
              <a:t>. </a:t>
            </a:r>
          </a:p>
          <a:p>
            <a:pPr marL="271463" indent="-271463">
              <a:spcBef>
                <a:spcPts val="1200"/>
              </a:spcBef>
              <a:buSzPct val="60000"/>
              <a:buFontTx/>
              <a:buBlip>
                <a:blip r:embed="rId3"/>
              </a:buBlip>
              <a:defRPr/>
            </a:pPr>
            <a:r>
              <a:rPr lang="en-NZ" dirty="0" smtClean="0">
                <a:effectLst>
                  <a:outerShdw blurRad="38100" dist="38100" dir="2700000" algn="tl">
                    <a:schemeClr val="tx1"/>
                  </a:outerShdw>
                </a:effectLst>
                <a:cs typeface="+mn-cs"/>
              </a:rPr>
              <a:t>Define the scientific basis to guide the expansion of GRUAN from its then 15 sites (</a:t>
            </a:r>
            <a:r>
              <a:rPr lang="en-NZ" dirty="0" err="1" smtClean="0">
                <a:effectLst>
                  <a:outerShdw blurRad="38100" dist="38100" dir="2700000" algn="tl">
                    <a:schemeClr val="tx1"/>
                  </a:outerShdw>
                </a:effectLst>
                <a:cs typeface="+mn-cs"/>
              </a:rPr>
              <a:t>Ny</a:t>
            </a:r>
            <a:r>
              <a:rPr lang="en-NZ" dirty="0" smtClean="0">
                <a:effectLst>
                  <a:outerShdw blurRad="38100" dist="38100" dir="2700000" algn="tl">
                    <a:schemeClr val="tx1"/>
                  </a:outerShdw>
                </a:effectLst>
                <a:cs typeface="+mn-cs"/>
              </a:rPr>
              <a:t> </a:t>
            </a:r>
            <a:r>
              <a:rPr lang="en-NZ" dirty="0" err="1" smtClean="0">
                <a:effectLst>
                  <a:outerShdw blurRad="38100" dist="38100" dir="2700000" algn="tl">
                    <a:schemeClr val="tx1"/>
                  </a:outerShdw>
                </a:effectLst>
                <a:latin typeface="Comic Sans MS"/>
                <a:cs typeface="+mn-cs"/>
              </a:rPr>
              <a:t>Ålesund</a:t>
            </a:r>
            <a:r>
              <a:rPr lang="en-NZ" dirty="0" smtClean="0">
                <a:effectLst>
                  <a:outerShdw blurRad="38100" dist="38100" dir="2700000" algn="tl">
                    <a:schemeClr val="tx1"/>
                  </a:outerShdw>
                </a:effectLst>
                <a:latin typeface="Comic Sans MS"/>
                <a:cs typeface="+mn-cs"/>
              </a:rPr>
              <a:t> now added)</a:t>
            </a:r>
            <a:r>
              <a:rPr lang="en-NZ" dirty="0" smtClean="0">
                <a:effectLst>
                  <a:outerShdw blurRad="38100" dist="38100" dir="2700000" algn="tl">
                    <a:schemeClr val="tx1"/>
                  </a:outerShdw>
                </a:effectLst>
                <a:cs typeface="+mn-cs"/>
              </a:rPr>
              <a:t>, to the expected 35-40 over the next few years.</a:t>
            </a:r>
          </a:p>
          <a:p>
            <a:pPr marL="271463" indent="-271463">
              <a:spcBef>
                <a:spcPts val="1200"/>
              </a:spcBef>
              <a:buSzPct val="60000"/>
              <a:buFontTx/>
              <a:buBlip>
                <a:blip r:embed="rId3"/>
              </a:buBlip>
              <a:defRPr/>
            </a:pPr>
            <a:r>
              <a:rPr lang="en-NZ" dirty="0" smtClean="0">
                <a:effectLst>
                  <a:outerShdw blurRad="38100" dist="38100" dir="2700000" algn="tl">
                    <a:schemeClr val="tx1"/>
                  </a:outerShdw>
                </a:effectLst>
                <a:cs typeface="+mn-cs"/>
              </a:rPr>
              <a:t>The emphasis was on defining the criteria by which network expansion should occur and to consider prospective sites. Little or no consideration given to what they should measure or how they should measure it.</a:t>
            </a:r>
            <a:endParaRPr lang="en-NZ" dirty="0" smtClean="0">
              <a:solidFill>
                <a:srgbClr val="FF0000"/>
              </a:solidFill>
              <a:effectLst>
                <a:outerShdw blurRad="38100" dist="38100" dir="2700000" algn="tl">
                  <a:schemeClr val="tx1"/>
                </a:outerShdw>
              </a:effectLst>
              <a:cs typeface="+mn-cs"/>
            </a:endParaRPr>
          </a:p>
          <a:p>
            <a:pPr marL="271463" indent="-271463">
              <a:spcBef>
                <a:spcPts val="1200"/>
              </a:spcBef>
              <a:buSzPct val="60000"/>
              <a:buFontTx/>
              <a:buBlip>
                <a:blip r:embed="rId3"/>
              </a:buBlip>
              <a:defRPr/>
            </a:pPr>
            <a:r>
              <a:rPr lang="en-NZ" dirty="0" smtClean="0">
                <a:effectLst>
                  <a:outerShdw blurRad="38100" dist="38100" dir="2700000" algn="tl">
                    <a:schemeClr val="tx1"/>
                  </a:outerShdw>
                </a:effectLst>
                <a:cs typeface="+mn-cs"/>
              </a:rPr>
              <a:t>Bring the workshop </a:t>
            </a:r>
            <a:r>
              <a:rPr lang="en-NZ" dirty="0" smtClean="0">
                <a:effectLst>
                  <a:outerShdw blurRad="38100" dist="38100" dir="2700000" algn="tl">
                    <a:schemeClr val="tx1"/>
                  </a:outerShdw>
                </a:effectLst>
                <a:cs typeface="+mn-cs"/>
              </a:rPr>
              <a:t>White </a:t>
            </a:r>
            <a:r>
              <a:rPr lang="en-NZ" dirty="0">
                <a:effectLst>
                  <a:outerShdw blurRad="38100" dist="38100" dir="2700000" algn="tl">
                    <a:schemeClr val="tx1"/>
                  </a:outerShdw>
                </a:effectLst>
                <a:cs typeface="+mn-cs"/>
              </a:rPr>
              <a:t>P</a:t>
            </a:r>
            <a:r>
              <a:rPr lang="en-NZ" dirty="0" smtClean="0">
                <a:effectLst>
                  <a:outerShdw blurRad="38100" dist="38100" dir="2700000" algn="tl">
                    <a:schemeClr val="tx1"/>
                  </a:outerShdw>
                </a:effectLst>
                <a:cs typeface="+mn-cs"/>
              </a:rPr>
              <a:t>apers </a:t>
            </a:r>
            <a:r>
              <a:rPr lang="en-NZ" dirty="0" smtClean="0">
                <a:effectLst>
                  <a:outerShdw blurRad="38100" dist="38100" dir="2700000" algn="tl">
                    <a:schemeClr val="tx1"/>
                  </a:outerShdw>
                </a:effectLst>
                <a:cs typeface="+mn-cs"/>
              </a:rPr>
              <a:t>to a nearly completed state.</a:t>
            </a:r>
          </a:p>
          <a:p>
            <a:pPr marL="271463" indent="-271463">
              <a:spcBef>
                <a:spcPts val="1200"/>
              </a:spcBef>
              <a:buSzPct val="60000"/>
              <a:buFontTx/>
              <a:buBlip>
                <a:blip r:embed="rId3"/>
              </a:buBlip>
              <a:defRPr/>
            </a:pPr>
            <a:r>
              <a:rPr lang="en-NZ" dirty="0">
                <a:effectLst>
                  <a:outerShdw blurRad="38100" dist="38100" dir="2700000" algn="tl">
                    <a:schemeClr val="tx1"/>
                  </a:outerShdw>
                </a:effectLst>
              </a:rPr>
              <a:t>Entrain additional expertise into GRUAN.</a:t>
            </a:r>
          </a:p>
          <a:p>
            <a:pPr marL="271463" indent="-271463">
              <a:spcBef>
                <a:spcPts val="1200"/>
              </a:spcBef>
              <a:buSzPct val="60000"/>
              <a:buBlip>
                <a:blip r:embed="rId3"/>
              </a:buBlip>
              <a:defRPr/>
            </a:pPr>
            <a:r>
              <a:rPr lang="en-NZ" dirty="0">
                <a:effectLst>
                  <a:outerShdw blurRad="38100" dist="38100" dir="2700000" algn="tl">
                    <a:srgbClr val="000000"/>
                  </a:outerShdw>
                </a:effectLst>
              </a:rPr>
              <a:t>Use </a:t>
            </a:r>
            <a:r>
              <a:rPr lang="en-NZ" dirty="0" smtClean="0">
                <a:effectLst>
                  <a:outerShdw blurRad="38100" dist="38100" dir="2700000" algn="tl">
                    <a:srgbClr val="000000"/>
                  </a:outerShdw>
                </a:effectLst>
              </a:rPr>
              <a:t>quantitative </a:t>
            </a:r>
            <a:r>
              <a:rPr lang="en-NZ" dirty="0">
                <a:effectLst>
                  <a:outerShdw blurRad="38100" dist="38100" dir="2700000" algn="tl">
                    <a:srgbClr val="000000"/>
                  </a:outerShdw>
                </a:effectLst>
              </a:rPr>
              <a:t>&amp; objective approach to determine how to augment the current GRUAN network with additional sites and to provide recommendations for new sites identified during the workshop &amp; in the resultant White Papers</a:t>
            </a:r>
            <a:r>
              <a:rPr lang="en-NZ" dirty="0" smtClean="0">
                <a:effectLst>
                  <a:outerShdw blurRad="38100" dist="38100" dir="2700000" algn="tl">
                    <a:srgbClr val="000000"/>
                  </a:outerShdw>
                </a:effectLst>
              </a:rPr>
              <a:t>.</a:t>
            </a:r>
            <a:endParaRPr lang="en-US" dirty="0">
              <a:effectLst>
                <a:outerShdw blurRad="38100" dist="38100" dir="2700000" algn="tl">
                  <a:srgbClr val="000000"/>
                </a:outerShdw>
              </a:effectLst>
            </a:endParaRPr>
          </a:p>
        </p:txBody>
      </p:sp>
    </p:spTree>
    <p:extLst>
      <p:ext uri="{BB962C8B-B14F-4D97-AF65-F5344CB8AC3E}">
        <p14:creationId xmlns:p14="http://schemas.microsoft.com/office/powerpoint/2010/main" val="1870240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7874" y="599465"/>
            <a:ext cx="9028496" cy="1107996"/>
          </a:xfrm>
          <a:prstGeom prst="rect">
            <a:avLst/>
          </a:prstGeom>
          <a:noFill/>
        </p:spPr>
        <p:txBody>
          <a:bodyPr wrap="square" rtlCol="0">
            <a:spAutoFit/>
          </a:bodyPr>
          <a:lstStyle/>
          <a:p>
            <a:pPr>
              <a:spcBef>
                <a:spcPts val="0"/>
              </a:spcBef>
              <a:spcAft>
                <a:spcPts val="600"/>
              </a:spcAft>
              <a:buSzPct val="60000"/>
            </a:pPr>
            <a:r>
              <a:rPr lang="en-NZ" dirty="0">
                <a:effectLst>
                  <a:outerShdw blurRad="38100" dist="38100" dir="2700000" algn="tl">
                    <a:srgbClr val="000000"/>
                  </a:outerShdw>
                </a:effectLst>
              </a:rPr>
              <a:t>The number of years of measurements required to detect a trend at the 95% confidence level with a probability of 0.9 can be approximated by (Whiteman et al., 2011</a:t>
            </a:r>
            <a:r>
              <a:rPr lang="en-NZ" dirty="0" smtClean="0">
                <a:effectLst>
                  <a:outerShdw blurRad="38100" dist="38100" dir="2700000" algn="tl">
                    <a:srgbClr val="000000"/>
                  </a:outerShdw>
                </a:effectLst>
              </a:rPr>
              <a:t>):</a:t>
            </a:r>
          </a:p>
        </p:txBody>
      </p:sp>
      <p:sp>
        <p:nvSpPr>
          <p:cNvPr id="3"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An example of quantitative analysis</a:t>
            </a:r>
            <a:endParaRPr lang="en-GB" sz="3000" dirty="0">
              <a:solidFill>
                <a:srgbClr val="FFFF00"/>
              </a:solidFill>
              <a:effectLst>
                <a:outerShdw blurRad="38100" dist="38100" dir="2700000" algn="tl">
                  <a:srgbClr val="000000"/>
                </a:outerShdw>
              </a:effectLst>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139" t="-3354" r="-1949" b="-4554"/>
          <a:stretch/>
        </p:blipFill>
        <p:spPr>
          <a:xfrm>
            <a:off x="2383513" y="1818000"/>
            <a:ext cx="4572000" cy="1620000"/>
          </a:xfrm>
          <a:prstGeom prst="rect">
            <a:avLst/>
          </a:prstGeom>
          <a:solidFill>
            <a:schemeClr val="bg1"/>
          </a:solidFill>
          <a:ln w="12700">
            <a:solidFill>
              <a:schemeClr val="tx1"/>
            </a:solidFill>
          </a:ln>
        </p:spPr>
      </p:pic>
      <p:sp>
        <p:nvSpPr>
          <p:cNvPr id="6" name="TextBox 5"/>
          <p:cNvSpPr txBox="1"/>
          <p:nvPr/>
        </p:nvSpPr>
        <p:spPr>
          <a:xfrm>
            <a:off x="159634" y="3621598"/>
            <a:ext cx="8605741" cy="2462213"/>
          </a:xfrm>
          <a:prstGeom prst="rect">
            <a:avLst/>
          </a:prstGeom>
          <a:noFill/>
        </p:spPr>
        <p:txBody>
          <a:bodyPr wrap="square" rtlCol="0">
            <a:spAutoFit/>
          </a:bodyPr>
          <a:lstStyle/>
          <a:p>
            <a:r>
              <a:rPr lang="en-NZ" dirty="0">
                <a:effectLst>
                  <a:outerShdw blurRad="38100" dist="38100" dir="2700000" algn="tl">
                    <a:srgbClr val="000000"/>
                  </a:outerShdw>
                </a:effectLst>
              </a:rPr>
              <a:t>where </a:t>
            </a:r>
            <a:r>
              <a:rPr lang="en-NZ" dirty="0" err="1">
                <a:effectLst>
                  <a:outerShdw blurRad="38100" dist="38100" dir="2700000" algn="tl">
                    <a:srgbClr val="000000"/>
                  </a:outerShdw>
                </a:effectLst>
              </a:rPr>
              <a:t>σ</a:t>
            </a:r>
            <a:r>
              <a:rPr lang="en-NZ" baseline="-25000" dirty="0" err="1">
                <a:effectLst>
                  <a:outerShdw blurRad="38100" dist="38100" dir="2700000" algn="tl">
                    <a:srgbClr val="000000"/>
                  </a:outerShdw>
                </a:effectLst>
              </a:rPr>
              <a:t>N</a:t>
            </a:r>
            <a:r>
              <a:rPr lang="en-NZ" dirty="0">
                <a:effectLst>
                  <a:outerShdw blurRad="38100" dist="38100" dir="2700000" algn="tl">
                    <a:srgbClr val="000000"/>
                  </a:outerShdw>
                </a:effectLst>
              </a:rPr>
              <a:t>  is the standard deviation of the total noise in the time series, i.e. the standard deviation of the residuals after the application of </a:t>
            </a:r>
            <a:r>
              <a:rPr lang="en-NZ" dirty="0" smtClean="0">
                <a:effectLst>
                  <a:outerShdw blurRad="38100" dist="38100" dir="2700000" algn="tl">
                    <a:srgbClr val="000000"/>
                  </a:outerShdw>
                </a:effectLst>
              </a:rPr>
              <a:t>the trend </a:t>
            </a:r>
            <a:r>
              <a:rPr lang="en-NZ" dirty="0">
                <a:effectLst>
                  <a:outerShdw blurRad="38100" dist="38100" dir="2700000" algn="tl">
                    <a:srgbClr val="000000"/>
                  </a:outerShdw>
                </a:effectLst>
              </a:rPr>
              <a:t>regression </a:t>
            </a:r>
            <a:r>
              <a:rPr lang="en-NZ" dirty="0" smtClean="0">
                <a:effectLst>
                  <a:outerShdw blurRad="38100" dist="38100" dir="2700000" algn="tl">
                    <a:srgbClr val="000000"/>
                  </a:outerShdw>
                </a:effectLst>
              </a:rPr>
              <a:t>model, </a:t>
            </a:r>
            <a:r>
              <a:rPr lang="en-NZ" dirty="0">
                <a:effectLst>
                  <a:outerShdw blurRad="38100" dist="38100" dir="2700000" algn="tl">
                    <a:srgbClr val="000000"/>
                  </a:outerShdw>
                </a:effectLst>
              </a:rPr>
              <a:t>ω</a:t>
            </a:r>
            <a:r>
              <a:rPr lang="en-NZ" baseline="-25000" dirty="0">
                <a:effectLst>
                  <a:outerShdw blurRad="38100" dist="38100" dir="2700000" algn="tl">
                    <a:srgbClr val="000000"/>
                  </a:outerShdw>
                </a:effectLst>
              </a:rPr>
              <a:t>0</a:t>
            </a:r>
            <a:r>
              <a:rPr lang="en-NZ" dirty="0">
                <a:effectLst>
                  <a:outerShdw blurRad="38100" dist="38100" dir="2700000" algn="tl">
                    <a:srgbClr val="000000"/>
                  </a:outerShdw>
                </a:effectLst>
              </a:rPr>
              <a:t> is the trend </a:t>
            </a:r>
            <a:r>
              <a:rPr lang="en-NZ" dirty="0" smtClean="0">
                <a:effectLst>
                  <a:outerShdw blurRad="38100" dist="38100" dir="2700000" algn="tl">
                    <a:srgbClr val="000000"/>
                  </a:outerShdw>
                </a:effectLst>
              </a:rPr>
              <a:t>magnitude, </a:t>
            </a:r>
            <a:r>
              <a:rPr lang="en-NZ" dirty="0">
                <a:effectLst>
                  <a:outerShdw blurRad="38100" dist="38100" dir="2700000" algn="tl">
                    <a:srgbClr val="000000"/>
                  </a:outerShdw>
                </a:effectLst>
              </a:rPr>
              <a:t>and </a:t>
            </a:r>
            <a:r>
              <a:rPr lang="el-GR" dirty="0" smtClean="0">
                <a:effectLst>
                  <a:outerShdw blurRad="38100" dist="38100" dir="2700000" algn="tl">
                    <a:srgbClr val="000000"/>
                  </a:outerShdw>
                </a:effectLst>
              </a:rPr>
              <a:t>φ</a:t>
            </a:r>
            <a:r>
              <a:rPr lang="en-NZ" baseline="-25000" dirty="0" smtClean="0">
                <a:effectLst>
                  <a:outerShdw blurRad="38100" dist="38100" dir="2700000" algn="tl">
                    <a:srgbClr val="000000"/>
                  </a:outerShdw>
                </a:effectLst>
              </a:rPr>
              <a:t>N</a:t>
            </a:r>
            <a:r>
              <a:rPr lang="en-NZ" dirty="0" smtClean="0">
                <a:effectLst>
                  <a:outerShdw blurRad="38100" dist="38100" dir="2700000" algn="tl">
                    <a:srgbClr val="000000"/>
                  </a:outerShdw>
                </a:effectLst>
              </a:rPr>
              <a:t> </a:t>
            </a:r>
            <a:r>
              <a:rPr lang="en-NZ" dirty="0">
                <a:effectLst>
                  <a:outerShdw blurRad="38100" dist="38100" dir="2700000" algn="tl">
                    <a:srgbClr val="000000"/>
                  </a:outerShdw>
                </a:effectLst>
              </a:rPr>
              <a:t>is the autocorrelation of the noise</a:t>
            </a:r>
            <a:r>
              <a:rPr lang="en-NZ" dirty="0" smtClean="0">
                <a:effectLst>
                  <a:outerShdw blurRad="38100" dist="38100" dir="2700000" algn="tl">
                    <a:srgbClr val="000000"/>
                  </a:outerShdw>
                </a:effectLst>
              </a:rPr>
              <a:t>. </a:t>
            </a:r>
          </a:p>
          <a:p>
            <a:endParaRPr lang="en-NZ" dirty="0">
              <a:effectLst>
                <a:outerShdw blurRad="38100" dist="38100" dir="2700000" algn="tl">
                  <a:srgbClr val="000000"/>
                </a:outerShdw>
              </a:effectLst>
            </a:endParaRPr>
          </a:p>
          <a:p>
            <a:r>
              <a:rPr lang="en-NZ" dirty="0" smtClean="0">
                <a:effectLst>
                  <a:outerShdw blurRad="38100" dist="38100" dir="2700000" algn="tl">
                    <a:srgbClr val="000000"/>
                  </a:outerShdw>
                </a:effectLst>
              </a:rPr>
              <a:t>Consider how this applies to total column ozone…</a:t>
            </a:r>
            <a:endParaRPr lang="en-NZ" dirty="0" smtClean="0">
              <a:effectLst>
                <a:outerShdw blurRad="38100" dist="38100" dir="2700000" algn="tl">
                  <a:srgbClr val="000000"/>
                </a:outerShdw>
              </a:effectLst>
            </a:endParaRPr>
          </a:p>
        </p:txBody>
      </p:sp>
    </p:spTree>
    <p:extLst>
      <p:ext uri="{BB962C8B-B14F-4D97-AF65-F5344CB8AC3E}">
        <p14:creationId xmlns:p14="http://schemas.microsoft.com/office/powerpoint/2010/main" val="8761495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21</a:t>
            </a:r>
            <a:r>
              <a:rPr lang="en-GB" sz="3000" baseline="30000" dirty="0" smtClean="0">
                <a:solidFill>
                  <a:srgbClr val="FFFF00"/>
                </a:solidFill>
                <a:effectLst>
                  <a:outerShdw blurRad="38100" dist="38100" dir="2700000" algn="tl">
                    <a:srgbClr val="000000"/>
                  </a:outerShdw>
                </a:effectLst>
              </a:rPr>
              <a:t>st</a:t>
            </a:r>
            <a:r>
              <a:rPr lang="en-GB" sz="3000" dirty="0" smtClean="0">
                <a:solidFill>
                  <a:srgbClr val="FFFF00"/>
                </a:solidFill>
                <a:effectLst>
                  <a:outerShdw blurRad="38100" dist="38100" dir="2700000" algn="tl">
                    <a:srgbClr val="000000"/>
                  </a:outerShdw>
                </a:effectLst>
              </a:rPr>
              <a:t> century trends in total column ozone</a:t>
            </a:r>
            <a:endParaRPr lang="en-GB" sz="3000" dirty="0">
              <a:solidFill>
                <a:srgbClr val="FFFF00"/>
              </a:solidFill>
              <a:effectLst>
                <a:outerShdw blurRad="38100" dist="38100" dir="2700000" algn="tl">
                  <a:srgbClr val="000000"/>
                </a:outerShdw>
              </a:effectLst>
            </a:endParaRPr>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922" t="-779" r="-920" b="-1815"/>
          <a:stretch/>
        </p:blipFill>
        <p:spPr bwMode="auto">
          <a:xfrm>
            <a:off x="1057994" y="680244"/>
            <a:ext cx="7208080" cy="5373296"/>
          </a:xfrm>
          <a:prstGeom prst="rect">
            <a:avLst/>
          </a:prstGeom>
          <a:solidFill>
            <a:schemeClr val="bg1"/>
          </a:solidFill>
          <a:ln w="19050">
            <a:solidFill>
              <a:schemeClr val="tx1"/>
            </a:solidFill>
          </a:ln>
        </p:spPr>
      </p:pic>
      <p:sp>
        <p:nvSpPr>
          <p:cNvPr id="2" name="TextBox 1"/>
          <p:cNvSpPr txBox="1"/>
          <p:nvPr/>
        </p:nvSpPr>
        <p:spPr>
          <a:xfrm>
            <a:off x="827584" y="6053540"/>
            <a:ext cx="7868750" cy="769441"/>
          </a:xfrm>
          <a:prstGeom prst="rect">
            <a:avLst/>
          </a:prstGeom>
          <a:noFill/>
        </p:spPr>
        <p:txBody>
          <a:bodyPr wrap="square" rtlCol="0">
            <a:spAutoFit/>
          </a:bodyPr>
          <a:lstStyle/>
          <a:p>
            <a:r>
              <a:rPr lang="en-NZ" dirty="0" smtClean="0">
                <a:effectLst>
                  <a:outerShdw blurRad="38100" dist="38100" dir="2700000" algn="tl">
                    <a:srgbClr val="000000"/>
                  </a:outerShdw>
                </a:effectLst>
              </a:rPr>
              <a:t>Calculated from the median values of 21 chemistry-climate models</a:t>
            </a:r>
            <a:endParaRPr lang="en-NZ" dirty="0">
              <a:effectLst>
                <a:outerShdw blurRad="38100" dist="38100" dir="2700000" algn="tl">
                  <a:srgbClr val="000000"/>
                </a:outerShdw>
              </a:effectLst>
            </a:endParaRPr>
          </a:p>
        </p:txBody>
      </p:sp>
    </p:spTree>
    <p:extLst>
      <p:ext uri="{BB962C8B-B14F-4D97-AF65-F5344CB8AC3E}">
        <p14:creationId xmlns:p14="http://schemas.microsoft.com/office/powerpoint/2010/main" val="39899737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Standard deviation of the monthly means</a:t>
            </a:r>
            <a:endParaRPr lang="en-GB" sz="3000" dirty="0">
              <a:solidFill>
                <a:srgbClr val="FFFF00"/>
              </a:solidFill>
              <a:effectLst>
                <a:outerShdw blurRad="38100" dist="38100" dir="2700000" algn="tl">
                  <a:srgbClr val="000000"/>
                </a:outerShdw>
              </a:effectLst>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54" t="-1384" r="-1295" b="-1760"/>
          <a:stretch/>
        </p:blipFill>
        <p:spPr bwMode="auto">
          <a:xfrm>
            <a:off x="971600" y="599464"/>
            <a:ext cx="7452448" cy="5402039"/>
          </a:xfrm>
          <a:prstGeom prst="rect">
            <a:avLst/>
          </a:prstGeom>
          <a:solidFill>
            <a:schemeClr val="bg1"/>
          </a:solidFill>
          <a:ln w="19050">
            <a:solidFill>
              <a:schemeClr val="tx1"/>
            </a:solidFill>
          </a:ln>
        </p:spPr>
      </p:pic>
      <p:sp>
        <p:nvSpPr>
          <p:cNvPr id="5" name="TextBox 4"/>
          <p:cNvSpPr txBox="1"/>
          <p:nvPr/>
        </p:nvSpPr>
        <p:spPr>
          <a:xfrm>
            <a:off x="867340" y="6038731"/>
            <a:ext cx="7868750" cy="769441"/>
          </a:xfrm>
          <a:prstGeom prst="rect">
            <a:avLst/>
          </a:prstGeom>
          <a:noFill/>
        </p:spPr>
        <p:txBody>
          <a:bodyPr wrap="square" rtlCol="0">
            <a:spAutoFit/>
          </a:bodyPr>
          <a:lstStyle/>
          <a:p>
            <a:r>
              <a:rPr lang="en-NZ" dirty="0" smtClean="0">
                <a:effectLst>
                  <a:outerShdw blurRad="38100" dist="38100" dir="2700000" algn="tl">
                    <a:srgbClr val="000000"/>
                  </a:outerShdw>
                </a:effectLst>
              </a:rPr>
              <a:t>Calculated from the Bodeker Scientific global total column ozone database: 1978-2012</a:t>
            </a:r>
            <a:endParaRPr lang="en-NZ" dirty="0">
              <a:effectLst>
                <a:outerShdw blurRad="38100" dist="38100" dir="2700000" algn="tl">
                  <a:srgbClr val="000000"/>
                </a:outerShdw>
              </a:effectLst>
            </a:endParaRPr>
          </a:p>
        </p:txBody>
      </p:sp>
    </p:spTree>
    <p:extLst>
      <p:ext uri="{BB962C8B-B14F-4D97-AF65-F5344CB8AC3E}">
        <p14:creationId xmlns:p14="http://schemas.microsoft.com/office/powerpoint/2010/main" val="21850199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First order autocorrelation coefficient</a:t>
            </a:r>
            <a:endParaRPr lang="en-GB" sz="3000" dirty="0">
              <a:solidFill>
                <a:srgbClr val="FFFF00"/>
              </a:solidFill>
              <a:effectLst>
                <a:outerShdw blurRad="38100" dist="38100" dir="2700000" algn="tl">
                  <a:srgbClr val="000000"/>
                </a:outerShdw>
              </a:effectLst>
            </a:endParaRPr>
          </a:p>
        </p:txBody>
      </p:sp>
      <p:sp>
        <p:nvSpPr>
          <p:cNvPr id="5" name="TextBox 4"/>
          <p:cNvSpPr txBox="1"/>
          <p:nvPr/>
        </p:nvSpPr>
        <p:spPr>
          <a:xfrm>
            <a:off x="867340" y="6038731"/>
            <a:ext cx="7868750" cy="769441"/>
          </a:xfrm>
          <a:prstGeom prst="rect">
            <a:avLst/>
          </a:prstGeom>
          <a:noFill/>
        </p:spPr>
        <p:txBody>
          <a:bodyPr wrap="square" rtlCol="0">
            <a:spAutoFit/>
          </a:bodyPr>
          <a:lstStyle/>
          <a:p>
            <a:r>
              <a:rPr lang="en-NZ" dirty="0" smtClean="0">
                <a:effectLst>
                  <a:outerShdw blurRad="38100" dist="38100" dir="2700000" algn="tl">
                    <a:srgbClr val="000000"/>
                  </a:outerShdw>
                </a:effectLst>
              </a:rPr>
              <a:t>Calculated from the Bodeker Scientific global total column ozone database: 1978-2012</a:t>
            </a:r>
            <a:endParaRPr lang="en-NZ" dirty="0">
              <a:effectLst>
                <a:outerShdw blurRad="38100" dist="38100" dir="2700000" algn="tl">
                  <a:srgbClr val="000000"/>
                </a:outerShdw>
              </a:effectLst>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54" t="-1355" r="-1295" b="-990"/>
          <a:stretch/>
        </p:blipFill>
        <p:spPr bwMode="auto">
          <a:xfrm>
            <a:off x="865718" y="599465"/>
            <a:ext cx="7336375" cy="5434352"/>
          </a:xfrm>
          <a:prstGeom prst="rect">
            <a:avLst/>
          </a:prstGeom>
          <a:solidFill>
            <a:schemeClr val="bg1"/>
          </a:solidFill>
          <a:ln w="19050">
            <a:solidFill>
              <a:schemeClr val="tx1"/>
            </a:solidFill>
          </a:ln>
        </p:spPr>
      </p:pic>
    </p:spTree>
    <p:extLst>
      <p:ext uri="{BB962C8B-B14F-4D97-AF65-F5344CB8AC3E}">
        <p14:creationId xmlns:p14="http://schemas.microsoft.com/office/powerpoint/2010/main" val="12466741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Optimal location</a:t>
            </a:r>
            <a:endParaRPr lang="en-GB" sz="3000" dirty="0">
              <a:solidFill>
                <a:srgbClr val="FFFF00"/>
              </a:solidFill>
              <a:effectLst>
                <a:outerShdw blurRad="38100" dist="38100" dir="2700000" algn="tl">
                  <a:srgbClr val="000000"/>
                </a:outerShdw>
              </a:effectLst>
            </a:endParaRPr>
          </a:p>
        </p:txBody>
      </p:sp>
      <p:pic>
        <p:nvPicPr>
          <p:cNvPr id="409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20" t="-1067" r="-938" b="-959"/>
          <a:stretch/>
        </p:blipFill>
        <p:spPr bwMode="auto">
          <a:xfrm>
            <a:off x="468000" y="612000"/>
            <a:ext cx="8280000" cy="6084000"/>
          </a:xfrm>
          <a:prstGeom prst="rect">
            <a:avLst/>
          </a:prstGeom>
          <a:solidFill>
            <a:schemeClr val="bg1"/>
          </a:solidFill>
          <a:ln>
            <a:noFill/>
          </a:ln>
        </p:spPr>
      </p:pic>
      <p:grpSp>
        <p:nvGrpSpPr>
          <p:cNvPr id="7" name="Group 6"/>
          <p:cNvGrpSpPr/>
          <p:nvPr/>
        </p:nvGrpSpPr>
        <p:grpSpPr>
          <a:xfrm>
            <a:off x="3455114" y="3969640"/>
            <a:ext cx="1319959" cy="430887"/>
            <a:chOff x="3455114" y="3969640"/>
            <a:chExt cx="1319959" cy="430887"/>
          </a:xfrm>
        </p:grpSpPr>
        <p:sp>
          <p:nvSpPr>
            <p:cNvPr id="4" name="Oval 3"/>
            <p:cNvSpPr/>
            <p:nvPr/>
          </p:nvSpPr>
          <p:spPr bwMode="auto">
            <a:xfrm>
              <a:off x="3455114" y="4149080"/>
              <a:ext cx="72008" cy="72008"/>
            </a:xfrm>
            <a:prstGeom prst="ellipse">
              <a:avLst/>
            </a:prstGeom>
            <a:solidFill>
              <a:srgbClr val="FF0000"/>
            </a:solidFill>
            <a:ln w="9525" cap="flat" cmpd="sng" algn="ctr">
              <a:solidFill>
                <a:srgbClr val="C0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NZ" sz="2200" b="1" i="0" u="none" strike="noStrike" cap="none" normalizeH="0" baseline="0" smtClean="0">
                <a:ln>
                  <a:noFill/>
                </a:ln>
                <a:solidFill>
                  <a:schemeClr val="bg1"/>
                </a:solidFill>
                <a:effectLst>
                  <a:outerShdw blurRad="38100" dist="38100" dir="2700000" algn="tl">
                    <a:srgbClr val="000000">
                      <a:alpha val="43137"/>
                    </a:srgbClr>
                  </a:outerShdw>
                </a:effectLst>
                <a:latin typeface="Comic Sans MS" pitchFamily="66" charset="0"/>
              </a:endParaRPr>
            </a:p>
          </p:txBody>
        </p:sp>
        <p:sp>
          <p:nvSpPr>
            <p:cNvPr id="6" name="TextBox 5"/>
            <p:cNvSpPr txBox="1"/>
            <p:nvPr/>
          </p:nvSpPr>
          <p:spPr>
            <a:xfrm>
              <a:off x="3540440" y="3969640"/>
              <a:ext cx="1234633" cy="430887"/>
            </a:xfrm>
            <a:prstGeom prst="rect">
              <a:avLst/>
            </a:prstGeom>
            <a:noFill/>
          </p:spPr>
          <p:txBody>
            <a:bodyPr wrap="none" rtlCol="0">
              <a:spAutoFit/>
            </a:bodyPr>
            <a:lstStyle/>
            <a:p>
              <a:r>
                <a:rPr lang="en-NZ" dirty="0" smtClean="0">
                  <a:effectLst>
                    <a:outerShdw blurRad="38100" dist="38100" dir="2700000" algn="tl">
                      <a:srgbClr val="000000"/>
                    </a:outerShdw>
                  </a:effectLst>
                </a:rPr>
                <a:t>Ushuaia</a:t>
              </a:r>
              <a:endParaRPr lang="en-NZ" dirty="0">
                <a:effectLst>
                  <a:outerShdw blurRad="38100" dist="38100" dir="2700000" algn="tl">
                    <a:srgbClr val="000000"/>
                  </a:outerShdw>
                </a:effectLst>
              </a:endParaRPr>
            </a:p>
          </p:txBody>
        </p:sp>
      </p:grpSp>
    </p:spTree>
    <p:extLst>
      <p:ext uri="{BB962C8B-B14F-4D97-AF65-F5344CB8AC3E}">
        <p14:creationId xmlns:p14="http://schemas.microsoft.com/office/powerpoint/2010/main" val="355190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Where else?</a:t>
            </a:r>
            <a:endParaRPr lang="en-GB" sz="3000" dirty="0">
              <a:solidFill>
                <a:srgbClr val="FFFF00"/>
              </a:solidFill>
              <a:effectLst>
                <a:outerShdw blurRad="38100" dist="38100" dir="2700000" algn="tl">
                  <a:srgbClr val="000000"/>
                </a:outerShdw>
              </a:effectLst>
            </a:endParaRPr>
          </a:p>
        </p:txBody>
      </p:sp>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903" t="-1024" r="-913" b="-1315"/>
          <a:stretch/>
        </p:blipFill>
        <p:spPr bwMode="auto">
          <a:xfrm>
            <a:off x="720000" y="576000"/>
            <a:ext cx="8064000" cy="5940000"/>
          </a:xfrm>
          <a:prstGeom prst="rect">
            <a:avLst/>
          </a:prstGeom>
          <a:solidFill>
            <a:schemeClr val="bg1"/>
          </a:solidFill>
          <a:ln w="19050">
            <a:solidFill>
              <a:schemeClr val="tx1"/>
            </a:solidFill>
          </a:ln>
        </p:spPr>
      </p:pic>
    </p:spTree>
    <p:extLst>
      <p:ext uri="{BB962C8B-B14F-4D97-AF65-F5344CB8AC3E}">
        <p14:creationId xmlns:p14="http://schemas.microsoft.com/office/powerpoint/2010/main" val="4046657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179512" y="285750"/>
            <a:ext cx="8784976" cy="4478149"/>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a:solidFill>
                  <a:srgbClr val="FFFF00"/>
                </a:solidFill>
                <a:effectLst>
                  <a:outerShdw blurRad="38100" dist="38100" dir="2700000" algn="tl">
                    <a:srgbClr val="000000"/>
                  </a:outerShdw>
                </a:effectLst>
              </a:rPr>
              <a:t>Overview</a:t>
            </a:r>
          </a:p>
          <a:p>
            <a:pPr marL="381000" indent="-381000">
              <a:spcBef>
                <a:spcPts val="0"/>
              </a:spcBef>
              <a:spcAft>
                <a:spcPts val="600"/>
              </a:spcAft>
              <a:buClr>
                <a:srgbClr val="FF0000"/>
              </a:buClr>
              <a:buFontTx/>
              <a:buChar char="•"/>
            </a:pPr>
            <a:r>
              <a:rPr lang="en-GB" dirty="0" smtClean="0">
                <a:solidFill>
                  <a:schemeClr val="bg1"/>
                </a:solidFill>
                <a:effectLst>
                  <a:outerShdw blurRad="38100" dist="38100" dir="2700000" algn="tl">
                    <a:srgbClr val="000000"/>
                  </a:outerShdw>
                </a:effectLst>
              </a:rPr>
              <a:t>What role does ozone play in GCOS?</a:t>
            </a:r>
          </a:p>
          <a:p>
            <a:pPr marL="381000" indent="-381000">
              <a:spcBef>
                <a:spcPct val="50000"/>
              </a:spcBef>
              <a:spcAft>
                <a:spcPts val="600"/>
              </a:spcAft>
              <a:buClr>
                <a:srgbClr val="FF0000"/>
              </a:buClr>
              <a:buFontTx/>
              <a:buChar char="•"/>
            </a:pPr>
            <a:r>
              <a:rPr lang="en-GB" dirty="0" smtClean="0">
                <a:solidFill>
                  <a:schemeClr val="bg1"/>
                </a:solidFill>
                <a:effectLst>
                  <a:outerShdw blurRad="38100" dist="38100" dir="2700000" algn="tl">
                    <a:srgbClr val="000000"/>
                  </a:outerShdw>
                </a:effectLst>
              </a:rPr>
              <a:t>What should the international ozone research community be doing to support the activities of GCOS and meet the needs of GCOS?</a:t>
            </a:r>
          </a:p>
          <a:p>
            <a:pPr marL="381000" indent="-381000">
              <a:spcBef>
                <a:spcPct val="50000"/>
              </a:spcBef>
              <a:spcAft>
                <a:spcPts val="600"/>
              </a:spcAft>
              <a:buClr>
                <a:srgbClr val="FF0000"/>
              </a:buClr>
              <a:buFontTx/>
              <a:buChar char="•"/>
            </a:pPr>
            <a:r>
              <a:rPr lang="en-GB" dirty="0" smtClean="0">
                <a:solidFill>
                  <a:schemeClr val="bg1"/>
                </a:solidFill>
                <a:effectLst>
                  <a:outerShdw blurRad="38100" dist="38100" dir="2700000" algn="tl">
                    <a:srgbClr val="000000"/>
                  </a:outerShdw>
                </a:effectLst>
              </a:rPr>
              <a:t>GRUAN – The GCOS </a:t>
            </a:r>
            <a:r>
              <a:rPr lang="en-GB" dirty="0" smtClean="0">
                <a:effectLst>
                  <a:outerShdw blurRad="38100" dist="38100" dir="2700000" algn="tl">
                    <a:srgbClr val="000000"/>
                  </a:outerShdw>
                </a:effectLst>
              </a:rPr>
              <a:t>Reference Upper Air Network</a:t>
            </a:r>
            <a:endParaRPr lang="en-GB" dirty="0">
              <a:solidFill>
                <a:schemeClr val="bg1"/>
              </a:solidFill>
              <a:effectLst>
                <a:outerShdw blurRad="38100" dist="38100" dir="2700000" algn="tl">
                  <a:srgbClr val="000000"/>
                </a:outerShdw>
              </a:effectLst>
            </a:endParaRPr>
          </a:p>
          <a:p>
            <a:pPr marL="381000" indent="-381000">
              <a:spcBef>
                <a:spcPct val="50000"/>
              </a:spcBef>
              <a:spcAft>
                <a:spcPts val="600"/>
              </a:spcAft>
              <a:buClr>
                <a:srgbClr val="FF0000"/>
              </a:buClr>
              <a:buFontTx/>
              <a:buChar char="•"/>
            </a:pPr>
            <a:r>
              <a:rPr lang="en-GB" dirty="0" smtClean="0">
                <a:effectLst>
                  <a:outerShdw blurRad="38100" dist="38100" dir="2700000" algn="tl">
                    <a:srgbClr val="000000"/>
                  </a:outerShdw>
                </a:effectLst>
              </a:rPr>
              <a:t>What </a:t>
            </a:r>
            <a:r>
              <a:rPr lang="en-GB" dirty="0" smtClean="0">
                <a:effectLst>
                  <a:outerShdw blurRad="38100" dist="38100" dir="2700000" algn="tl">
                    <a:srgbClr val="000000"/>
                  </a:outerShdw>
                </a:effectLst>
              </a:rPr>
              <a:t>are the defining operational parameters of GRUAN?</a:t>
            </a:r>
          </a:p>
          <a:p>
            <a:pPr marL="381000" indent="-381000">
              <a:spcBef>
                <a:spcPct val="50000"/>
              </a:spcBef>
              <a:spcAft>
                <a:spcPts val="600"/>
              </a:spcAft>
              <a:buClr>
                <a:srgbClr val="FF0000"/>
              </a:buClr>
              <a:buFontTx/>
              <a:buChar char="•"/>
            </a:pPr>
            <a:r>
              <a:rPr lang="en-GB" dirty="0" smtClean="0">
                <a:effectLst>
                  <a:outerShdw blurRad="38100" dist="38100" dir="2700000" algn="tl">
                    <a:srgbClr val="000000"/>
                  </a:outerShdw>
                </a:effectLst>
              </a:rPr>
              <a:t>Outcomes of the 2012 GRUAN Network Expansion Workshop regarding locations for ozone monitoring.</a:t>
            </a:r>
            <a:endParaRPr lang="en-GB" dirty="0">
              <a:solidFill>
                <a:schemeClr val="bg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smtClean="0">
                <a:solidFill>
                  <a:srgbClr val="FFFF00"/>
                </a:solidFill>
                <a:effectLst>
                  <a:outerShdw blurRad="38100" dist="38100" dir="2700000" algn="tl">
                    <a:srgbClr val="000000"/>
                  </a:outerShdw>
                </a:effectLst>
              </a:rPr>
              <a:t>Where else?</a:t>
            </a:r>
            <a:endParaRPr lang="en-GB" sz="3000" dirty="0">
              <a:solidFill>
                <a:srgbClr val="FFFF00"/>
              </a:solidFill>
              <a:effectLst>
                <a:outerShdw blurRad="38100" dist="38100" dir="2700000" algn="tl">
                  <a:srgbClr val="000000"/>
                </a:outerShdw>
              </a:effectLst>
            </a:endParaRPr>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34" t="-859" r="-1182" b="-1481"/>
          <a:stretch/>
        </p:blipFill>
        <p:spPr bwMode="auto">
          <a:xfrm>
            <a:off x="720000" y="576000"/>
            <a:ext cx="8064000" cy="5940000"/>
          </a:xfrm>
          <a:prstGeom prst="rect">
            <a:avLst/>
          </a:prstGeom>
          <a:solidFill>
            <a:schemeClr val="bg1"/>
          </a:solidFill>
          <a:ln w="19050">
            <a:solidFill>
              <a:schemeClr val="tx1"/>
            </a:solidFill>
          </a:ln>
        </p:spPr>
      </p:pic>
    </p:spTree>
    <p:extLst>
      <p:ext uri="{BB962C8B-B14F-4D97-AF65-F5344CB8AC3E}">
        <p14:creationId xmlns:p14="http://schemas.microsoft.com/office/powerpoint/2010/main" val="13166817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smtClean="0">
                <a:solidFill>
                  <a:srgbClr val="FFFF00"/>
                </a:solidFill>
                <a:effectLst>
                  <a:outerShdw blurRad="38100" dist="38100" dir="2700000" algn="tl">
                    <a:srgbClr val="000000"/>
                  </a:outerShdw>
                </a:effectLst>
              </a:rPr>
              <a:t>Where else?</a:t>
            </a:r>
            <a:endParaRPr lang="en-GB" sz="3000" dirty="0">
              <a:solidFill>
                <a:srgbClr val="FFFF00"/>
              </a:solidFill>
              <a:effectLst>
                <a:outerShdw blurRad="38100" dist="38100" dir="2700000" algn="tl">
                  <a:srgbClr val="000000"/>
                </a:outerShdw>
              </a:effectLst>
            </a:endParaRPr>
          </a:p>
        </p:txBody>
      </p:sp>
      <p:pic>
        <p:nvPicPr>
          <p:cNvPr id="717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34" t="-859" r="-1182" b="-1481"/>
          <a:stretch/>
        </p:blipFill>
        <p:spPr bwMode="auto">
          <a:xfrm>
            <a:off x="720000" y="576000"/>
            <a:ext cx="8064000" cy="5940000"/>
          </a:xfrm>
          <a:prstGeom prst="rect">
            <a:avLst/>
          </a:prstGeom>
          <a:solidFill>
            <a:schemeClr val="bg1"/>
          </a:solidFill>
          <a:ln w="19050">
            <a:solidFill>
              <a:schemeClr val="tx1"/>
            </a:solidFill>
          </a:ln>
        </p:spPr>
      </p:pic>
    </p:spTree>
    <p:extLst>
      <p:ext uri="{BB962C8B-B14F-4D97-AF65-F5344CB8AC3E}">
        <p14:creationId xmlns:p14="http://schemas.microsoft.com/office/powerpoint/2010/main" val="30413926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You get the idea</a:t>
            </a:r>
            <a:endParaRPr lang="en-GB" sz="3000" dirty="0">
              <a:solidFill>
                <a:srgbClr val="FFFF00"/>
              </a:solidFill>
              <a:effectLst>
                <a:outerShdw blurRad="38100" dist="38100" dir="2700000" algn="tl">
                  <a:srgbClr val="000000"/>
                </a:outerShdw>
              </a:effectLst>
            </a:endParaRPr>
          </a:p>
        </p:txBody>
      </p:sp>
      <p:pic>
        <p:nvPicPr>
          <p:cNvPr id="819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634" t="-859" r="-1182" b="-1481"/>
          <a:stretch/>
        </p:blipFill>
        <p:spPr bwMode="auto">
          <a:xfrm>
            <a:off x="720000" y="576000"/>
            <a:ext cx="8064000" cy="5940000"/>
          </a:xfrm>
          <a:prstGeom prst="rect">
            <a:avLst/>
          </a:prstGeom>
          <a:solidFill>
            <a:schemeClr val="bg1"/>
          </a:solidFill>
          <a:ln w="19050">
            <a:solidFill>
              <a:schemeClr val="tx1"/>
            </a:solidFill>
          </a:ln>
        </p:spPr>
      </p:pic>
    </p:spTree>
    <p:extLst>
      <p:ext uri="{BB962C8B-B14F-4D97-AF65-F5344CB8AC3E}">
        <p14:creationId xmlns:p14="http://schemas.microsoft.com/office/powerpoint/2010/main" val="11277920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47663" y="98742"/>
            <a:ext cx="8616825" cy="553998"/>
          </a:xfrm>
          <a:prstGeom prst="rect">
            <a:avLst/>
          </a:prstGeom>
          <a:noFill/>
          <a:ln w="9525">
            <a:noFill/>
            <a:miter lim="800000"/>
            <a:headEnd/>
            <a:tailEnd/>
          </a:ln>
          <a:effectLst/>
        </p:spPr>
        <p:txBody>
          <a:bodyPr wrap="square">
            <a:spAutoFit/>
          </a:bodyPr>
          <a:lstStyle/>
          <a:p>
            <a:pPr algn="ctr">
              <a:spcBef>
                <a:spcPct val="50000"/>
              </a:spcBef>
            </a:pPr>
            <a:r>
              <a:rPr lang="en-GB" sz="3000" dirty="0" smtClean="0">
                <a:solidFill>
                  <a:srgbClr val="FFFF00"/>
                </a:solidFill>
                <a:effectLst>
                  <a:outerShdw blurRad="38100" dist="38100" dir="2700000" algn="tl">
                    <a:srgbClr val="000000"/>
                  </a:outerShdw>
                </a:effectLst>
              </a:rPr>
              <a:t>Conclusions</a:t>
            </a:r>
            <a:endParaRPr lang="en-GB" dirty="0">
              <a:solidFill>
                <a:schemeClr val="bg1"/>
              </a:solidFill>
              <a:effectLst>
                <a:outerShdw blurRad="38100" dist="38100" dir="2700000" algn="tl">
                  <a:srgbClr val="000000"/>
                </a:outerShdw>
              </a:effectLst>
            </a:endParaRPr>
          </a:p>
        </p:txBody>
      </p:sp>
      <p:sp>
        <p:nvSpPr>
          <p:cNvPr id="6" name="Text Box 3"/>
          <p:cNvSpPr txBox="1">
            <a:spLocks noChangeArrowheads="1"/>
          </p:cNvSpPr>
          <p:nvPr/>
        </p:nvSpPr>
        <p:spPr bwMode="auto">
          <a:xfrm>
            <a:off x="132398" y="855345"/>
            <a:ext cx="8799512" cy="5112169"/>
          </a:xfrm>
          <a:prstGeom prst="rect">
            <a:avLst/>
          </a:prstGeom>
          <a:noFill/>
          <a:ln w="9525" algn="ctr">
            <a:noFill/>
            <a:miter lim="800000"/>
            <a:headEnd/>
            <a:tailEnd/>
          </a:ln>
          <a:effectLst/>
        </p:spPr>
        <p:txBody>
          <a:bodyPr lIns="0" tIns="0" rIns="0" bIns="0">
            <a:spAutoFit/>
          </a:bodyPr>
          <a:lstStyle/>
          <a:p>
            <a:pPr marL="342900" indent="-342900">
              <a:spcBef>
                <a:spcPct val="50000"/>
              </a:spcBef>
              <a:buClr>
                <a:srgbClr val="F01C1C"/>
              </a:buClr>
              <a:buSzPct val="60000"/>
              <a:buBlip>
                <a:blip r:embed="rId3"/>
              </a:buBlip>
            </a:pPr>
            <a:r>
              <a:rPr lang="en-US" sz="2200" dirty="0">
                <a:effectLst>
                  <a:outerShdw blurRad="38100" dist="38100" dir="2700000" algn="tl">
                    <a:srgbClr val="000000"/>
                  </a:outerShdw>
                </a:effectLst>
              </a:rPr>
              <a:t>GRUAN is a new approach to long term observations of upper air essential climate variables</a:t>
            </a:r>
          </a:p>
          <a:p>
            <a:pPr marL="342900" indent="-342900">
              <a:spcBef>
                <a:spcPct val="50000"/>
              </a:spcBef>
              <a:buClr>
                <a:srgbClr val="F01C1C"/>
              </a:buClr>
              <a:buSzPct val="60000"/>
              <a:buBlip>
                <a:blip r:embed="rId3"/>
              </a:buBlip>
            </a:pPr>
            <a:r>
              <a:rPr lang="en-US" sz="2200" dirty="0" smtClean="0">
                <a:effectLst>
                  <a:outerShdw blurRad="38100" dist="38100" dir="2700000" algn="tl">
                    <a:srgbClr val="000000"/>
                  </a:outerShdw>
                </a:effectLst>
              </a:rPr>
              <a:t>Focus </a:t>
            </a:r>
            <a:r>
              <a:rPr lang="en-US" sz="2200" dirty="0">
                <a:effectLst>
                  <a:outerShdw blurRad="38100" dist="38100" dir="2700000" algn="tl">
                    <a:srgbClr val="000000"/>
                  </a:outerShdw>
                </a:effectLst>
              </a:rPr>
              <a:t>on </a:t>
            </a:r>
            <a:r>
              <a:rPr lang="en-US" sz="2200" i="1" dirty="0">
                <a:effectLst>
                  <a:outerShdw blurRad="38100" dist="38100" dir="2700000" algn="tl">
                    <a:srgbClr val="000000"/>
                  </a:outerShdw>
                </a:effectLst>
              </a:rPr>
              <a:t>reference </a:t>
            </a:r>
            <a:r>
              <a:rPr lang="en-US" sz="2200" dirty="0" smtClean="0">
                <a:effectLst>
                  <a:outerShdw blurRad="38100" dist="38100" dir="2700000" algn="tl">
                    <a:srgbClr val="000000"/>
                  </a:outerShdw>
                </a:effectLst>
              </a:rPr>
              <a:t>observation: </a:t>
            </a:r>
            <a:endParaRPr lang="en-US" sz="2200" dirty="0">
              <a:effectLst>
                <a:outerShdw blurRad="38100" dist="38100" dir="2700000" algn="tl">
                  <a:srgbClr val="000000"/>
                </a:outerShdw>
              </a:effectLst>
            </a:endParaRPr>
          </a:p>
          <a:p>
            <a:pPr lvl="1">
              <a:lnSpc>
                <a:spcPct val="60000"/>
              </a:lnSpc>
              <a:spcBef>
                <a:spcPct val="50000"/>
              </a:spcBef>
              <a:buClr>
                <a:srgbClr val="00FF00"/>
              </a:buClr>
              <a:buSzPct val="60000"/>
              <a:buFont typeface="Wingdings" pitchFamily="2" charset="2"/>
              <a:buChar char="ü"/>
            </a:pPr>
            <a:r>
              <a:rPr lang="en-US" sz="2200" dirty="0">
                <a:effectLst>
                  <a:outerShdw blurRad="38100" dist="38100" dir="2700000" algn="tl">
                    <a:srgbClr val="000000"/>
                  </a:outerShdw>
                </a:effectLst>
              </a:rPr>
              <a:t> quantified uncertainties </a:t>
            </a:r>
          </a:p>
          <a:p>
            <a:pPr lvl="1">
              <a:lnSpc>
                <a:spcPct val="60000"/>
              </a:lnSpc>
              <a:spcBef>
                <a:spcPct val="50000"/>
              </a:spcBef>
              <a:buClr>
                <a:srgbClr val="00FF00"/>
              </a:buClr>
              <a:buSzPct val="60000"/>
              <a:buFont typeface="Wingdings" pitchFamily="2" charset="2"/>
              <a:buChar char="ü"/>
            </a:pPr>
            <a:r>
              <a:rPr lang="en-US" sz="2200" dirty="0">
                <a:effectLst>
                  <a:outerShdw blurRad="38100" dist="38100" dir="2700000" algn="tl">
                    <a:srgbClr val="000000"/>
                  </a:outerShdw>
                </a:effectLst>
              </a:rPr>
              <a:t> traceable</a:t>
            </a:r>
          </a:p>
          <a:p>
            <a:pPr lvl="1">
              <a:lnSpc>
                <a:spcPct val="60000"/>
              </a:lnSpc>
              <a:spcBef>
                <a:spcPct val="50000"/>
              </a:spcBef>
              <a:buClr>
                <a:srgbClr val="00FF00"/>
              </a:buClr>
              <a:buSzPct val="60000"/>
              <a:buFont typeface="Wingdings" pitchFamily="2" charset="2"/>
              <a:buChar char="ü"/>
            </a:pPr>
            <a:r>
              <a:rPr lang="en-US" sz="2200" dirty="0">
                <a:effectLst>
                  <a:outerShdw blurRad="38100" dist="38100" dir="2700000" algn="tl">
                    <a:srgbClr val="000000"/>
                  </a:outerShdw>
                </a:effectLst>
              </a:rPr>
              <a:t> well documented</a:t>
            </a:r>
          </a:p>
          <a:p>
            <a:pPr marL="342900" indent="-342900">
              <a:spcBef>
                <a:spcPct val="50000"/>
              </a:spcBef>
              <a:buClr>
                <a:srgbClr val="FF0000"/>
              </a:buClr>
              <a:buSzPct val="60000"/>
              <a:buBlip>
                <a:blip r:embed="rId3"/>
              </a:buBlip>
            </a:pPr>
            <a:r>
              <a:rPr lang="en-US" sz="2200" dirty="0">
                <a:effectLst>
                  <a:outerShdw blurRad="38100" dist="38100" dir="2700000" algn="tl">
                    <a:srgbClr val="000000"/>
                  </a:outerShdw>
                </a:effectLst>
              </a:rPr>
              <a:t>Understand the uncertainties: </a:t>
            </a:r>
          </a:p>
          <a:p>
            <a:pPr lvl="1">
              <a:lnSpc>
                <a:spcPct val="60000"/>
              </a:lnSpc>
              <a:spcBef>
                <a:spcPct val="50000"/>
              </a:spcBef>
              <a:buClr>
                <a:srgbClr val="00FF00"/>
              </a:buClr>
              <a:buSzPct val="60000"/>
              <a:buFont typeface="Wingdings" pitchFamily="2" charset="2"/>
              <a:buChar char="ü"/>
            </a:pPr>
            <a:r>
              <a:rPr lang="en-US" dirty="0">
                <a:effectLst>
                  <a:outerShdw blurRad="38100" dist="38100" dir="2700000" algn="tl">
                    <a:srgbClr val="000000"/>
                  </a:outerShdw>
                </a:effectLst>
              </a:rPr>
              <a:t> analyze sources</a:t>
            </a:r>
          </a:p>
          <a:p>
            <a:pPr lvl="1">
              <a:lnSpc>
                <a:spcPct val="60000"/>
              </a:lnSpc>
              <a:spcBef>
                <a:spcPct val="50000"/>
              </a:spcBef>
              <a:buClr>
                <a:srgbClr val="00FF00"/>
              </a:buClr>
              <a:buSzPct val="60000"/>
              <a:buFont typeface="Wingdings" pitchFamily="2" charset="2"/>
              <a:buChar char="ü"/>
            </a:pPr>
            <a:r>
              <a:rPr lang="en-US" dirty="0">
                <a:effectLst>
                  <a:outerShdw blurRad="38100" dist="38100" dir="2700000" algn="tl">
                    <a:srgbClr val="000000"/>
                  </a:outerShdw>
                </a:effectLst>
              </a:rPr>
              <a:t> synthesize best estimate</a:t>
            </a:r>
          </a:p>
          <a:p>
            <a:pPr lvl="1">
              <a:lnSpc>
                <a:spcPct val="60000"/>
              </a:lnSpc>
              <a:spcBef>
                <a:spcPct val="50000"/>
              </a:spcBef>
              <a:buClr>
                <a:srgbClr val="00FF00"/>
              </a:buClr>
              <a:buSzPct val="60000"/>
              <a:buFont typeface="Wingdings" pitchFamily="2" charset="2"/>
              <a:buChar char="ü"/>
            </a:pPr>
            <a:r>
              <a:rPr lang="en-US" dirty="0">
                <a:effectLst>
                  <a:outerShdw blurRad="38100" dist="38100" dir="2700000" algn="tl">
                    <a:srgbClr val="000000"/>
                  </a:outerShdw>
                </a:effectLst>
              </a:rPr>
              <a:t> verify in redundant observations</a:t>
            </a:r>
          </a:p>
          <a:p>
            <a:pPr marL="342900" indent="-342900">
              <a:spcBef>
                <a:spcPct val="50000"/>
              </a:spcBef>
              <a:buClr>
                <a:srgbClr val="F01C1C"/>
              </a:buClr>
              <a:buSzPct val="60000"/>
              <a:buBlip>
                <a:blip r:embed="rId3"/>
              </a:buBlip>
            </a:pPr>
            <a:r>
              <a:rPr lang="en-US" sz="2200" dirty="0" smtClean="0">
                <a:effectLst>
                  <a:outerShdw blurRad="38100" dist="38100" dir="2700000" algn="tl">
                    <a:srgbClr val="000000"/>
                  </a:outerShdw>
                </a:effectLst>
              </a:rPr>
              <a:t>Objective criteria can be used to optimize the location for detecting expected trends in total column ozone </a:t>
            </a:r>
            <a:r>
              <a:rPr lang="en-US" sz="2200" dirty="0" smtClean="0">
                <a:effectLst>
                  <a:outerShdw blurRad="38100" dist="38100" dir="2700000" algn="tl">
                    <a:srgbClr val="000000"/>
                  </a:outerShdw>
                </a:effectLst>
                <a:latin typeface="Times New Roman"/>
                <a:cs typeface="Times New Roman"/>
              </a:rPr>
              <a:t>→</a:t>
            </a:r>
            <a:r>
              <a:rPr lang="en-US" sz="2200" dirty="0" smtClean="0">
                <a:effectLst>
                  <a:outerShdw blurRad="38100" dist="38100" dir="2700000" algn="tl">
                    <a:srgbClr val="000000"/>
                  </a:outerShdw>
                </a:effectLst>
              </a:rPr>
              <a:t> but this is of course not the only criterion for where to locate sites.</a:t>
            </a:r>
            <a:endParaRPr lang="en-US" sz="2200" dirty="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p:cNvSpPr/>
          <p:nvPr/>
        </p:nvSpPr>
        <p:spPr bwMode="auto">
          <a:xfrm>
            <a:off x="179512" y="2132856"/>
            <a:ext cx="8784977" cy="4464496"/>
          </a:xfrm>
          <a:custGeom>
            <a:avLst/>
            <a:gdLst>
              <a:gd name="connsiteX0" fmla="*/ 0 w 1224136"/>
              <a:gd name="connsiteY0" fmla="*/ 0 h 792088"/>
              <a:gd name="connsiteX1" fmla="*/ 1224136 w 1224136"/>
              <a:gd name="connsiteY1" fmla="*/ 0 h 792088"/>
              <a:gd name="connsiteX2" fmla="*/ 1224136 w 1224136"/>
              <a:gd name="connsiteY2" fmla="*/ 792088 h 792088"/>
              <a:gd name="connsiteX3" fmla="*/ 0 w 1224136"/>
              <a:gd name="connsiteY3" fmla="*/ 792088 h 792088"/>
              <a:gd name="connsiteX4" fmla="*/ 0 w 1224136"/>
              <a:gd name="connsiteY4" fmla="*/ 0 h 792088"/>
              <a:gd name="connsiteX0" fmla="*/ 160167 w 1384303"/>
              <a:gd name="connsiteY0" fmla="*/ 0 h 1580445"/>
              <a:gd name="connsiteX1" fmla="*/ 1384303 w 1384303"/>
              <a:gd name="connsiteY1" fmla="*/ 0 h 1580445"/>
              <a:gd name="connsiteX2" fmla="*/ 1384303 w 1384303"/>
              <a:gd name="connsiteY2" fmla="*/ 792088 h 1580445"/>
              <a:gd name="connsiteX3" fmla="*/ 0 w 1384303"/>
              <a:gd name="connsiteY3" fmla="*/ 1580445 h 1580445"/>
              <a:gd name="connsiteX4" fmla="*/ 160167 w 1384303"/>
              <a:gd name="connsiteY4" fmla="*/ 0 h 1580445"/>
              <a:gd name="connsiteX0" fmla="*/ 160167 w 1384303"/>
              <a:gd name="connsiteY0" fmla="*/ 0 h 1580445"/>
              <a:gd name="connsiteX1" fmla="*/ 1384303 w 1384303"/>
              <a:gd name="connsiteY1" fmla="*/ 0 h 1580445"/>
              <a:gd name="connsiteX2" fmla="*/ 1384303 w 1384303"/>
              <a:gd name="connsiteY2" fmla="*/ 1580445 h 1580445"/>
              <a:gd name="connsiteX3" fmla="*/ 0 w 1384303"/>
              <a:gd name="connsiteY3" fmla="*/ 1580445 h 1580445"/>
              <a:gd name="connsiteX4" fmla="*/ 160167 w 1384303"/>
              <a:gd name="connsiteY4" fmla="*/ 0 h 1580445"/>
              <a:gd name="connsiteX0" fmla="*/ 160167 w 1384303"/>
              <a:gd name="connsiteY0" fmla="*/ 263408 h 1843852"/>
              <a:gd name="connsiteX1" fmla="*/ 869479 w 1384303"/>
              <a:gd name="connsiteY1" fmla="*/ 0 h 1843852"/>
              <a:gd name="connsiteX2" fmla="*/ 1384303 w 1384303"/>
              <a:gd name="connsiteY2" fmla="*/ 1843853 h 1843852"/>
              <a:gd name="connsiteX3" fmla="*/ 0 w 1384303"/>
              <a:gd name="connsiteY3" fmla="*/ 1843853 h 1843852"/>
              <a:gd name="connsiteX4" fmla="*/ 160167 w 1384303"/>
              <a:gd name="connsiteY4" fmla="*/ 263408 h 1843852"/>
              <a:gd name="connsiteX0" fmla="*/ 434740 w 1384303"/>
              <a:gd name="connsiteY0" fmla="*/ 0 h 1843854"/>
              <a:gd name="connsiteX1" fmla="*/ 869479 w 1384303"/>
              <a:gd name="connsiteY1" fmla="*/ 0 h 1843854"/>
              <a:gd name="connsiteX2" fmla="*/ 1384303 w 1384303"/>
              <a:gd name="connsiteY2" fmla="*/ 1843853 h 1843854"/>
              <a:gd name="connsiteX3" fmla="*/ 0 w 1384303"/>
              <a:gd name="connsiteY3" fmla="*/ 1843853 h 1843854"/>
              <a:gd name="connsiteX4" fmla="*/ 434740 w 1384303"/>
              <a:gd name="connsiteY4" fmla="*/ 0 h 1843854"/>
              <a:gd name="connsiteX0" fmla="*/ 434740 w 1384303"/>
              <a:gd name="connsiteY0" fmla="*/ 0 h 1843852"/>
              <a:gd name="connsiteX1" fmla="*/ 869479 w 1384303"/>
              <a:gd name="connsiteY1" fmla="*/ 0 h 1843852"/>
              <a:gd name="connsiteX2" fmla="*/ 1384303 w 1384303"/>
              <a:gd name="connsiteY2" fmla="*/ 1843853 h 1843852"/>
              <a:gd name="connsiteX3" fmla="*/ 407315 w 1384303"/>
              <a:gd name="connsiteY3" fmla="*/ 1841057 h 1843852"/>
              <a:gd name="connsiteX4" fmla="*/ 0 w 1384303"/>
              <a:gd name="connsiteY4" fmla="*/ 1843853 h 1843852"/>
              <a:gd name="connsiteX5" fmla="*/ 434740 w 1384303"/>
              <a:gd name="connsiteY5" fmla="*/ 0 h 1843852"/>
              <a:gd name="connsiteX0" fmla="*/ 434740 w 1384303"/>
              <a:gd name="connsiteY0" fmla="*/ 0 h 8165630"/>
              <a:gd name="connsiteX1" fmla="*/ 869479 w 1384303"/>
              <a:gd name="connsiteY1" fmla="*/ 0 h 8165630"/>
              <a:gd name="connsiteX2" fmla="*/ 1384303 w 1384303"/>
              <a:gd name="connsiteY2" fmla="*/ 1843853 h 8165630"/>
              <a:gd name="connsiteX3" fmla="*/ 0 w 1384303"/>
              <a:gd name="connsiteY3" fmla="*/ 8165630 h 8165630"/>
              <a:gd name="connsiteX4" fmla="*/ 0 w 1384303"/>
              <a:gd name="connsiteY4" fmla="*/ 1843853 h 8165630"/>
              <a:gd name="connsiteX5" fmla="*/ 434740 w 1384303"/>
              <a:gd name="connsiteY5" fmla="*/ 0 h 8165630"/>
              <a:gd name="connsiteX0" fmla="*/ 434740 w 1384303"/>
              <a:gd name="connsiteY0" fmla="*/ 0 h 8165630"/>
              <a:gd name="connsiteX1" fmla="*/ 869479 w 1384303"/>
              <a:gd name="connsiteY1" fmla="*/ 0 h 8165630"/>
              <a:gd name="connsiteX2" fmla="*/ 1384303 w 1384303"/>
              <a:gd name="connsiteY2" fmla="*/ 1843853 h 8165630"/>
              <a:gd name="connsiteX3" fmla="*/ 1090124 w 1384303"/>
              <a:gd name="connsiteY3" fmla="*/ 3151144 h 8165630"/>
              <a:gd name="connsiteX4" fmla="*/ 0 w 1384303"/>
              <a:gd name="connsiteY4" fmla="*/ 8165630 h 8165630"/>
              <a:gd name="connsiteX5" fmla="*/ 0 w 1384303"/>
              <a:gd name="connsiteY5" fmla="*/ 1843853 h 8165630"/>
              <a:gd name="connsiteX6" fmla="*/ 434740 w 1384303"/>
              <a:gd name="connsiteY6" fmla="*/ 0 h 8165630"/>
              <a:gd name="connsiteX0" fmla="*/ 434740 w 1395744"/>
              <a:gd name="connsiteY0" fmla="*/ 0 h 8165630"/>
              <a:gd name="connsiteX1" fmla="*/ 869479 w 1395744"/>
              <a:gd name="connsiteY1" fmla="*/ 0 h 8165630"/>
              <a:gd name="connsiteX2" fmla="*/ 1384303 w 1395744"/>
              <a:gd name="connsiteY2" fmla="*/ 1843853 h 8165630"/>
              <a:gd name="connsiteX3" fmla="*/ 1395744 w 1395744"/>
              <a:gd name="connsiteY3" fmla="*/ 8165630 h 8165630"/>
              <a:gd name="connsiteX4" fmla="*/ 0 w 1395744"/>
              <a:gd name="connsiteY4" fmla="*/ 8165630 h 8165630"/>
              <a:gd name="connsiteX5" fmla="*/ 0 w 1395744"/>
              <a:gd name="connsiteY5" fmla="*/ 1843853 h 8165630"/>
              <a:gd name="connsiteX6" fmla="*/ 434740 w 1395744"/>
              <a:gd name="connsiteY6" fmla="*/ 0 h 8165630"/>
              <a:gd name="connsiteX0" fmla="*/ 434740 w 1395744"/>
              <a:gd name="connsiteY0" fmla="*/ 0 h 8165630"/>
              <a:gd name="connsiteX1" fmla="*/ 869479 w 1395744"/>
              <a:gd name="connsiteY1" fmla="*/ 0 h 8165630"/>
              <a:gd name="connsiteX2" fmla="*/ 1384303 w 1395744"/>
              <a:gd name="connsiteY2" fmla="*/ 1843852 h 8165630"/>
              <a:gd name="connsiteX3" fmla="*/ 1395744 w 1395744"/>
              <a:gd name="connsiteY3" fmla="*/ 8165630 h 8165630"/>
              <a:gd name="connsiteX4" fmla="*/ 0 w 1395744"/>
              <a:gd name="connsiteY4" fmla="*/ 8165630 h 8165630"/>
              <a:gd name="connsiteX5" fmla="*/ 0 w 1395744"/>
              <a:gd name="connsiteY5" fmla="*/ 1843853 h 8165630"/>
              <a:gd name="connsiteX6" fmla="*/ 434740 w 1395744"/>
              <a:gd name="connsiteY6" fmla="*/ 0 h 8165630"/>
              <a:gd name="connsiteX0" fmla="*/ 434740 w 1395744"/>
              <a:gd name="connsiteY0" fmla="*/ 0 h 8165630"/>
              <a:gd name="connsiteX1" fmla="*/ 869479 w 1395744"/>
              <a:gd name="connsiteY1" fmla="*/ 0 h 8165630"/>
              <a:gd name="connsiteX2" fmla="*/ 1384303 w 1395744"/>
              <a:gd name="connsiteY2" fmla="*/ 1843852 h 8165630"/>
              <a:gd name="connsiteX3" fmla="*/ 1395744 w 1395744"/>
              <a:gd name="connsiteY3" fmla="*/ 8165630 h 8165630"/>
              <a:gd name="connsiteX4" fmla="*/ 0 w 1395744"/>
              <a:gd name="connsiteY4" fmla="*/ 8165630 h 8165630"/>
              <a:gd name="connsiteX5" fmla="*/ 0 w 1395744"/>
              <a:gd name="connsiteY5" fmla="*/ 1843853 h 8165630"/>
              <a:gd name="connsiteX6" fmla="*/ 434740 w 1395744"/>
              <a:gd name="connsiteY6" fmla="*/ 0 h 816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5744" h="8165630">
                <a:moveTo>
                  <a:pt x="434740" y="0"/>
                </a:moveTo>
                <a:lnTo>
                  <a:pt x="869479" y="0"/>
                </a:lnTo>
                <a:lnTo>
                  <a:pt x="1384303" y="1843852"/>
                </a:lnTo>
                <a:cubicBezTo>
                  <a:pt x="1388117" y="3951111"/>
                  <a:pt x="1391930" y="6058371"/>
                  <a:pt x="1395744" y="8165630"/>
                </a:cubicBezTo>
                <a:lnTo>
                  <a:pt x="0" y="8165630"/>
                </a:lnTo>
                <a:lnTo>
                  <a:pt x="0" y="1843853"/>
                </a:lnTo>
                <a:lnTo>
                  <a:pt x="434740" y="0"/>
                </a:lnTo>
                <a:close/>
              </a:path>
            </a:pathLst>
          </a:custGeom>
          <a:solidFill>
            <a:schemeClr val="bg1">
              <a:lumMod val="85000"/>
              <a:alpha val="58000"/>
            </a:schemeClr>
          </a:solidFill>
          <a:ln w="25400" cap="flat" cmpd="sng" algn="ctr">
            <a:solidFill>
              <a:schemeClr val="tx1"/>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NZ" sz="2200" b="1" i="0" u="none" strike="noStrike" cap="none" normalizeH="0" baseline="0" dirty="0" smtClean="0">
              <a:ln>
                <a:noFill/>
              </a:ln>
              <a:solidFill>
                <a:schemeClr val="bg1"/>
              </a:solidFill>
              <a:effectLst>
                <a:outerShdw blurRad="38100" dist="38100" dir="2700000" algn="tl">
                  <a:srgbClr val="000000">
                    <a:alpha val="43137"/>
                  </a:srgbClr>
                </a:outerShdw>
              </a:effectLst>
              <a:latin typeface="Comic Sans MS" pitchFamily="66" charset="0"/>
            </a:endParaRPr>
          </a:p>
        </p:txBody>
      </p:sp>
      <p:sp>
        <p:nvSpPr>
          <p:cNvPr id="6" name="Text Box 2"/>
          <p:cNvSpPr txBox="1">
            <a:spLocks noChangeArrowheads="1"/>
          </p:cNvSpPr>
          <p:nvPr/>
        </p:nvSpPr>
        <p:spPr bwMode="auto">
          <a:xfrm>
            <a:off x="0" y="98743"/>
            <a:ext cx="9144000" cy="553998"/>
          </a:xfrm>
          <a:prstGeom prst="rect">
            <a:avLst/>
          </a:prstGeom>
          <a:noFill/>
          <a:ln w="9525">
            <a:noFill/>
            <a:miter lim="800000"/>
            <a:headEnd/>
            <a:tailEnd/>
          </a:ln>
          <a:effectLst/>
        </p:spPr>
        <p:txBody>
          <a:bodyPr wrap="square">
            <a:spAutoFit/>
          </a:bodyPr>
          <a:lstStyle/>
          <a:p>
            <a:pPr marL="381000" indent="-381000" algn="ctr">
              <a:spcBef>
                <a:spcPct val="50000"/>
              </a:spcBef>
            </a:pPr>
            <a:r>
              <a:rPr lang="en-GB" sz="3000" dirty="0" smtClean="0">
                <a:solidFill>
                  <a:srgbClr val="FFFF00"/>
                </a:solidFill>
                <a:effectLst>
                  <a:outerShdw blurRad="38100" dist="38100" dir="2700000" algn="tl">
                    <a:srgbClr val="000000"/>
                  </a:outerShdw>
                </a:effectLst>
              </a:rPr>
              <a:t>Ozone and GCOS</a:t>
            </a:r>
            <a:endParaRPr lang="en-GB" sz="3000" dirty="0">
              <a:solidFill>
                <a:schemeClr val="bg1"/>
              </a:solidFill>
              <a:effectLst>
                <a:outerShdw blurRad="38100" dist="38100" dir="2700000" algn="tl">
                  <a:srgbClr val="000000"/>
                </a:outerShdw>
              </a:effectLst>
            </a:endParaRPr>
          </a:p>
        </p:txBody>
      </p:sp>
      <p:sp>
        <p:nvSpPr>
          <p:cNvPr id="4" name="TextBox 3"/>
          <p:cNvSpPr txBox="1"/>
          <p:nvPr/>
        </p:nvSpPr>
        <p:spPr>
          <a:xfrm>
            <a:off x="971600" y="1484784"/>
            <a:ext cx="1900796" cy="637849"/>
          </a:xfrm>
          <a:prstGeom prst="rect">
            <a:avLst/>
          </a:prstGeom>
          <a:solidFill>
            <a:schemeClr val="accent2"/>
          </a:solidFill>
          <a:ln w="25400">
            <a:solidFill>
              <a:schemeClr val="tx1"/>
            </a:solidFill>
          </a:ln>
        </p:spPr>
        <p:txBody>
          <a:bodyPr wrap="none" lIns="180000" tIns="72000" rIns="180000" bIns="72000" rtlCol="0">
            <a:spAutoFit/>
          </a:bodyPr>
          <a:lstStyle/>
          <a:p>
            <a:r>
              <a:rPr lang="en-NZ" sz="3200" dirty="0" smtClean="0">
                <a:effectLst>
                  <a:outerShdw blurRad="38100" dist="38100" dir="2700000" algn="tl">
                    <a:srgbClr val="000000"/>
                  </a:outerShdw>
                </a:effectLst>
              </a:rPr>
              <a:t>Oceanic</a:t>
            </a:r>
            <a:endParaRPr lang="en-NZ" sz="3200" dirty="0">
              <a:effectLst>
                <a:outerShdw blurRad="38100" dist="38100" dir="2700000" algn="tl">
                  <a:srgbClr val="000000"/>
                </a:outerShdw>
              </a:effectLst>
            </a:endParaRPr>
          </a:p>
        </p:txBody>
      </p:sp>
      <p:sp>
        <p:nvSpPr>
          <p:cNvPr id="5" name="TextBox 4"/>
          <p:cNvSpPr txBox="1"/>
          <p:nvPr/>
        </p:nvSpPr>
        <p:spPr>
          <a:xfrm>
            <a:off x="2880329" y="1484784"/>
            <a:ext cx="2803286" cy="637849"/>
          </a:xfrm>
          <a:prstGeom prst="rect">
            <a:avLst/>
          </a:prstGeom>
          <a:solidFill>
            <a:srgbClr val="00B4FF"/>
          </a:solidFill>
          <a:ln w="25400">
            <a:solidFill>
              <a:schemeClr val="tx1"/>
            </a:solidFill>
          </a:ln>
        </p:spPr>
        <p:txBody>
          <a:bodyPr wrap="none" lIns="180000" tIns="72000" rIns="180000" bIns="72000" rtlCol="0">
            <a:spAutoFit/>
          </a:bodyPr>
          <a:lstStyle/>
          <a:p>
            <a:r>
              <a:rPr lang="en-NZ" sz="3200" dirty="0" smtClean="0">
                <a:effectLst>
                  <a:outerShdw blurRad="38100" dist="38100" dir="2700000" algn="tl">
                    <a:srgbClr val="000000"/>
                  </a:outerShdw>
                </a:effectLst>
              </a:rPr>
              <a:t>Atmospheric</a:t>
            </a:r>
          </a:p>
        </p:txBody>
      </p:sp>
      <p:sp>
        <p:nvSpPr>
          <p:cNvPr id="7" name="TextBox 6"/>
          <p:cNvSpPr txBox="1"/>
          <p:nvPr/>
        </p:nvSpPr>
        <p:spPr>
          <a:xfrm>
            <a:off x="5684128" y="1484784"/>
            <a:ext cx="2548409" cy="637849"/>
          </a:xfrm>
          <a:prstGeom prst="rect">
            <a:avLst/>
          </a:prstGeom>
          <a:solidFill>
            <a:srgbClr val="00B050"/>
          </a:solidFill>
          <a:ln w="25400">
            <a:solidFill>
              <a:schemeClr val="tx1"/>
            </a:solidFill>
          </a:ln>
        </p:spPr>
        <p:txBody>
          <a:bodyPr wrap="none" lIns="180000" tIns="72000" rIns="180000" bIns="72000" rtlCol="0">
            <a:spAutoFit/>
          </a:bodyPr>
          <a:lstStyle/>
          <a:p>
            <a:r>
              <a:rPr lang="en-NZ" sz="3200" dirty="0" smtClean="0">
                <a:effectLst>
                  <a:outerShdw blurRad="38100" dist="38100" dir="2700000" algn="tl">
                    <a:srgbClr val="000000"/>
                  </a:outerShdw>
                </a:effectLst>
              </a:rPr>
              <a:t>Terrestrial</a:t>
            </a:r>
          </a:p>
        </p:txBody>
      </p:sp>
      <p:sp>
        <p:nvSpPr>
          <p:cNvPr id="9" name="TextBox 8"/>
          <p:cNvSpPr txBox="1"/>
          <p:nvPr/>
        </p:nvSpPr>
        <p:spPr>
          <a:xfrm>
            <a:off x="1737008" y="843568"/>
            <a:ext cx="5803192" cy="430887"/>
          </a:xfrm>
          <a:prstGeom prst="rect">
            <a:avLst/>
          </a:prstGeom>
          <a:noFill/>
        </p:spPr>
        <p:txBody>
          <a:bodyPr wrap="none" rtlCol="0">
            <a:spAutoFit/>
          </a:bodyPr>
          <a:lstStyle/>
          <a:p>
            <a:r>
              <a:rPr lang="en-NZ" dirty="0" smtClean="0">
                <a:effectLst>
                  <a:outerShdw blurRad="38100" dist="38100" dir="2700000" algn="tl">
                    <a:srgbClr val="000000"/>
                  </a:outerShdw>
                </a:effectLst>
              </a:rPr>
              <a:t>GCOS Essential Climate Variables (ECVs)</a:t>
            </a:r>
            <a:endParaRPr lang="en-NZ" dirty="0">
              <a:effectLst>
                <a:outerShdw blurRad="38100" dist="38100" dir="2700000" algn="tl">
                  <a:srgbClr val="000000"/>
                </a:outerShdw>
              </a:effectLst>
            </a:endParaRPr>
          </a:p>
        </p:txBody>
      </p:sp>
      <p:sp>
        <p:nvSpPr>
          <p:cNvPr id="10" name="TextBox 9"/>
          <p:cNvSpPr txBox="1"/>
          <p:nvPr/>
        </p:nvSpPr>
        <p:spPr>
          <a:xfrm>
            <a:off x="209992" y="3153544"/>
            <a:ext cx="8712968" cy="3447098"/>
          </a:xfrm>
          <a:prstGeom prst="rect">
            <a:avLst/>
          </a:prstGeom>
          <a:noFill/>
          <a:ln w="25400">
            <a:noFill/>
          </a:ln>
        </p:spPr>
        <p:txBody>
          <a:bodyPr wrap="square" rtlCol="0">
            <a:spAutoFit/>
          </a:bodyPr>
          <a:lstStyle/>
          <a:p>
            <a:pPr marL="1798638" indent="-1798638">
              <a:spcAft>
                <a:spcPts val="1200"/>
              </a:spcAft>
            </a:pPr>
            <a:r>
              <a:rPr lang="en-NZ" b="0" dirty="0" smtClean="0">
                <a:solidFill>
                  <a:srgbClr val="00FF00"/>
                </a:solidFill>
                <a:effectLst>
                  <a:outerShdw blurRad="38100" dist="38100" dir="2700000" algn="tl">
                    <a:srgbClr val="000000"/>
                  </a:outerShdw>
                </a:effectLst>
              </a:rPr>
              <a:t>Surface:</a:t>
            </a:r>
            <a:r>
              <a:rPr lang="en-NZ" dirty="0" smtClean="0">
                <a:solidFill>
                  <a:srgbClr val="00FF00"/>
                </a:solidFill>
                <a:effectLst>
                  <a:outerShdw blurRad="38100" dist="38100" dir="2700000" algn="tl">
                    <a:srgbClr val="000000"/>
                  </a:outerShdw>
                </a:effectLst>
              </a:rPr>
              <a:t> </a:t>
            </a:r>
            <a:r>
              <a:rPr lang="en-NZ" dirty="0" smtClean="0">
                <a:solidFill>
                  <a:schemeClr val="tx1"/>
                </a:solidFill>
                <a:effectLst>
                  <a:outerShdw blurRad="38100" dist="38100" dir="2700000" algn="tl">
                    <a:srgbClr val="000000"/>
                  </a:outerShdw>
                </a:effectLst>
              </a:rPr>
              <a:t>	Air temperature, precipitation, air pressure, surface radiation budget, wind speed and direction, water vapour.</a:t>
            </a:r>
          </a:p>
          <a:p>
            <a:pPr marL="1798638" indent="-1798638">
              <a:spcAft>
                <a:spcPts val="1200"/>
              </a:spcAft>
            </a:pPr>
            <a:r>
              <a:rPr lang="en-NZ" dirty="0" smtClean="0">
                <a:solidFill>
                  <a:srgbClr val="00FF00"/>
                </a:solidFill>
                <a:effectLst>
                  <a:outerShdw blurRad="38100" dist="38100" dir="2700000" algn="tl">
                    <a:srgbClr val="000000"/>
                  </a:outerShdw>
                </a:effectLst>
              </a:rPr>
              <a:t>Upper-air: </a:t>
            </a:r>
            <a:r>
              <a:rPr lang="en-NZ" dirty="0" smtClean="0">
                <a:solidFill>
                  <a:schemeClr val="tx1"/>
                </a:solidFill>
                <a:effectLst>
                  <a:outerShdw blurRad="38100" dist="38100" dir="2700000" algn="tl">
                    <a:srgbClr val="000000"/>
                  </a:outerShdw>
                </a:effectLst>
              </a:rPr>
              <a:t>	Earth radiation budget (including solar irradiance), upper-air temperature (including MSU radiances), wind speed and direction, water vapour, cloud properties.</a:t>
            </a:r>
          </a:p>
          <a:p>
            <a:pPr marL="1798638" indent="-1798638">
              <a:spcAft>
                <a:spcPts val="1200"/>
              </a:spcAft>
            </a:pPr>
            <a:r>
              <a:rPr lang="en-NZ" dirty="0" smtClean="0">
                <a:solidFill>
                  <a:srgbClr val="00FF00"/>
                </a:solidFill>
                <a:effectLst>
                  <a:outerShdw blurRad="38100" dist="38100" dir="2700000" algn="tl">
                    <a:srgbClr val="000000"/>
                  </a:outerShdw>
                </a:effectLst>
              </a:rPr>
              <a:t>Composition: </a:t>
            </a:r>
            <a:r>
              <a:rPr lang="en-NZ" dirty="0" smtClean="0">
                <a:solidFill>
                  <a:schemeClr val="tx1"/>
                </a:solidFill>
                <a:effectLst>
                  <a:outerShdw blurRad="38100" dist="38100" dir="2700000" algn="tl">
                    <a:srgbClr val="000000"/>
                  </a:outerShdw>
                </a:effectLst>
              </a:rPr>
              <a:t>Carbon dioxide, methane, </a:t>
            </a:r>
            <a:r>
              <a:rPr lang="en-NZ" dirty="0" smtClean="0">
                <a:solidFill>
                  <a:srgbClr val="FF0000"/>
                </a:solidFill>
                <a:effectLst>
                  <a:outerShdw blurRad="38100" dist="38100" dir="2700000" algn="tl">
                    <a:srgbClr val="000000"/>
                  </a:outerShdw>
                </a:effectLst>
              </a:rPr>
              <a:t>ozone</a:t>
            </a:r>
            <a:r>
              <a:rPr lang="en-NZ" dirty="0" smtClean="0">
                <a:solidFill>
                  <a:schemeClr val="tx1"/>
                </a:solidFill>
                <a:effectLst>
                  <a:outerShdw blurRad="38100" dist="38100" dir="2700000" algn="tl">
                    <a:srgbClr val="000000"/>
                  </a:outerShdw>
                </a:effectLst>
              </a:rPr>
              <a:t>, other long-lived greenhouse gases, aerosol properties.</a:t>
            </a:r>
            <a:endParaRPr lang="en-NZ" dirty="0">
              <a:solidFill>
                <a:schemeClr val="tx1"/>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47663" y="-7938"/>
            <a:ext cx="8497887" cy="1015663"/>
          </a:xfrm>
          <a:prstGeom prst="rect">
            <a:avLst/>
          </a:prstGeom>
          <a:noFill/>
          <a:ln w="9525">
            <a:noFill/>
            <a:miter lim="800000"/>
            <a:headEnd/>
            <a:tailEnd/>
          </a:ln>
          <a:effectLst/>
        </p:spPr>
        <p:txBody>
          <a:bodyPr>
            <a:spAutoFit/>
          </a:bodyPr>
          <a:lstStyle/>
          <a:p>
            <a:pPr marL="381000" indent="-381000" algn="ctr">
              <a:spcBef>
                <a:spcPct val="50000"/>
              </a:spcBef>
            </a:pPr>
            <a:r>
              <a:rPr lang="en-GB" sz="3000" dirty="0" smtClean="0">
                <a:solidFill>
                  <a:srgbClr val="FFFF00"/>
                </a:solidFill>
                <a:effectLst>
                  <a:outerShdw blurRad="38100" dist="38100" dir="2700000" algn="tl">
                    <a:srgbClr val="000000"/>
                  </a:outerShdw>
                </a:effectLst>
              </a:rPr>
              <a:t>GCOS recommendations for producing a climate data record for an ECV</a:t>
            </a:r>
            <a:endParaRPr lang="en-GB" dirty="0">
              <a:solidFill>
                <a:schemeClr val="bg1"/>
              </a:solidFill>
              <a:effectLst>
                <a:outerShdw blurRad="38100" dist="38100" dir="2700000" algn="tl">
                  <a:srgbClr val="000000"/>
                </a:outerShdw>
              </a:effectLst>
            </a:endParaRPr>
          </a:p>
        </p:txBody>
      </p:sp>
      <p:sp>
        <p:nvSpPr>
          <p:cNvPr id="4" name="Text Box 5"/>
          <p:cNvSpPr txBox="1">
            <a:spLocks noChangeArrowheads="1"/>
          </p:cNvSpPr>
          <p:nvPr/>
        </p:nvSpPr>
        <p:spPr bwMode="auto">
          <a:xfrm>
            <a:off x="118552" y="1124744"/>
            <a:ext cx="9205976" cy="6001643"/>
          </a:xfrm>
          <a:prstGeom prst="rect">
            <a:avLst/>
          </a:prstGeom>
          <a:noFill/>
          <a:ln w="9525">
            <a:noFill/>
            <a:miter lim="800000"/>
            <a:headEnd/>
            <a:tailEnd/>
          </a:ln>
          <a:effectLst/>
        </p:spPr>
        <p:txBody>
          <a:bodyPr wrap="square">
            <a:spAutoFit/>
          </a:bodyPr>
          <a:lstStyle/>
          <a:p>
            <a:pPr marL="365125" indent="-365125">
              <a:spcBef>
                <a:spcPct val="50000"/>
              </a:spcBef>
              <a:buSzPct val="60000"/>
            </a:pPr>
            <a:r>
              <a:rPr lang="en-NZ" dirty="0" smtClean="0">
                <a:effectLst>
                  <a:outerShdw blurRad="38100" dist="38100" dir="2700000" algn="tl">
                    <a:srgbClr val="000000"/>
                  </a:outerShdw>
                </a:effectLst>
              </a:rPr>
              <a:t>There are the 20 GCOS Climate Monitoring Principles:</a:t>
            </a:r>
          </a:p>
          <a:p>
            <a:pPr>
              <a:spcBef>
                <a:spcPct val="50000"/>
              </a:spcBef>
              <a:spcAft>
                <a:spcPts val="600"/>
              </a:spcAft>
              <a:buSzPct val="60000"/>
            </a:pPr>
            <a:r>
              <a:rPr lang="en-NZ" sz="1600" dirty="0" smtClean="0">
                <a:solidFill>
                  <a:srgbClr val="00FF00"/>
                </a:solidFill>
                <a:effectLst>
                  <a:outerShdw blurRad="38100" dist="38100" dir="2700000" algn="tl">
                    <a:srgbClr val="000000"/>
                  </a:outerShdw>
                </a:effectLst>
              </a:rPr>
              <a:t>http://www.wmo.int/pages/prog/gcos/documents/GCOS_Climate_Monitoring_Principles.pdf</a:t>
            </a:r>
          </a:p>
          <a:p>
            <a:pPr>
              <a:spcBef>
                <a:spcPts val="0"/>
              </a:spcBef>
              <a:spcAft>
                <a:spcPts val="600"/>
              </a:spcAft>
              <a:buSzPct val="60000"/>
            </a:pPr>
            <a:r>
              <a:rPr lang="en-NZ" dirty="0" smtClean="0">
                <a:effectLst>
                  <a:outerShdw blurRad="38100" dist="38100" dir="2700000" algn="tl">
                    <a:srgbClr val="000000"/>
                  </a:outerShdw>
                </a:effectLst>
              </a:rPr>
              <a:t>Of particular importance for ozone are:</a:t>
            </a:r>
          </a:p>
          <a:p>
            <a:pPr marL="274638" indent="-274638">
              <a:spcBef>
                <a:spcPts val="0"/>
              </a:spcBef>
              <a:buSzPct val="60000"/>
              <a:buBlip>
                <a:blip r:embed="rId3"/>
              </a:buBlip>
            </a:pPr>
            <a:r>
              <a:rPr lang="en-NZ" dirty="0" smtClean="0">
                <a:effectLst>
                  <a:outerShdw blurRad="38100" dist="38100" dir="2700000" algn="tl">
                    <a:srgbClr val="000000"/>
                  </a:outerShdw>
                </a:effectLst>
              </a:rPr>
              <a:t>Impact of new systems or changes to existing systems should be assessed prior to implementation e.g. change in </a:t>
            </a:r>
            <a:r>
              <a:rPr lang="en-NZ" dirty="0" smtClean="0">
                <a:effectLst>
                  <a:outerShdw blurRad="38100" dist="38100" dir="2700000" algn="tl">
                    <a:srgbClr val="000000"/>
                  </a:outerShdw>
                </a:effectLst>
              </a:rPr>
              <a:t>absorption cross-sections.</a:t>
            </a:r>
            <a:endParaRPr lang="en-NZ" dirty="0" smtClean="0">
              <a:effectLst>
                <a:outerShdw blurRad="38100" dist="38100" dir="2700000" algn="tl">
                  <a:srgbClr val="000000"/>
                </a:outerShdw>
              </a:effectLst>
            </a:endParaRPr>
          </a:p>
          <a:p>
            <a:pPr marL="274638" indent="-274638">
              <a:spcBef>
                <a:spcPts val="0"/>
              </a:spcBef>
              <a:buSzPct val="60000"/>
              <a:buBlip>
                <a:blip r:embed="rId3"/>
              </a:buBlip>
            </a:pPr>
            <a:r>
              <a:rPr lang="en-NZ" dirty="0" smtClean="0">
                <a:effectLst>
                  <a:outerShdw blurRad="38100" dist="38100" dir="2700000" algn="tl">
                    <a:srgbClr val="000000"/>
                  </a:outerShdw>
                </a:effectLst>
              </a:rPr>
              <a:t>Importance of collecting and archiving meta data.</a:t>
            </a:r>
          </a:p>
          <a:p>
            <a:pPr marL="274638" indent="-274638">
              <a:spcBef>
                <a:spcPts val="0"/>
              </a:spcBef>
              <a:buSzPct val="60000"/>
              <a:buBlip>
                <a:blip r:embed="rId3"/>
              </a:buBlip>
            </a:pPr>
            <a:r>
              <a:rPr lang="en-NZ" dirty="0" smtClean="0">
                <a:effectLst>
                  <a:outerShdw blurRad="38100" dist="38100" dir="2700000" algn="tl">
                    <a:srgbClr val="000000"/>
                  </a:outerShdw>
                </a:effectLst>
              </a:rPr>
              <a:t>Quality and homogeneity of data should be regularly assessed.</a:t>
            </a:r>
          </a:p>
          <a:p>
            <a:pPr marL="274638" indent="-274638">
              <a:spcBef>
                <a:spcPts val="0"/>
              </a:spcBef>
              <a:buSzPct val="60000"/>
              <a:buBlip>
                <a:blip r:embed="rId3"/>
              </a:buBlip>
            </a:pPr>
            <a:r>
              <a:rPr lang="en-NZ" dirty="0" smtClean="0">
                <a:effectLst>
                  <a:outerShdw blurRad="38100" dist="38100" dir="2700000" algn="tl">
                    <a:srgbClr val="000000"/>
                  </a:outerShdw>
                </a:effectLst>
              </a:rPr>
              <a:t>Operation of historically-uninterrupted stations and observing systems should be maintained.</a:t>
            </a:r>
          </a:p>
          <a:p>
            <a:pPr marL="274638" indent="-274638">
              <a:spcBef>
                <a:spcPts val="0"/>
              </a:spcBef>
              <a:buSzPct val="60000"/>
              <a:buBlip>
                <a:blip r:embed="rId3"/>
              </a:buBlip>
            </a:pPr>
            <a:r>
              <a:rPr lang="en-NZ" dirty="0" smtClean="0">
                <a:effectLst>
                  <a:outerShdw blurRad="38100" dist="38100" dir="2700000" algn="tl">
                    <a:srgbClr val="000000"/>
                  </a:outerShdw>
                </a:effectLst>
              </a:rPr>
              <a:t>Good geographical coverage especially in regions where changes are occurring or are expected to occur e.g. the tropics now for ozone.</a:t>
            </a:r>
          </a:p>
          <a:p>
            <a:pPr marL="274638" indent="-274638">
              <a:spcBef>
                <a:spcPts val="0"/>
              </a:spcBef>
              <a:buSzPct val="60000"/>
              <a:buBlip>
                <a:blip r:embed="rId3"/>
              </a:buBlip>
            </a:pPr>
            <a:r>
              <a:rPr lang="en-NZ" dirty="0" smtClean="0">
                <a:effectLst>
                  <a:outerShdw blurRad="38100" dist="38100" dir="2700000" algn="tl">
                    <a:srgbClr val="000000"/>
                  </a:outerShdw>
                </a:effectLst>
              </a:rPr>
              <a:t>A suitable period of overlap for new and old satellite systems should be ensured for a period adequate to determine inter-satellite biases.</a:t>
            </a:r>
          </a:p>
          <a:p>
            <a:pPr marL="274638" indent="-274638">
              <a:spcBef>
                <a:spcPts val="0"/>
              </a:spcBef>
              <a:buSzPct val="60000"/>
              <a:buBlip>
                <a:blip r:embed="rId3"/>
              </a:buBlip>
            </a:pPr>
            <a:endParaRPr lang="en-NZ" sz="2000" dirty="0" smtClean="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47663" y="-7938"/>
            <a:ext cx="8497887" cy="1015663"/>
          </a:xfrm>
          <a:prstGeom prst="rect">
            <a:avLst/>
          </a:prstGeom>
          <a:noFill/>
          <a:ln w="9525">
            <a:noFill/>
            <a:miter lim="800000"/>
            <a:headEnd/>
            <a:tailEnd/>
          </a:ln>
          <a:effectLst/>
        </p:spPr>
        <p:txBody>
          <a:bodyPr>
            <a:spAutoFit/>
          </a:bodyPr>
          <a:lstStyle/>
          <a:p>
            <a:pPr marL="381000" indent="-381000" algn="ctr">
              <a:spcBef>
                <a:spcPct val="50000"/>
              </a:spcBef>
            </a:pPr>
            <a:r>
              <a:rPr lang="en-GB" sz="3000" dirty="0" smtClean="0">
                <a:solidFill>
                  <a:srgbClr val="FFFF00"/>
                </a:solidFill>
                <a:effectLst>
                  <a:outerShdw blurRad="38100" dist="38100" dir="2700000" algn="tl">
                    <a:srgbClr val="000000"/>
                  </a:outerShdw>
                </a:effectLst>
              </a:rPr>
              <a:t>GCOS guidelines for the generation of data sets and products (GCOS-143)</a:t>
            </a:r>
            <a:endParaRPr lang="en-GB" dirty="0">
              <a:solidFill>
                <a:schemeClr val="bg1"/>
              </a:solidFill>
              <a:effectLst>
                <a:outerShdw blurRad="38100" dist="38100" dir="2700000" algn="tl">
                  <a:srgbClr val="000000"/>
                </a:outerShdw>
              </a:effectLst>
            </a:endParaRPr>
          </a:p>
        </p:txBody>
      </p:sp>
      <p:sp>
        <p:nvSpPr>
          <p:cNvPr id="4" name="Text Box 5"/>
          <p:cNvSpPr txBox="1">
            <a:spLocks noChangeArrowheads="1"/>
          </p:cNvSpPr>
          <p:nvPr/>
        </p:nvSpPr>
        <p:spPr bwMode="auto">
          <a:xfrm>
            <a:off x="118552" y="1124744"/>
            <a:ext cx="9205976" cy="5678478"/>
          </a:xfrm>
          <a:prstGeom prst="rect">
            <a:avLst/>
          </a:prstGeom>
          <a:noFill/>
          <a:ln w="9525">
            <a:noFill/>
            <a:miter lim="800000"/>
            <a:headEnd/>
            <a:tailEnd/>
          </a:ln>
          <a:effectLst/>
        </p:spPr>
        <p:txBody>
          <a:bodyPr wrap="square">
            <a:spAutoFit/>
          </a:bodyPr>
          <a:lstStyle/>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Full description of all steps </a:t>
            </a:r>
            <a:r>
              <a:rPr lang="en-NZ" dirty="0" smtClean="0">
                <a:effectLst>
                  <a:outerShdw blurRad="38100" dist="38100" dir="2700000" algn="tl">
                    <a:srgbClr val="000000"/>
                  </a:outerShdw>
                </a:effectLst>
              </a:rPr>
              <a:t>taken </a:t>
            </a:r>
            <a:r>
              <a:rPr lang="en-NZ" dirty="0" smtClean="0">
                <a:effectLst>
                  <a:outerShdw blurRad="38100" dist="38100" dir="2700000" algn="tl">
                    <a:srgbClr val="000000"/>
                  </a:outerShdw>
                </a:effectLst>
              </a:rPr>
              <a:t>in construction of CDR.</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Application of appropriate </a:t>
            </a:r>
            <a:r>
              <a:rPr lang="en-NZ" dirty="0" smtClean="0">
                <a:effectLst>
                  <a:outerShdw blurRad="38100" dist="38100" dir="2700000" algn="tl">
                    <a:srgbClr val="000000"/>
                  </a:outerShdw>
                </a:effectLst>
              </a:rPr>
              <a:t>calibration/validation.</a:t>
            </a:r>
            <a:endParaRPr lang="en-NZ" dirty="0" smtClean="0">
              <a:effectLst>
                <a:outerShdw blurRad="38100" dist="38100" dir="2700000" algn="tl">
                  <a:srgbClr val="000000"/>
                </a:outerShdw>
              </a:effectLst>
            </a:endParaRP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Statement of expected accuracy, stability and resolution.</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Assessment of long-term stability and homogeneity of the product.</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Scientific review process related to product construction.</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Global coverage of CDR where possible.</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Version management of CDRs, particularly in connection with improved algorithms and periodic reprocessing.</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Access to CDR including all inputs and documentation.</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Timeliness of data release to the user community</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Facility for user feedback</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Application of a quantitative maturity index if possible</a:t>
            </a:r>
          </a:p>
          <a:p>
            <a:pPr marL="274638" indent="-274638">
              <a:spcBef>
                <a:spcPts val="0"/>
              </a:spcBef>
              <a:spcAft>
                <a:spcPts val="600"/>
              </a:spcAft>
              <a:buSzPct val="60000"/>
              <a:buBlip>
                <a:blip r:embed="rId3"/>
              </a:buBlip>
            </a:pPr>
            <a:r>
              <a:rPr lang="en-NZ" dirty="0" smtClean="0">
                <a:effectLst>
                  <a:outerShdw blurRad="38100" dist="38100" dir="2700000" algn="tl">
                    <a:srgbClr val="000000"/>
                  </a:outerShdw>
                </a:effectLst>
              </a:rPr>
              <a:t>Publication in international peer-reviewed journal.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7874" y="599465"/>
            <a:ext cx="9028496" cy="2092881"/>
          </a:xfrm>
          <a:prstGeom prst="rect">
            <a:avLst/>
          </a:prstGeom>
          <a:noFill/>
        </p:spPr>
        <p:txBody>
          <a:bodyPr wrap="square" rtlCol="0">
            <a:spAutoFit/>
          </a:bodyPr>
          <a:lstStyle/>
          <a:p>
            <a:pPr marL="342900" indent="-342900">
              <a:spcBef>
                <a:spcPts val="0"/>
              </a:spcBef>
              <a:spcAft>
                <a:spcPts val="1200"/>
              </a:spcAft>
              <a:buSzPct val="60000"/>
              <a:buBlip>
                <a:blip r:embed="rId3"/>
              </a:buBlip>
            </a:pPr>
            <a:r>
              <a:rPr lang="en-NZ" dirty="0" smtClean="0">
                <a:effectLst>
                  <a:outerShdw blurRad="38100" dist="38100" dir="2700000" algn="tl">
                    <a:srgbClr val="000000"/>
                  </a:outerShdw>
                </a:effectLst>
              </a:rPr>
              <a:t>GCOS Reference Upper Air Network</a:t>
            </a:r>
          </a:p>
          <a:p>
            <a:pPr marL="342900" indent="-342900">
              <a:spcBef>
                <a:spcPts val="0"/>
              </a:spcBef>
              <a:spcAft>
                <a:spcPts val="1200"/>
              </a:spcAft>
              <a:buSzPct val="60000"/>
              <a:buBlip>
                <a:blip r:embed="rId3"/>
              </a:buBlip>
            </a:pPr>
            <a:r>
              <a:rPr lang="en-NZ" dirty="0">
                <a:effectLst>
                  <a:outerShdw blurRad="38100" dist="38100" dir="2700000" algn="tl">
                    <a:srgbClr val="000000"/>
                  </a:outerShdw>
                </a:effectLst>
              </a:rPr>
              <a:t>Network for ground-based </a:t>
            </a:r>
            <a:r>
              <a:rPr lang="en-NZ" dirty="0">
                <a:solidFill>
                  <a:srgbClr val="FF0000"/>
                </a:solidFill>
                <a:effectLst>
                  <a:outerShdw blurRad="38100" dist="38100" dir="2700000" algn="tl">
                    <a:srgbClr val="000000"/>
                  </a:outerShdw>
                </a:effectLst>
              </a:rPr>
              <a:t>reference</a:t>
            </a:r>
            <a:r>
              <a:rPr lang="en-NZ" dirty="0">
                <a:effectLst>
                  <a:outerShdw blurRad="38100" dist="38100" dir="2700000" algn="tl">
                    <a:srgbClr val="000000"/>
                  </a:outerShdw>
                </a:effectLst>
              </a:rPr>
              <a:t> observations for climate in the free atmosphere in the frame of GCOS</a:t>
            </a:r>
          </a:p>
          <a:p>
            <a:pPr marL="342900" indent="-342900">
              <a:spcBef>
                <a:spcPts val="0"/>
              </a:spcBef>
              <a:spcAft>
                <a:spcPts val="1200"/>
              </a:spcAft>
              <a:buSzPct val="60000"/>
              <a:buBlip>
                <a:blip r:embed="rId3"/>
              </a:buBlip>
            </a:pPr>
            <a:r>
              <a:rPr lang="en-NZ" dirty="0">
                <a:effectLst>
                  <a:outerShdw blurRad="38100" dist="38100" dir="2700000" algn="tl">
                    <a:srgbClr val="000000"/>
                  </a:outerShdw>
                </a:effectLst>
              </a:rPr>
              <a:t>Currently </a:t>
            </a:r>
            <a:r>
              <a:rPr lang="en-NZ" dirty="0" smtClean="0">
                <a:effectLst>
                  <a:outerShdw blurRad="38100" dist="38100" dir="2700000" algn="tl">
                    <a:srgbClr val="000000"/>
                  </a:outerShdw>
                </a:effectLst>
              </a:rPr>
              <a:t>~15 </a:t>
            </a:r>
            <a:r>
              <a:rPr lang="en-NZ" dirty="0">
                <a:effectLst>
                  <a:outerShdw blurRad="38100" dist="38100" dir="2700000" algn="tl">
                    <a:srgbClr val="000000"/>
                  </a:outerShdw>
                </a:effectLst>
              </a:rPr>
              <a:t>stations, envisaged to be a network of 30-40 sites across the </a:t>
            </a:r>
            <a:r>
              <a:rPr lang="en-NZ" dirty="0" smtClean="0">
                <a:effectLst>
                  <a:outerShdw blurRad="38100" dist="38100" dir="2700000" algn="tl">
                    <a:srgbClr val="000000"/>
                  </a:outerShdw>
                </a:effectLst>
              </a:rPr>
              <a:t>globe</a:t>
            </a:r>
          </a:p>
        </p:txBody>
      </p:sp>
      <p:sp>
        <p:nvSpPr>
          <p:cNvPr id="9"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What </a:t>
            </a:r>
            <a:r>
              <a:rPr lang="en-GB" sz="3000" dirty="0">
                <a:solidFill>
                  <a:srgbClr val="FFFF00"/>
                </a:solidFill>
                <a:effectLst>
                  <a:outerShdw blurRad="38100" dist="38100" dir="2700000" algn="tl">
                    <a:srgbClr val="000000"/>
                  </a:outerShdw>
                </a:effectLst>
              </a:rPr>
              <a:t>i</a:t>
            </a:r>
            <a:r>
              <a:rPr lang="en-GB" sz="3000" dirty="0" smtClean="0">
                <a:solidFill>
                  <a:srgbClr val="FFFF00"/>
                </a:solidFill>
                <a:effectLst>
                  <a:outerShdw blurRad="38100" dist="38100" dir="2700000" algn="tl">
                    <a:srgbClr val="000000"/>
                  </a:outerShdw>
                </a:effectLst>
              </a:rPr>
              <a:t>s GRUAN?</a:t>
            </a:r>
            <a:endParaRPr lang="en-GB" sz="3000" dirty="0">
              <a:solidFill>
                <a:srgbClr val="FFFF00"/>
              </a:solidFill>
              <a:effectLst>
                <a:outerShdw blurRad="38100" dist="38100" dir="2700000" algn="tl">
                  <a:srgbClr val="000000"/>
                </a:outerShdw>
              </a:effectLst>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280" y="2692346"/>
            <a:ext cx="8005857" cy="405058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
          <p:cNvSpPr txBox="1">
            <a:spLocks noChangeArrowheads="1"/>
          </p:cNvSpPr>
          <p:nvPr/>
        </p:nvSpPr>
        <p:spPr bwMode="auto">
          <a:xfrm>
            <a:off x="244683" y="6270625"/>
            <a:ext cx="84359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40000"/>
              </a:spcBef>
              <a:spcAft>
                <a:spcPct val="0"/>
              </a:spcAft>
              <a:buClr>
                <a:srgbClr val="FF0000"/>
              </a:buClr>
              <a:buFont typeface="Symbol" panose="05050102010706020507" pitchFamily="18" charset="2"/>
              <a:defRPr sz="2400">
                <a:solidFill>
                  <a:srgbClr val="003399"/>
                </a:solidFill>
                <a:latin typeface="+mn-lt"/>
                <a:ea typeface="ＭＳ Ｐゴシック" pitchFamily="-65" charset="-128"/>
                <a:cs typeface="ＭＳ Ｐゴシック" pitchFamily="-65" charset="-128"/>
              </a:defRPr>
            </a:lvl1pPr>
            <a:lvl2pPr marL="742950" indent="-285750" algn="l" rtl="0" eaLnBrk="0" fontAlgn="base" hangingPunct="0">
              <a:spcBef>
                <a:spcPct val="40000"/>
              </a:spcBef>
              <a:spcAft>
                <a:spcPct val="0"/>
              </a:spcAft>
              <a:buClr>
                <a:srgbClr val="FF0000"/>
              </a:buClr>
              <a:buFont typeface="Symbol" panose="05050102010706020507" pitchFamily="18" charset="2"/>
              <a:buChar char="·"/>
              <a:defRPr sz="2400">
                <a:solidFill>
                  <a:srgbClr val="003399"/>
                </a:solidFill>
                <a:latin typeface="+mn-lt"/>
                <a:ea typeface="ＭＳ Ｐゴシック" pitchFamily="-65" charset="-128"/>
              </a:defRPr>
            </a:lvl2pPr>
            <a:lvl3pPr marL="1143000" indent="-228600" algn="l" rtl="0" eaLnBrk="0" fontAlgn="base" hangingPunct="0">
              <a:spcBef>
                <a:spcPct val="40000"/>
              </a:spcBef>
              <a:spcAft>
                <a:spcPct val="0"/>
              </a:spcAft>
              <a:buClr>
                <a:srgbClr val="FF0000"/>
              </a:buClr>
              <a:buFont typeface="Symbol" panose="05050102010706020507" pitchFamily="18" charset="2"/>
              <a:buChar char="·"/>
              <a:defRPr sz="2400">
                <a:solidFill>
                  <a:srgbClr val="003399"/>
                </a:solidFill>
                <a:latin typeface="+mn-lt"/>
                <a:ea typeface="ＭＳ Ｐゴシック" pitchFamily="-65" charset="-128"/>
              </a:defRPr>
            </a:lvl3pPr>
            <a:lvl4pPr marL="1600200" indent="-228600" algn="l" rtl="0" eaLnBrk="0" fontAlgn="base" hangingPunct="0">
              <a:spcBef>
                <a:spcPct val="40000"/>
              </a:spcBef>
              <a:spcAft>
                <a:spcPct val="0"/>
              </a:spcAft>
              <a:buClr>
                <a:srgbClr val="FF0000"/>
              </a:buClr>
              <a:buFont typeface="Symbol" panose="05050102010706020507" pitchFamily="18" charset="2"/>
              <a:buChar char="·"/>
              <a:defRPr sz="2400">
                <a:solidFill>
                  <a:srgbClr val="003399"/>
                </a:solidFill>
                <a:latin typeface="+mn-lt"/>
                <a:ea typeface="ＭＳ Ｐゴシック" pitchFamily="-65" charset="-128"/>
              </a:defRPr>
            </a:lvl4pPr>
            <a:lvl5pPr marL="2057400" indent="-228600" algn="l" rtl="0" eaLnBrk="0" fontAlgn="base" hangingPunct="0">
              <a:spcBef>
                <a:spcPct val="40000"/>
              </a:spcBef>
              <a:spcAft>
                <a:spcPct val="0"/>
              </a:spcAft>
              <a:buClr>
                <a:srgbClr val="FF0000"/>
              </a:buClr>
              <a:buFont typeface="Symbol" panose="05050102010706020507" pitchFamily="18" charset="2"/>
              <a:buChar char="·"/>
              <a:defRPr sz="2400">
                <a:solidFill>
                  <a:srgbClr val="003399"/>
                </a:solidFill>
                <a:latin typeface="+mn-lt"/>
                <a:ea typeface="ＭＳ Ｐゴシック" pitchFamily="-65" charset="-128"/>
              </a:defRPr>
            </a:lvl5pPr>
            <a:lvl6pPr marL="2514600" indent="-228600" algn="l" rtl="0" fontAlgn="base">
              <a:spcBef>
                <a:spcPct val="40000"/>
              </a:spcBef>
              <a:spcAft>
                <a:spcPct val="0"/>
              </a:spcAft>
              <a:buClr>
                <a:srgbClr val="FF0000"/>
              </a:buClr>
              <a:buFont typeface="Symbol" pitchFamily="18" charset="2"/>
              <a:buChar char="·"/>
              <a:defRPr sz="2400">
                <a:solidFill>
                  <a:srgbClr val="003399"/>
                </a:solidFill>
                <a:latin typeface="+mn-lt"/>
              </a:defRPr>
            </a:lvl6pPr>
            <a:lvl7pPr marL="2971800" indent="-228600" algn="l" rtl="0" fontAlgn="base">
              <a:spcBef>
                <a:spcPct val="40000"/>
              </a:spcBef>
              <a:spcAft>
                <a:spcPct val="0"/>
              </a:spcAft>
              <a:buClr>
                <a:srgbClr val="FF0000"/>
              </a:buClr>
              <a:buFont typeface="Symbol" pitchFamily="18" charset="2"/>
              <a:buChar char="·"/>
              <a:defRPr sz="2400">
                <a:solidFill>
                  <a:srgbClr val="003399"/>
                </a:solidFill>
                <a:latin typeface="+mn-lt"/>
              </a:defRPr>
            </a:lvl7pPr>
            <a:lvl8pPr marL="3429000" indent="-228600" algn="l" rtl="0" fontAlgn="base">
              <a:spcBef>
                <a:spcPct val="40000"/>
              </a:spcBef>
              <a:spcAft>
                <a:spcPct val="0"/>
              </a:spcAft>
              <a:buClr>
                <a:srgbClr val="FF0000"/>
              </a:buClr>
              <a:buFont typeface="Symbol" pitchFamily="18" charset="2"/>
              <a:buChar char="·"/>
              <a:defRPr sz="2400">
                <a:solidFill>
                  <a:srgbClr val="003399"/>
                </a:solidFill>
                <a:latin typeface="+mn-lt"/>
              </a:defRPr>
            </a:lvl8pPr>
            <a:lvl9pPr marL="3886200" indent="-228600" algn="l" rtl="0" fontAlgn="base">
              <a:spcBef>
                <a:spcPct val="40000"/>
              </a:spcBef>
              <a:spcAft>
                <a:spcPct val="0"/>
              </a:spcAft>
              <a:buClr>
                <a:srgbClr val="FF0000"/>
              </a:buClr>
              <a:buFont typeface="Symbol" pitchFamily="18" charset="2"/>
              <a:buChar char="·"/>
              <a:defRPr sz="2400">
                <a:solidFill>
                  <a:srgbClr val="003399"/>
                </a:solidFill>
                <a:latin typeface="+mn-lt"/>
              </a:defRPr>
            </a:lvl9pPr>
          </a:lstStyle>
          <a:p>
            <a:pPr algn="ctr" eaLnBrk="1" hangingPunct="1">
              <a:lnSpc>
                <a:spcPct val="90000"/>
              </a:lnSpc>
            </a:pPr>
            <a:r>
              <a:rPr lang="en-US" kern="0" dirty="0" smtClean="0">
                <a:solidFill>
                  <a:schemeClr val="bg1"/>
                </a:solidFill>
                <a:effectLst>
                  <a:outerShdw blurRad="38100" dist="38100" dir="2700000" algn="tl">
                    <a:srgbClr val="000000">
                      <a:alpha val="43137"/>
                    </a:srgbClr>
                  </a:outerShdw>
                </a:effectLst>
                <a:latin typeface="Comic Sans MS" panose="030F0702030302020204" pitchFamily="66" charset="0"/>
                <a:ea typeface="ＭＳ Ｐゴシック" panose="020B0600070205080204" pitchFamily="34" charset="-128"/>
              </a:rPr>
              <a:t>See www.gruan.org for further information</a:t>
            </a:r>
          </a:p>
        </p:txBody>
      </p:sp>
      <p:grpSp>
        <p:nvGrpSpPr>
          <p:cNvPr id="45" name="Group 49"/>
          <p:cNvGrpSpPr>
            <a:grpSpLocks/>
          </p:cNvGrpSpPr>
          <p:nvPr/>
        </p:nvGrpSpPr>
        <p:grpSpPr bwMode="auto">
          <a:xfrm>
            <a:off x="591885" y="715617"/>
            <a:ext cx="8088258" cy="5417157"/>
            <a:chOff x="1106" y="863"/>
            <a:chExt cx="3663" cy="2587"/>
          </a:xfrm>
        </p:grpSpPr>
        <p:sp>
          <p:nvSpPr>
            <p:cNvPr id="46" name="Rectangle 45"/>
            <p:cNvSpPr>
              <a:spLocks noChangeArrowheads="1"/>
            </p:cNvSpPr>
            <p:nvPr/>
          </p:nvSpPr>
          <p:spPr bwMode="auto">
            <a:xfrm>
              <a:off x="1106" y="2352"/>
              <a:ext cx="3234" cy="1098"/>
            </a:xfrm>
            <a:prstGeom prst="rect">
              <a:avLst/>
            </a:prstGeom>
            <a:solidFill>
              <a:srgbClr val="EAEAEA"/>
            </a:solidFill>
            <a:ln w="9525">
              <a:solidFill>
                <a:srgbClr val="808080"/>
              </a:solidFill>
              <a:miter lim="800000"/>
              <a:headEnd/>
              <a:tailEnd/>
            </a:ln>
          </p:spPr>
          <p:txBody>
            <a:bodyPr wrap="none" anchor="ctr"/>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6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47" name="Line 29"/>
            <p:cNvSpPr>
              <a:spLocks noChangeShapeType="1"/>
            </p:cNvSpPr>
            <p:nvPr/>
          </p:nvSpPr>
          <p:spPr bwMode="auto">
            <a:xfrm flipH="1">
              <a:off x="3126" y="1693"/>
              <a:ext cx="755" cy="808"/>
            </a:xfrm>
            <a:prstGeom prst="line">
              <a:avLst/>
            </a:prstGeom>
            <a:noFill/>
            <a:ln w="28575">
              <a:solidFill>
                <a:srgbClr val="009900"/>
              </a:solidFill>
              <a:round/>
              <a:headEnd type="triangle" w="med" len="med"/>
              <a:tailEn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48" name="Line 27"/>
            <p:cNvSpPr>
              <a:spLocks noChangeShapeType="1"/>
            </p:cNvSpPr>
            <p:nvPr/>
          </p:nvSpPr>
          <p:spPr bwMode="auto">
            <a:xfrm>
              <a:off x="1964" y="1699"/>
              <a:ext cx="342" cy="316"/>
            </a:xfrm>
            <a:prstGeom prst="line">
              <a:avLst/>
            </a:prstGeom>
            <a:noFill/>
            <a:ln w="28575">
              <a:solidFill>
                <a:srgbClr val="009900"/>
              </a:solidFill>
              <a:round/>
              <a:headEnd type="triangle" w="med" len="med"/>
              <a:tailEn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49" name="Line 37"/>
            <p:cNvSpPr>
              <a:spLocks noChangeShapeType="1"/>
            </p:cNvSpPr>
            <p:nvPr/>
          </p:nvSpPr>
          <p:spPr bwMode="auto">
            <a:xfrm>
              <a:off x="1821" y="1691"/>
              <a:ext cx="461" cy="436"/>
            </a:xfrm>
            <a:prstGeom prst="line">
              <a:avLst/>
            </a:prstGeom>
            <a:noFill/>
            <a:ln w="28575">
              <a:solidFill>
                <a:srgbClr val="2D4B9B"/>
              </a:solidFill>
              <a:round/>
              <a:headEn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50" name="Text Box 13"/>
            <p:cNvSpPr txBox="1">
              <a:spLocks noChangeArrowheads="1"/>
            </p:cNvSpPr>
            <p:nvPr/>
          </p:nvSpPr>
          <p:spPr bwMode="auto">
            <a:xfrm>
              <a:off x="2282" y="1898"/>
              <a:ext cx="844"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0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AOPC</a:t>
              </a:r>
            </a:p>
          </p:txBody>
        </p:sp>
        <p:sp>
          <p:nvSpPr>
            <p:cNvPr id="51" name="Text Box 15"/>
            <p:cNvSpPr txBox="1">
              <a:spLocks noChangeArrowheads="1"/>
            </p:cNvSpPr>
            <p:nvPr/>
          </p:nvSpPr>
          <p:spPr bwMode="auto">
            <a:xfrm>
              <a:off x="1209" y="3054"/>
              <a:ext cx="844"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Task and </a:t>
              </a:r>
              <a:b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b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analysis teams</a:t>
              </a:r>
            </a:p>
          </p:txBody>
        </p:sp>
        <p:sp>
          <p:nvSpPr>
            <p:cNvPr id="52" name="Text Box 17"/>
            <p:cNvSpPr txBox="1">
              <a:spLocks noChangeArrowheads="1"/>
            </p:cNvSpPr>
            <p:nvPr/>
          </p:nvSpPr>
          <p:spPr bwMode="auto">
            <a:xfrm>
              <a:off x="3361" y="3054"/>
              <a:ext cx="844"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Measurement</a:t>
              </a:r>
              <a:b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b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sites</a:t>
              </a:r>
            </a:p>
          </p:txBody>
        </p:sp>
        <p:sp>
          <p:nvSpPr>
            <p:cNvPr id="53" name="Line 28"/>
            <p:cNvSpPr>
              <a:spLocks noChangeShapeType="1"/>
            </p:cNvSpPr>
            <p:nvPr/>
          </p:nvSpPr>
          <p:spPr bwMode="auto">
            <a:xfrm>
              <a:off x="2547" y="1699"/>
              <a:ext cx="0" cy="199"/>
            </a:xfrm>
            <a:prstGeom prst="line">
              <a:avLst/>
            </a:prstGeom>
            <a:noFill/>
            <a:ln w="28575">
              <a:solidFill>
                <a:srgbClr val="009900"/>
              </a:solidFill>
              <a:round/>
              <a:headEnd type="triangle" w="med" len="med"/>
              <a:tailEn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54" name="Line 30"/>
            <p:cNvSpPr>
              <a:spLocks noChangeShapeType="1"/>
            </p:cNvSpPr>
            <p:nvPr/>
          </p:nvSpPr>
          <p:spPr bwMode="auto">
            <a:xfrm>
              <a:off x="2547" y="2201"/>
              <a:ext cx="0" cy="270"/>
            </a:xfrm>
            <a:prstGeom prst="line">
              <a:avLst/>
            </a:prstGeom>
            <a:noFill/>
            <a:ln w="28575">
              <a:solidFill>
                <a:srgbClr val="009900"/>
              </a:solidFill>
              <a:round/>
              <a:headEnd type="triangle" w="med" len="med"/>
              <a:tailEn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55" name="Line 31"/>
            <p:cNvSpPr>
              <a:spLocks noChangeShapeType="1"/>
            </p:cNvSpPr>
            <p:nvPr/>
          </p:nvSpPr>
          <p:spPr bwMode="auto">
            <a:xfrm>
              <a:off x="2547" y="2774"/>
              <a:ext cx="0" cy="286"/>
            </a:xfrm>
            <a:prstGeom prst="line">
              <a:avLst/>
            </a:prstGeom>
            <a:noFill/>
            <a:ln w="28575">
              <a:solidFill>
                <a:srgbClr val="009900"/>
              </a:solidFill>
              <a:round/>
              <a:headEnd type="triangle" w="med" len="med"/>
              <a:tailEn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56" name="Line 33"/>
            <p:cNvSpPr>
              <a:spLocks noChangeShapeType="1"/>
            </p:cNvSpPr>
            <p:nvPr/>
          </p:nvSpPr>
          <p:spPr bwMode="auto">
            <a:xfrm>
              <a:off x="2847" y="1699"/>
              <a:ext cx="0" cy="199"/>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57" name="Line 34"/>
            <p:cNvSpPr>
              <a:spLocks noChangeShapeType="1"/>
            </p:cNvSpPr>
            <p:nvPr/>
          </p:nvSpPr>
          <p:spPr bwMode="auto">
            <a:xfrm>
              <a:off x="2847" y="2201"/>
              <a:ext cx="0" cy="27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58" name="Line 35"/>
            <p:cNvSpPr>
              <a:spLocks noChangeShapeType="1"/>
            </p:cNvSpPr>
            <p:nvPr/>
          </p:nvSpPr>
          <p:spPr bwMode="auto">
            <a:xfrm>
              <a:off x="2847" y="2774"/>
              <a:ext cx="0" cy="276"/>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59" name="Line 36"/>
            <p:cNvSpPr>
              <a:spLocks noChangeShapeType="1"/>
            </p:cNvSpPr>
            <p:nvPr/>
          </p:nvSpPr>
          <p:spPr bwMode="auto">
            <a:xfrm flipH="1">
              <a:off x="3132" y="1637"/>
              <a:ext cx="946" cy="1019"/>
            </a:xfrm>
            <a:prstGeom prst="line">
              <a:avLst/>
            </a:prstGeom>
            <a:noFill/>
            <a:ln w="28575">
              <a:solidFill>
                <a:srgbClr val="2D4B9B"/>
              </a:solidFill>
              <a:round/>
              <a:headEn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60" name="Text Box 38"/>
            <p:cNvSpPr txBox="1">
              <a:spLocks noChangeArrowheads="1"/>
            </p:cNvSpPr>
            <p:nvPr/>
          </p:nvSpPr>
          <p:spPr bwMode="auto">
            <a:xfrm>
              <a:off x="1442" y="1798"/>
              <a:ext cx="900"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90000"/>
                </a:lnSpc>
                <a:spcBef>
                  <a:spcPct val="50000"/>
                </a:spcBef>
                <a:spcAft>
                  <a:spcPts val="0"/>
                </a:spcAft>
                <a:buClrTx/>
                <a:buSzTx/>
                <a:buFontTx/>
                <a:buNone/>
                <a:tabLst/>
                <a:defRPr/>
              </a:pPr>
              <a:r>
                <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t>Guidance</a:t>
              </a:r>
              <a:br>
                <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br>
              <a:r>
                <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t>on research</a:t>
              </a:r>
              <a:br>
                <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br>
              <a:r>
                <a:rPr kumimoji="0" lang="en-US" sz="1600" b="1" i="0" u="none" strike="noStrike" kern="0" cap="none" spc="0" normalizeH="0" baseline="0" noProof="0" dirty="0" smtClean="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t>  requirements</a:t>
              </a:r>
              <a:endPar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endParaRPr>
            </a:p>
          </p:txBody>
        </p:sp>
        <p:sp>
          <p:nvSpPr>
            <p:cNvPr id="61" name="Line 39"/>
            <p:cNvSpPr>
              <a:spLocks noChangeShapeType="1"/>
            </p:cNvSpPr>
            <p:nvPr/>
          </p:nvSpPr>
          <p:spPr bwMode="auto">
            <a:xfrm flipH="1">
              <a:off x="3111" y="1667"/>
              <a:ext cx="296" cy="24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62" name="Text Box 41"/>
            <p:cNvSpPr txBox="1">
              <a:spLocks noChangeArrowheads="1"/>
            </p:cNvSpPr>
            <p:nvPr/>
          </p:nvSpPr>
          <p:spPr bwMode="auto">
            <a:xfrm>
              <a:off x="3557" y="1798"/>
              <a:ext cx="1212"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90000"/>
                </a:lnSpc>
                <a:spcBef>
                  <a:spcPct val="50000"/>
                </a:spcBef>
                <a:spcAft>
                  <a:spcPts val="0"/>
                </a:spcAft>
                <a:buClrTx/>
                <a:buSzTx/>
                <a:buFontTx/>
                <a:buNone/>
                <a:tabLst/>
                <a:defRPr/>
              </a:pPr>
              <a:r>
                <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t>              Guidance</a:t>
              </a:r>
              <a:br>
                <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br>
              <a:r>
                <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t>          on operational</a:t>
              </a:r>
              <a:br>
                <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br>
              <a:r>
                <a:rPr kumimoji="0" lang="en-US" sz="16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Arial" panose="020B0604020202020204" pitchFamily="34" charset="0"/>
                  <a:ea typeface="ＭＳ Ｐゴシック" panose="020B0600070205080204" pitchFamily="34" charset="-128"/>
                </a:rPr>
                <a:t>      requirements</a:t>
              </a:r>
            </a:p>
          </p:txBody>
        </p:sp>
        <p:sp>
          <p:nvSpPr>
            <p:cNvPr id="63" name="Text Box 42"/>
            <p:cNvSpPr txBox="1">
              <a:spLocks noChangeArrowheads="1"/>
            </p:cNvSpPr>
            <p:nvPr/>
          </p:nvSpPr>
          <p:spPr bwMode="auto">
            <a:xfrm>
              <a:off x="1964" y="2844"/>
              <a:ext cx="58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90000"/>
                </a:lnSpc>
                <a:spcBef>
                  <a:spcPct val="50000"/>
                </a:spcBef>
                <a:spcAft>
                  <a:spcPts val="0"/>
                </a:spcAft>
                <a:buClrTx/>
                <a:buSzTx/>
                <a:buFontTx/>
                <a:buNone/>
                <a:tabLst/>
                <a:defRPr/>
              </a:pPr>
              <a:r>
                <a:rPr kumimoji="0" lang="en-US" sz="1600" b="1" i="0" u="none" strike="noStrike" kern="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34" charset="-128"/>
                </a:rPr>
                <a:t>Reporting</a:t>
              </a:r>
            </a:p>
          </p:txBody>
        </p:sp>
        <p:sp>
          <p:nvSpPr>
            <p:cNvPr id="64" name="Text Box 43"/>
            <p:cNvSpPr txBox="1">
              <a:spLocks noChangeArrowheads="1"/>
            </p:cNvSpPr>
            <p:nvPr/>
          </p:nvSpPr>
          <p:spPr bwMode="auto">
            <a:xfrm>
              <a:off x="2870" y="2844"/>
              <a:ext cx="582"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90000"/>
                </a:lnSpc>
                <a:spcBef>
                  <a:spcPct val="50000"/>
                </a:spcBef>
                <a:spcAft>
                  <a:spcPts val="0"/>
                </a:spcAft>
                <a:buClrTx/>
                <a:buSzTx/>
                <a:buFontTx/>
                <a:buNone/>
                <a:tabLst/>
                <a:defRPr/>
              </a:pPr>
              <a:r>
                <a:rPr kumimoji="0" lang="en-US" sz="1600" b="1" i="0" u="none" strike="noStrike" kern="0" cap="none" spc="0" normalizeH="0" baseline="0" noProof="0" dirty="0">
                  <a:ln>
                    <a:noFill/>
                  </a:ln>
                  <a:solidFill>
                    <a:schemeClr val="tx1"/>
                  </a:solidFill>
                  <a:effectLst/>
                  <a:uLnTx/>
                  <a:uFillTx/>
                  <a:latin typeface="Arial" panose="020B0604020202020204" pitchFamily="34" charset="0"/>
                  <a:ea typeface="ＭＳ Ｐゴシック" panose="020B0600070205080204" pitchFamily="34" charset="-128"/>
                </a:rPr>
                <a:t>Guidance</a:t>
              </a:r>
            </a:p>
          </p:txBody>
        </p:sp>
        <p:sp>
          <p:nvSpPr>
            <p:cNvPr id="65" name="Line 18"/>
            <p:cNvSpPr>
              <a:spLocks noChangeShapeType="1"/>
            </p:cNvSpPr>
            <p:nvPr/>
          </p:nvSpPr>
          <p:spPr bwMode="auto">
            <a:xfrm>
              <a:off x="1599" y="1170"/>
              <a:ext cx="1088" cy="226"/>
            </a:xfrm>
            <a:prstGeom prst="line">
              <a:avLst/>
            </a:prstGeom>
            <a:noFill/>
            <a:ln w="28575">
              <a:solidFill>
                <a:srgbClr val="808080"/>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66" name="Line 19"/>
            <p:cNvSpPr>
              <a:spLocks noChangeShapeType="1"/>
            </p:cNvSpPr>
            <p:nvPr/>
          </p:nvSpPr>
          <p:spPr bwMode="auto">
            <a:xfrm>
              <a:off x="2404" y="1164"/>
              <a:ext cx="283" cy="231"/>
            </a:xfrm>
            <a:prstGeom prst="line">
              <a:avLst/>
            </a:prstGeom>
            <a:noFill/>
            <a:ln w="28575">
              <a:solidFill>
                <a:srgbClr val="808080"/>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67" name="Line 20"/>
            <p:cNvSpPr>
              <a:spLocks noChangeShapeType="1"/>
            </p:cNvSpPr>
            <p:nvPr/>
          </p:nvSpPr>
          <p:spPr bwMode="auto">
            <a:xfrm flipH="1">
              <a:off x="2687" y="1166"/>
              <a:ext cx="582" cy="223"/>
            </a:xfrm>
            <a:prstGeom prst="line">
              <a:avLst/>
            </a:prstGeom>
            <a:noFill/>
            <a:ln w="28575">
              <a:solidFill>
                <a:srgbClr val="808080"/>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68" name="Line 21"/>
            <p:cNvSpPr>
              <a:spLocks noChangeShapeType="1"/>
            </p:cNvSpPr>
            <p:nvPr/>
          </p:nvSpPr>
          <p:spPr bwMode="auto">
            <a:xfrm flipH="1">
              <a:off x="2687" y="1166"/>
              <a:ext cx="1361" cy="224"/>
            </a:xfrm>
            <a:prstGeom prst="line">
              <a:avLst/>
            </a:prstGeom>
            <a:noFill/>
            <a:ln w="28575">
              <a:solidFill>
                <a:srgbClr val="808080"/>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69" name="Line 22"/>
            <p:cNvSpPr>
              <a:spLocks noChangeShapeType="1"/>
            </p:cNvSpPr>
            <p:nvPr/>
          </p:nvSpPr>
          <p:spPr bwMode="auto">
            <a:xfrm flipH="1">
              <a:off x="1650" y="1164"/>
              <a:ext cx="754" cy="232"/>
            </a:xfrm>
            <a:prstGeom prst="line">
              <a:avLst/>
            </a:prstGeom>
            <a:noFill/>
            <a:ln w="28575">
              <a:solidFill>
                <a:srgbClr val="808080"/>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70" name="Line 23"/>
            <p:cNvSpPr>
              <a:spLocks noChangeShapeType="1"/>
            </p:cNvSpPr>
            <p:nvPr/>
          </p:nvSpPr>
          <p:spPr bwMode="auto">
            <a:xfrm flipH="1">
              <a:off x="1650" y="1166"/>
              <a:ext cx="1619" cy="223"/>
            </a:xfrm>
            <a:prstGeom prst="line">
              <a:avLst/>
            </a:prstGeom>
            <a:noFill/>
            <a:ln w="28575">
              <a:solidFill>
                <a:srgbClr val="808080"/>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71" name="Line 24"/>
            <p:cNvSpPr>
              <a:spLocks noChangeShapeType="1"/>
            </p:cNvSpPr>
            <p:nvPr/>
          </p:nvSpPr>
          <p:spPr bwMode="auto">
            <a:xfrm flipH="1">
              <a:off x="1650" y="1166"/>
              <a:ext cx="2398" cy="224"/>
            </a:xfrm>
            <a:prstGeom prst="line">
              <a:avLst/>
            </a:prstGeom>
            <a:noFill/>
            <a:ln w="28575">
              <a:solidFill>
                <a:srgbClr val="808080"/>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72" name="Line 25"/>
            <p:cNvSpPr>
              <a:spLocks noChangeShapeType="1"/>
            </p:cNvSpPr>
            <p:nvPr/>
          </p:nvSpPr>
          <p:spPr bwMode="auto">
            <a:xfrm flipH="1">
              <a:off x="4048" y="1170"/>
              <a:ext cx="0" cy="225"/>
            </a:xfrm>
            <a:prstGeom prst="line">
              <a:avLst/>
            </a:prstGeom>
            <a:noFill/>
            <a:ln w="28575">
              <a:solidFill>
                <a:srgbClr val="808080"/>
              </a:solidFill>
              <a:round/>
              <a:headEnd type="triangle" w="med" len="med"/>
              <a:tailEnd type="triangle" w="med" len="med"/>
            </a:ln>
            <a:extLst>
              <a:ext uri="{909E8E84-426E-40DD-AFC4-6F175D3DCCD1}">
                <a14:hiddenFill xmlns:a14="http://schemas.microsoft.com/office/drawing/2010/main">
                  <a:no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NZ" sz="2600" b="0" i="0" u="none" strike="noStrike" kern="0" cap="none" spc="0" normalizeH="0" baseline="0" noProof="0" smtClean="0">
                <a:ln>
                  <a:noFill/>
                </a:ln>
                <a:solidFill>
                  <a:schemeClr val="tx1"/>
                </a:solidFill>
                <a:effectLst/>
                <a:uLnTx/>
                <a:uFillTx/>
                <a:latin typeface="Arial" panose="020B0604020202020204" pitchFamily="34" charset="0"/>
                <a:ea typeface="ＭＳ Ｐゴシック" panose="020B0600070205080204" pitchFamily="34" charset="-128"/>
              </a:endParaRPr>
            </a:p>
          </p:txBody>
        </p:sp>
        <p:sp>
          <p:nvSpPr>
            <p:cNvPr id="73" name="Text Box 14"/>
            <p:cNvSpPr txBox="1">
              <a:spLocks noChangeArrowheads="1"/>
            </p:cNvSpPr>
            <p:nvPr/>
          </p:nvSpPr>
          <p:spPr bwMode="auto">
            <a:xfrm>
              <a:off x="2288" y="2471"/>
              <a:ext cx="844"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WG-GRUAN</a:t>
              </a:r>
            </a:p>
          </p:txBody>
        </p:sp>
        <p:sp>
          <p:nvSpPr>
            <p:cNvPr id="74" name="Text Box 16"/>
            <p:cNvSpPr txBox="1">
              <a:spLocks noChangeArrowheads="1"/>
            </p:cNvSpPr>
            <p:nvPr/>
          </p:nvSpPr>
          <p:spPr bwMode="auto">
            <a:xfrm>
              <a:off x="2285" y="3054"/>
              <a:ext cx="844"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4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Lead Center</a:t>
              </a:r>
            </a:p>
          </p:txBody>
        </p:sp>
        <p:sp>
          <p:nvSpPr>
            <p:cNvPr id="75" name="Text Box 5"/>
            <p:cNvSpPr txBox="1">
              <a:spLocks noChangeArrowheads="1"/>
            </p:cNvSpPr>
            <p:nvPr/>
          </p:nvSpPr>
          <p:spPr bwMode="auto">
            <a:xfrm>
              <a:off x="1299" y="863"/>
              <a:ext cx="593"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0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UNEP</a:t>
              </a:r>
            </a:p>
          </p:txBody>
        </p:sp>
        <p:sp>
          <p:nvSpPr>
            <p:cNvPr id="76" name="Text Box 6"/>
            <p:cNvSpPr txBox="1">
              <a:spLocks noChangeArrowheads="1"/>
            </p:cNvSpPr>
            <p:nvPr/>
          </p:nvSpPr>
          <p:spPr bwMode="auto">
            <a:xfrm>
              <a:off x="2123" y="863"/>
              <a:ext cx="593"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0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IOC</a:t>
              </a:r>
            </a:p>
          </p:txBody>
        </p:sp>
        <p:sp>
          <p:nvSpPr>
            <p:cNvPr id="77" name="Text Box 7"/>
            <p:cNvSpPr txBox="1">
              <a:spLocks noChangeArrowheads="1"/>
            </p:cNvSpPr>
            <p:nvPr/>
          </p:nvSpPr>
          <p:spPr bwMode="auto">
            <a:xfrm>
              <a:off x="2948" y="863"/>
              <a:ext cx="593"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0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ICSU</a:t>
              </a:r>
            </a:p>
          </p:txBody>
        </p:sp>
        <p:sp>
          <p:nvSpPr>
            <p:cNvPr id="78" name="Text Box 8"/>
            <p:cNvSpPr txBox="1">
              <a:spLocks noChangeArrowheads="1"/>
            </p:cNvSpPr>
            <p:nvPr/>
          </p:nvSpPr>
          <p:spPr bwMode="auto">
            <a:xfrm>
              <a:off x="3773" y="863"/>
              <a:ext cx="593"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0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WMO</a:t>
              </a:r>
            </a:p>
          </p:txBody>
        </p:sp>
        <p:sp>
          <p:nvSpPr>
            <p:cNvPr id="79" name="Text Box 10"/>
            <p:cNvSpPr txBox="1">
              <a:spLocks noChangeArrowheads="1"/>
            </p:cNvSpPr>
            <p:nvPr/>
          </p:nvSpPr>
          <p:spPr bwMode="auto">
            <a:xfrm>
              <a:off x="1292" y="1396"/>
              <a:ext cx="709" cy="303"/>
            </a:xfrm>
            <a:prstGeom prst="rect">
              <a:avLst/>
            </a:prstGeom>
            <a:solidFill>
              <a:srgbClr val="6699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WCRP</a:t>
              </a:r>
            </a:p>
          </p:txBody>
        </p:sp>
        <p:sp>
          <p:nvSpPr>
            <p:cNvPr id="80" name="Text Box 11"/>
            <p:cNvSpPr txBox="1">
              <a:spLocks noChangeArrowheads="1"/>
            </p:cNvSpPr>
            <p:nvPr/>
          </p:nvSpPr>
          <p:spPr bwMode="auto">
            <a:xfrm>
              <a:off x="2282" y="1396"/>
              <a:ext cx="844" cy="303"/>
            </a:xfrm>
            <a:prstGeom prst="rect">
              <a:avLst/>
            </a:prstGeom>
            <a:solidFill>
              <a:srgbClr val="99CC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20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GCOS SC</a:t>
              </a:r>
            </a:p>
          </p:txBody>
        </p:sp>
        <p:sp>
          <p:nvSpPr>
            <p:cNvPr id="81" name="Text Box 12"/>
            <p:cNvSpPr txBox="1">
              <a:spLocks noChangeArrowheads="1"/>
            </p:cNvSpPr>
            <p:nvPr/>
          </p:nvSpPr>
          <p:spPr bwMode="auto">
            <a:xfrm>
              <a:off x="3307" y="1390"/>
              <a:ext cx="1346" cy="309"/>
            </a:xfrm>
            <a:prstGeom prst="rect">
              <a:avLst/>
            </a:prstGeom>
            <a:solidFill>
              <a:srgbClr val="6699FF"/>
            </a:solidFill>
            <a:ln w="12700">
              <a:solidFill>
                <a:srgbClr val="2D4B9B"/>
              </a:solidFill>
              <a:miter lim="800000"/>
              <a:headEnd/>
              <a:tailEnd/>
            </a:ln>
          </p:spPr>
          <p:txBody>
            <a:bodyPr wrap="none" anchor="ctr" anchorCtr="1"/>
            <a:lstStyle>
              <a:lvl1pPr eaLnBrk="0" hangingPunct="0">
                <a:defRPr sz="2600" b="1">
                  <a:solidFill>
                    <a:schemeClr val="accent1"/>
                  </a:solidFill>
                  <a:latin typeface="Arial" panose="020B0604020202020204" pitchFamily="34" charset="0"/>
                  <a:ea typeface="ＭＳ Ｐゴシック" panose="020B0600070205080204" pitchFamily="34" charset="-128"/>
                </a:defRPr>
              </a:lvl1pPr>
              <a:lvl2pPr marL="37931725" indent="-37474525" eaLnBrk="0" hangingPunct="0">
                <a:defRPr sz="2600" b="1">
                  <a:solidFill>
                    <a:schemeClr val="accent1"/>
                  </a:solidFill>
                  <a:latin typeface="Arial" panose="020B0604020202020204" pitchFamily="34" charset="0"/>
                  <a:ea typeface="ＭＳ Ｐゴシック" panose="020B0600070205080204" pitchFamily="34" charset="-128"/>
                </a:defRPr>
              </a:lvl2pPr>
              <a:lvl3pPr eaLnBrk="0" hangingPunct="0">
                <a:defRPr sz="2600" b="1">
                  <a:solidFill>
                    <a:schemeClr val="accent1"/>
                  </a:solidFill>
                  <a:latin typeface="Arial" panose="020B0604020202020204" pitchFamily="34" charset="0"/>
                  <a:ea typeface="ＭＳ Ｐゴシック" panose="020B0600070205080204" pitchFamily="34" charset="-128"/>
                </a:defRPr>
              </a:lvl3pPr>
              <a:lvl4pPr eaLnBrk="0" hangingPunct="0">
                <a:defRPr sz="2600" b="1">
                  <a:solidFill>
                    <a:schemeClr val="accent1"/>
                  </a:solidFill>
                  <a:latin typeface="Arial" panose="020B0604020202020204" pitchFamily="34" charset="0"/>
                  <a:ea typeface="ＭＳ Ｐゴシック" panose="020B0600070205080204" pitchFamily="34" charset="-128"/>
                </a:defRPr>
              </a:lvl4pPr>
              <a:lvl5pPr eaLnBrk="0" hangingPunct="0">
                <a:defRPr sz="2600" b="1">
                  <a:solidFill>
                    <a:schemeClr val="accent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600" b="1">
                  <a:solidFill>
                    <a:schemeClr val="accent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600" b="1" i="0" u="none" strike="noStrike" kern="0" cap="none" spc="0" normalizeH="0" baseline="0" noProof="0">
                  <a:ln>
                    <a:noFill/>
                  </a:ln>
                  <a:solidFill>
                    <a:schemeClr val="tx1"/>
                  </a:solidFill>
                  <a:effectLst/>
                  <a:uLnTx/>
                  <a:uFillTx/>
                  <a:latin typeface="Arial" panose="020B0604020202020204" pitchFamily="34" charset="0"/>
                  <a:ea typeface="ＭＳ Ｐゴシック" panose="020B0600070205080204" pitchFamily="34" charset="-128"/>
                </a:rPr>
                <a:t>CIMO/CBS/CAS/CCL</a:t>
              </a:r>
            </a:p>
          </p:txBody>
        </p:sp>
      </p:grpSp>
      <p:sp>
        <p:nvSpPr>
          <p:cNvPr id="82" name="Text Box 3"/>
          <p:cNvSpPr txBox="1">
            <a:spLocks noChangeArrowheads="1"/>
          </p:cNvSpPr>
          <p:nvPr/>
        </p:nvSpPr>
        <p:spPr bwMode="auto">
          <a:xfrm>
            <a:off x="159634" y="45467"/>
            <a:ext cx="8784976" cy="553998"/>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GRUAN Governance</a:t>
            </a:r>
            <a:endParaRPr lang="en-GB" sz="3000" dirty="0">
              <a:solidFill>
                <a:srgbClr val="FFFF00"/>
              </a:solidFill>
              <a:effectLst>
                <a:outerShdw blurRad="38100" dist="38100" dir="2700000" algn="tl">
                  <a:srgbClr val="000000"/>
                </a:outerShdw>
              </a:effectLst>
            </a:endParaRPr>
          </a:p>
        </p:txBody>
      </p:sp>
    </p:spTree>
    <p:extLst>
      <p:ext uri="{BB962C8B-B14F-4D97-AF65-F5344CB8AC3E}">
        <p14:creationId xmlns:p14="http://schemas.microsoft.com/office/powerpoint/2010/main" val="11512088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90560" y="240030"/>
            <a:ext cx="8773928" cy="5863144"/>
          </a:xfrm>
          <a:prstGeom prst="rect">
            <a:avLst/>
          </a:prstGeom>
          <a:noFill/>
          <a:ln w="9525">
            <a:noFill/>
            <a:miter lim="800000"/>
            <a:headEnd/>
            <a:tailEnd/>
          </a:ln>
          <a:effectLst/>
        </p:spPr>
        <p:txBody>
          <a:bodyPr wrap="square">
            <a:spAutoFit/>
          </a:bodyPr>
          <a:lstStyle/>
          <a:p>
            <a:pPr marL="381000" indent="-381000" algn="ctr">
              <a:spcBef>
                <a:spcPts val="0"/>
              </a:spcBef>
              <a:spcAft>
                <a:spcPts val="1800"/>
              </a:spcAft>
            </a:pPr>
            <a:r>
              <a:rPr lang="en-GB" sz="3000" dirty="0" smtClean="0">
                <a:solidFill>
                  <a:srgbClr val="FFFF00"/>
                </a:solidFill>
                <a:effectLst>
                  <a:outerShdw blurRad="38100" dist="38100" dir="2700000" algn="tl">
                    <a:srgbClr val="000000"/>
                  </a:outerShdw>
                </a:effectLst>
              </a:rPr>
              <a:t>The goals of GRUAN</a:t>
            </a:r>
          </a:p>
          <a:p>
            <a:pPr>
              <a:spcBef>
                <a:spcPts val="0"/>
              </a:spcBef>
              <a:spcAft>
                <a:spcPts val="1200"/>
              </a:spcAft>
              <a:buClr>
                <a:srgbClr val="FF0000"/>
              </a:buClr>
            </a:pPr>
            <a:r>
              <a:rPr lang="en-GB" sz="2000" dirty="0" smtClean="0">
                <a:effectLst>
                  <a:outerShdw blurRad="38100" dist="38100" dir="2700000" algn="tl">
                    <a:srgbClr val="000000"/>
                  </a:outerShdw>
                </a:effectLst>
              </a:rPr>
              <a:t>The purpose of GRUAN is to:</a:t>
            </a:r>
          </a:p>
          <a:p>
            <a:pPr marL="381000" indent="-381000">
              <a:spcBef>
                <a:spcPts val="0"/>
              </a:spcBef>
              <a:spcAft>
                <a:spcPts val="1200"/>
              </a:spcAft>
              <a:buClr>
                <a:srgbClr val="FF0000"/>
              </a:buClr>
              <a:buFontTx/>
              <a:buChar char="•"/>
            </a:pPr>
            <a:r>
              <a:rPr lang="en-NZ" sz="2000" dirty="0" smtClean="0">
                <a:effectLst>
                  <a:outerShdw blurRad="38100" dist="38100" dir="2700000" algn="tl">
                    <a:srgbClr val="000000"/>
                  </a:outerShdw>
                </a:effectLst>
              </a:rPr>
              <a:t>Provide long-term high quality climate records;</a:t>
            </a:r>
          </a:p>
          <a:p>
            <a:pPr marL="381000" indent="-381000">
              <a:spcBef>
                <a:spcPts val="0"/>
              </a:spcBef>
              <a:spcAft>
                <a:spcPts val="1200"/>
              </a:spcAft>
              <a:buClr>
                <a:srgbClr val="FF0000"/>
              </a:buClr>
              <a:buFontTx/>
              <a:buChar char="•"/>
            </a:pPr>
            <a:r>
              <a:rPr lang="en-NZ" sz="2000" dirty="0" smtClean="0">
                <a:effectLst>
                  <a:outerShdw blurRad="38100" dist="38100" dir="2700000" algn="tl">
                    <a:srgbClr val="000000"/>
                  </a:outerShdw>
                </a:effectLst>
              </a:rPr>
              <a:t>Constrain and calibrate data from more spatially-comprehensive global observing systems (including satellites and current radiosonde networks); and</a:t>
            </a:r>
          </a:p>
          <a:p>
            <a:pPr marL="381000" indent="-381000">
              <a:spcBef>
                <a:spcPts val="0"/>
              </a:spcBef>
              <a:spcAft>
                <a:spcPts val="1200"/>
              </a:spcAft>
              <a:buClr>
                <a:srgbClr val="FF0000"/>
              </a:buClr>
              <a:buFontTx/>
              <a:buChar char="•"/>
            </a:pPr>
            <a:r>
              <a:rPr lang="en-NZ" sz="2000" dirty="0" smtClean="0">
                <a:effectLst>
                  <a:outerShdw blurRad="38100" dist="38100" dir="2700000" algn="tl">
                    <a:srgbClr val="000000"/>
                  </a:outerShdw>
                </a:effectLst>
              </a:rPr>
              <a:t>Fully characterize the properties of the atmospheric column.</a:t>
            </a:r>
          </a:p>
          <a:p>
            <a:pPr marL="381000" indent="-381000">
              <a:spcBef>
                <a:spcPts val="0"/>
              </a:spcBef>
              <a:spcAft>
                <a:spcPts val="1200"/>
              </a:spcAft>
              <a:buClr>
                <a:srgbClr val="FF0000"/>
              </a:buClr>
            </a:pPr>
            <a:endParaRPr lang="en-NZ" sz="2000" dirty="0" smtClean="0">
              <a:effectLst>
                <a:outerShdw blurRad="38100" dist="38100" dir="2700000" algn="tl">
                  <a:srgbClr val="000000"/>
                </a:outerShdw>
              </a:effectLst>
            </a:endParaRPr>
          </a:p>
          <a:p>
            <a:pPr marL="381000" indent="-381000">
              <a:spcBef>
                <a:spcPts val="0"/>
              </a:spcBef>
              <a:spcAft>
                <a:spcPts val="1200"/>
              </a:spcAft>
              <a:buClr>
                <a:srgbClr val="FF0000"/>
              </a:buClr>
            </a:pPr>
            <a:r>
              <a:rPr lang="en-NZ" sz="2000" dirty="0" smtClean="0">
                <a:effectLst>
                  <a:outerShdw blurRad="38100" dist="38100" dir="2700000" algn="tl">
                    <a:srgbClr val="000000"/>
                  </a:outerShdw>
                </a:effectLst>
              </a:rPr>
              <a:t>Four key user groups of GRUAN data products are identified:</a:t>
            </a:r>
          </a:p>
          <a:p>
            <a:pPr marL="381000" indent="-381000">
              <a:spcBef>
                <a:spcPts val="0"/>
              </a:spcBef>
              <a:spcAft>
                <a:spcPts val="1200"/>
              </a:spcAft>
              <a:buClr>
                <a:srgbClr val="FF0000"/>
              </a:buClr>
              <a:buFontTx/>
              <a:buChar char="•"/>
            </a:pPr>
            <a:r>
              <a:rPr lang="en-NZ" sz="2000" dirty="0" smtClean="0">
                <a:effectLst>
                  <a:outerShdw blurRad="38100" dist="38100" dir="2700000" algn="tl">
                    <a:srgbClr val="000000"/>
                  </a:outerShdw>
                </a:effectLst>
              </a:rPr>
              <a:t>The climate detection and attribution community.</a:t>
            </a:r>
          </a:p>
          <a:p>
            <a:pPr marL="381000" indent="-381000">
              <a:spcBef>
                <a:spcPts val="0"/>
              </a:spcBef>
              <a:spcAft>
                <a:spcPts val="1200"/>
              </a:spcAft>
              <a:buClr>
                <a:srgbClr val="FF0000"/>
              </a:buClr>
              <a:buFontTx/>
              <a:buChar char="•"/>
            </a:pPr>
            <a:r>
              <a:rPr lang="en-NZ" sz="2000" dirty="0" smtClean="0">
                <a:effectLst>
                  <a:outerShdw blurRad="38100" dist="38100" dir="2700000" algn="tl">
                    <a:srgbClr val="000000"/>
                  </a:outerShdw>
                </a:effectLst>
              </a:rPr>
              <a:t>The satellite community.</a:t>
            </a:r>
          </a:p>
          <a:p>
            <a:pPr marL="381000" indent="-381000">
              <a:spcBef>
                <a:spcPts val="0"/>
              </a:spcBef>
              <a:spcAft>
                <a:spcPts val="1200"/>
              </a:spcAft>
              <a:buClr>
                <a:srgbClr val="FF0000"/>
              </a:buClr>
              <a:buFontTx/>
              <a:buChar char="•"/>
            </a:pPr>
            <a:r>
              <a:rPr lang="en-NZ" sz="2000" dirty="0" smtClean="0">
                <a:effectLst>
                  <a:outerShdw blurRad="38100" dist="38100" dir="2700000" algn="tl">
                    <a:srgbClr val="000000"/>
                  </a:outerShdw>
                </a:effectLst>
              </a:rPr>
              <a:t>The atmospheric process studies community.</a:t>
            </a:r>
          </a:p>
          <a:p>
            <a:pPr marL="381000" indent="-381000">
              <a:spcBef>
                <a:spcPts val="0"/>
              </a:spcBef>
              <a:spcAft>
                <a:spcPts val="1200"/>
              </a:spcAft>
              <a:buClr>
                <a:srgbClr val="FF0000"/>
              </a:buClr>
              <a:buFontTx/>
              <a:buChar char="•"/>
            </a:pPr>
            <a:r>
              <a:rPr lang="en-NZ" sz="2000" dirty="0" smtClean="0">
                <a:effectLst>
                  <a:outerShdw blurRad="38100" dist="38100" dir="2700000" algn="tl">
                    <a:srgbClr val="000000"/>
                  </a:outerShdw>
                </a:effectLst>
              </a:rPr>
              <a:t>The numerical weather prediction (NWP) community.</a:t>
            </a:r>
          </a:p>
        </p:txBody>
      </p:sp>
    </p:spTree>
    <p:extLst>
      <p:ext uri="{BB962C8B-B14F-4D97-AF65-F5344CB8AC3E}">
        <p14:creationId xmlns:p14="http://schemas.microsoft.com/office/powerpoint/2010/main" val="7791230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347663" y="98742"/>
            <a:ext cx="8497887" cy="553998"/>
          </a:xfrm>
          <a:prstGeom prst="rect">
            <a:avLst/>
          </a:prstGeom>
          <a:noFill/>
          <a:ln w="9525">
            <a:noFill/>
            <a:miter lim="800000"/>
            <a:headEnd/>
            <a:tailEnd/>
          </a:ln>
          <a:effectLst/>
        </p:spPr>
        <p:txBody>
          <a:bodyPr>
            <a:spAutoFit/>
          </a:bodyPr>
          <a:lstStyle/>
          <a:p>
            <a:pPr marL="381000" indent="-381000" algn="ctr">
              <a:spcBef>
                <a:spcPct val="50000"/>
              </a:spcBef>
            </a:pPr>
            <a:r>
              <a:rPr lang="en-GB" sz="3000" dirty="0" smtClean="0">
                <a:solidFill>
                  <a:srgbClr val="FFFF00"/>
                </a:solidFill>
                <a:effectLst>
                  <a:outerShdw blurRad="38100" dist="38100" dir="2700000" algn="tl">
                    <a:srgbClr val="000000"/>
                  </a:outerShdw>
                </a:effectLst>
              </a:rPr>
              <a:t>More about goals of GRUAN</a:t>
            </a:r>
            <a:endParaRPr lang="en-GB" dirty="0">
              <a:solidFill>
                <a:schemeClr val="bg1"/>
              </a:solidFill>
              <a:effectLst>
                <a:outerShdw blurRad="38100" dist="38100" dir="2700000" algn="tl">
                  <a:srgbClr val="000000"/>
                </a:outerShdw>
              </a:effectLst>
            </a:endParaRPr>
          </a:p>
        </p:txBody>
      </p:sp>
      <p:grpSp>
        <p:nvGrpSpPr>
          <p:cNvPr id="6" name="Group 4"/>
          <p:cNvGrpSpPr>
            <a:grpSpLocks/>
          </p:cNvGrpSpPr>
          <p:nvPr/>
        </p:nvGrpSpPr>
        <p:grpSpPr bwMode="auto">
          <a:xfrm>
            <a:off x="4373760" y="1894736"/>
            <a:ext cx="4590728" cy="3600400"/>
            <a:chOff x="2921" y="1875"/>
            <a:chExt cx="2569" cy="1612"/>
          </a:xfrm>
          <a:solidFill>
            <a:schemeClr val="bg1"/>
          </a:solidFill>
        </p:grpSpPr>
        <p:pic>
          <p:nvPicPr>
            <p:cNvPr id="7" name="Picture 5"/>
            <p:cNvPicPr>
              <a:picLocks noChangeAspect="1" noChangeArrowheads="1"/>
            </p:cNvPicPr>
            <p:nvPr/>
          </p:nvPicPr>
          <p:blipFill>
            <a:blip r:embed="rId3" cstate="print">
              <a:clrChange>
                <a:clrFrom>
                  <a:srgbClr val="FFFFFF"/>
                </a:clrFrom>
                <a:clrTo>
                  <a:srgbClr val="FFFFFF">
                    <a:alpha val="0"/>
                  </a:srgbClr>
                </a:clrTo>
              </a:clrChange>
            </a:blip>
            <a:srcRect b="10890"/>
            <a:stretch>
              <a:fillRect/>
            </a:stretch>
          </p:blipFill>
          <p:spPr bwMode="auto">
            <a:xfrm>
              <a:off x="2921" y="1875"/>
              <a:ext cx="2569" cy="1612"/>
            </a:xfrm>
            <a:prstGeom prst="rect">
              <a:avLst/>
            </a:prstGeom>
            <a:grpFill/>
            <a:ln w="19050">
              <a:solidFill>
                <a:schemeClr val="tx1"/>
              </a:solidFill>
              <a:round/>
              <a:headEnd/>
              <a:tailEnd/>
            </a:ln>
            <a:effectLst/>
          </p:spPr>
        </p:pic>
        <p:sp>
          <p:nvSpPr>
            <p:cNvPr id="8" name="Rectangle 6"/>
            <p:cNvSpPr>
              <a:spLocks noChangeArrowheads="1"/>
            </p:cNvSpPr>
            <p:nvPr/>
          </p:nvSpPr>
          <p:spPr bwMode="auto">
            <a:xfrm>
              <a:off x="3607" y="1959"/>
              <a:ext cx="1505" cy="99"/>
            </a:xfrm>
            <a:prstGeom prst="rect">
              <a:avLst/>
            </a:prstGeom>
            <a:grpFill/>
            <a:ln w="19050" algn="ctr">
              <a:noFill/>
              <a:miter lim="800000"/>
              <a:headEnd/>
              <a:tailEnd/>
            </a:ln>
            <a:effectLst/>
          </p:spPr>
          <p:txBody>
            <a:bodyPr wrap="none" anchor="ctr"/>
            <a:lstStyle/>
            <a:p>
              <a:endParaRPr lang="en-NZ" dirty="0"/>
            </a:p>
          </p:txBody>
        </p:sp>
      </p:grpSp>
      <p:sp>
        <p:nvSpPr>
          <p:cNvPr id="9" name="TextBox 8"/>
          <p:cNvSpPr txBox="1"/>
          <p:nvPr/>
        </p:nvSpPr>
        <p:spPr>
          <a:xfrm>
            <a:off x="0" y="876712"/>
            <a:ext cx="4124712" cy="5863144"/>
          </a:xfrm>
          <a:prstGeom prst="rect">
            <a:avLst/>
          </a:prstGeom>
          <a:noFill/>
        </p:spPr>
        <p:txBody>
          <a:bodyPr wrap="square" rtlCol="0">
            <a:spAutoFit/>
          </a:bodyPr>
          <a:lstStyle/>
          <a:p>
            <a:pPr marL="274638" indent="-274638">
              <a:spcAft>
                <a:spcPts val="1800"/>
              </a:spcAft>
              <a:buSzPct val="60000"/>
              <a:buBlip>
                <a:blip r:embed="rId4"/>
              </a:buBlip>
            </a:pPr>
            <a:r>
              <a:rPr lang="en-NZ" sz="2000" dirty="0" smtClean="0">
                <a:effectLst>
                  <a:outerShdw blurRad="38100" dist="38100" dir="2700000" algn="tl">
                    <a:srgbClr val="000000"/>
                  </a:outerShdw>
                </a:effectLst>
              </a:rPr>
              <a:t>Multi-decade measurement programmes.</a:t>
            </a:r>
          </a:p>
          <a:p>
            <a:pPr marL="274638" indent="-274638">
              <a:spcAft>
                <a:spcPts val="1800"/>
              </a:spcAft>
              <a:buSzPct val="60000"/>
              <a:buBlip>
                <a:blip r:embed="rId4"/>
              </a:buBlip>
            </a:pPr>
            <a:r>
              <a:rPr lang="en-NZ" sz="2000" dirty="0" smtClean="0">
                <a:effectLst>
                  <a:outerShdw blurRad="38100" dist="38100" dir="2700000" algn="tl">
                    <a:srgbClr val="000000"/>
                  </a:outerShdw>
                </a:effectLst>
              </a:rPr>
              <a:t>Characterize observational biases.</a:t>
            </a:r>
          </a:p>
          <a:p>
            <a:pPr marL="274638" indent="-274638">
              <a:spcAft>
                <a:spcPts val="1800"/>
              </a:spcAft>
              <a:buSzPct val="60000"/>
              <a:buBlip>
                <a:blip r:embed="rId4"/>
              </a:buBlip>
            </a:pPr>
            <a:r>
              <a:rPr lang="en-NZ" sz="2000" dirty="0" smtClean="0">
                <a:effectLst>
                  <a:outerShdw blurRad="38100" dist="38100" dir="2700000" algn="tl">
                    <a:srgbClr val="000000"/>
                  </a:outerShdw>
                </a:effectLst>
              </a:rPr>
              <a:t>Robust, traceable estimates of measurement uncertainty.</a:t>
            </a:r>
          </a:p>
          <a:p>
            <a:pPr marL="274638" indent="-274638">
              <a:spcAft>
                <a:spcPts val="1800"/>
              </a:spcAft>
              <a:buSzPct val="60000"/>
              <a:buBlip>
                <a:blip r:embed="rId4"/>
              </a:buBlip>
            </a:pPr>
            <a:r>
              <a:rPr lang="en-NZ" sz="2000" dirty="0" smtClean="0">
                <a:effectLst>
                  <a:outerShdw blurRad="38100" dist="38100" dir="2700000" algn="tl">
                    <a:srgbClr val="000000"/>
                  </a:outerShdw>
                </a:effectLst>
              </a:rPr>
              <a:t>Ensure traceability through comprehensive meta-data collection and documentation.</a:t>
            </a:r>
          </a:p>
          <a:p>
            <a:pPr marL="274638" indent="-274638">
              <a:spcAft>
                <a:spcPts val="1800"/>
              </a:spcAft>
              <a:buSzPct val="60000"/>
              <a:buBlip>
                <a:blip r:embed="rId4"/>
              </a:buBlip>
            </a:pPr>
            <a:r>
              <a:rPr lang="en-NZ" sz="2000" dirty="0" smtClean="0">
                <a:effectLst>
                  <a:outerShdw blurRad="38100" dist="38100" dir="2700000" algn="tl">
                    <a:srgbClr val="000000"/>
                  </a:outerShdw>
                </a:effectLst>
              </a:rPr>
              <a:t>Ensure long-term stability by managing measurement system changes.</a:t>
            </a:r>
          </a:p>
          <a:p>
            <a:pPr marL="274638" indent="-274638">
              <a:spcAft>
                <a:spcPts val="1800"/>
              </a:spcAft>
              <a:buSzPct val="60000"/>
              <a:buBlip>
                <a:blip r:embed="rId4"/>
              </a:buBlip>
            </a:pPr>
            <a:r>
              <a:rPr lang="en-NZ" sz="2000" dirty="0" smtClean="0">
                <a:effectLst>
                  <a:outerShdw blurRad="38100" dist="38100" dir="2700000" algn="tl">
                    <a:srgbClr val="000000"/>
                  </a:outerShdw>
                </a:effectLst>
              </a:rPr>
              <a:t>Tie measurements to SI units or internationally accepted standards.</a:t>
            </a:r>
          </a:p>
        </p:txBody>
      </p:sp>
      <p:sp>
        <p:nvSpPr>
          <p:cNvPr id="10" name="TextBox 9"/>
          <p:cNvSpPr txBox="1"/>
          <p:nvPr/>
        </p:nvSpPr>
        <p:spPr>
          <a:xfrm>
            <a:off x="3934976" y="5718537"/>
            <a:ext cx="4968552" cy="1015663"/>
          </a:xfrm>
          <a:prstGeom prst="rect">
            <a:avLst/>
          </a:prstGeom>
          <a:noFill/>
        </p:spPr>
        <p:txBody>
          <a:bodyPr wrap="square" rtlCol="0">
            <a:spAutoFit/>
          </a:bodyPr>
          <a:lstStyle/>
          <a:p>
            <a:pPr marL="274638" indent="-274638">
              <a:buSzPct val="60000"/>
              <a:buBlip>
                <a:blip r:embed="rId4"/>
              </a:buBlip>
            </a:pPr>
            <a:r>
              <a:rPr lang="en-NZ" sz="2000" dirty="0" smtClean="0">
                <a:effectLst>
                  <a:outerShdw blurRad="38100" dist="38100" dir="2700000" algn="tl">
                    <a:srgbClr val="000000"/>
                  </a:outerShdw>
                </a:effectLst>
              </a:rPr>
              <a:t>Measure a large suite of co-related climate variables with deliberate measurement redundancy</a:t>
            </a:r>
          </a:p>
        </p:txBody>
      </p:sp>
      <p:sp>
        <p:nvSpPr>
          <p:cNvPr id="11" name="TextBox 10"/>
          <p:cNvSpPr txBox="1"/>
          <p:nvPr/>
        </p:nvSpPr>
        <p:spPr>
          <a:xfrm>
            <a:off x="4427984" y="703744"/>
            <a:ext cx="4464496" cy="1107996"/>
          </a:xfrm>
          <a:prstGeom prst="rect">
            <a:avLst/>
          </a:prstGeom>
          <a:noFill/>
        </p:spPr>
        <p:txBody>
          <a:bodyPr wrap="square" rtlCol="0">
            <a:spAutoFit/>
          </a:bodyPr>
          <a:lstStyle/>
          <a:p>
            <a:r>
              <a:rPr lang="en-NZ" dirty="0" smtClean="0">
                <a:solidFill>
                  <a:srgbClr val="FF0000"/>
                </a:solidFill>
                <a:effectLst>
                  <a:outerShdw blurRad="38100" dist="38100" dir="2700000" algn="tl">
                    <a:srgbClr val="000000"/>
                  </a:outerShdw>
                </a:effectLst>
              </a:rPr>
              <a:t>Priority 1:</a:t>
            </a:r>
            <a:r>
              <a:rPr lang="en-NZ" dirty="0" smtClean="0">
                <a:effectLst>
                  <a:outerShdw blurRad="38100" dist="38100" dir="2700000" algn="tl">
                    <a:srgbClr val="000000"/>
                  </a:outerShdw>
                </a:effectLst>
              </a:rPr>
              <a:t> Temperature, pressure, water vapour</a:t>
            </a:r>
          </a:p>
          <a:p>
            <a:r>
              <a:rPr lang="en-NZ" dirty="0" smtClean="0">
                <a:solidFill>
                  <a:srgbClr val="FF0000"/>
                </a:solidFill>
                <a:effectLst>
                  <a:outerShdw blurRad="38100" dist="38100" dir="2700000" algn="tl">
                    <a:srgbClr val="000000"/>
                  </a:outerShdw>
                </a:effectLst>
              </a:rPr>
              <a:t>Priority 2:</a:t>
            </a:r>
            <a:r>
              <a:rPr lang="en-NZ" dirty="0" smtClean="0">
                <a:effectLst>
                  <a:outerShdw blurRad="38100" dist="38100" dir="2700000" algn="tl">
                    <a:srgbClr val="000000"/>
                  </a:outerShdw>
                </a:effectLst>
              </a:rPr>
              <a:t> Ozone, methane …</a:t>
            </a:r>
            <a:endParaRPr lang="en-NZ" dirty="0">
              <a:effectLst>
                <a:outerShdw blurRad="38100" dist="38100" dir="2700000" algn="tl">
                  <a:srgbClr val="000000"/>
                </a:outerShdw>
              </a:effectLst>
            </a:endParaRPr>
          </a:p>
        </p:txBody>
      </p:sp>
    </p:spTree>
    <p:extLst>
      <p:ext uri="{BB962C8B-B14F-4D97-AF65-F5344CB8AC3E}">
        <p14:creationId xmlns:p14="http://schemas.microsoft.com/office/powerpoint/2010/main" val="2200722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AU" sz="2200" b="1" i="0" u="none" strike="noStrike" cap="none" normalizeH="0" baseline="0" smtClean="0">
            <a:ln>
              <a:noFill/>
            </a:ln>
            <a:solidFill>
              <a:schemeClr val="bg1"/>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AU" sz="2200" b="1" i="0" u="none" strike="noStrike" cap="none" normalizeH="0" baseline="0" smtClean="0">
            <a:ln>
              <a:noFill/>
            </a:ln>
            <a:solidFill>
              <a:schemeClr val="bg1"/>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C233B983B2EE4A93284E3EBD2C2B97" ma:contentTypeVersion="" ma:contentTypeDescription="Create a new document." ma:contentTypeScope="" ma:versionID="ec4442fa2502e68fa2547973b9265348">
  <xsd:schema xmlns:xsd="http://www.w3.org/2001/XMLSchema" xmlns:xs="http://www.w3.org/2001/XMLSchema" xmlns:p="http://schemas.microsoft.com/office/2006/metadata/properties" xmlns:ns2="E0431080-F408-4E9A-9A74-0BFDAADAAB79" targetNamespace="http://schemas.microsoft.com/office/2006/metadata/properties" ma:root="true" ma:fieldsID="1f008a9bb781e21eedf32ec8030b7618" ns2:_="">
    <xsd:import namespace="E0431080-F408-4E9A-9A74-0BFDAADAAB79"/>
    <xsd:element name="properties">
      <xsd:complexType>
        <xsd:sequence>
          <xsd:element name="documentManagement">
            <xsd:complexType>
              <xsd:all>
                <xsd:element ref="ns2:Document_x0020_Symbol"/>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431080-F408-4E9A-9A74-0BFDAADAAB79" elementFormDefault="qualified">
    <xsd:import namespace="http://schemas.microsoft.com/office/2006/documentManagement/types"/>
    <xsd:import namespace="http://schemas.microsoft.com/office/infopath/2007/PartnerControls"/>
    <xsd:element name="Document_x0020_Symbol" ma:index="8" ma:displayName="Document Symbol" ma:internalName="Document_x0020_Symbol">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Document_x0020_Symbol xmlns="E0431080-F408-4E9A-9A74-0BFDAADAAB79">*</Document_x0020_Symbol>
  </documentManagement>
</p:properties>
</file>

<file path=customXml/itemProps1.xml><?xml version="1.0" encoding="utf-8"?>
<ds:datastoreItem xmlns:ds="http://schemas.openxmlformats.org/officeDocument/2006/customXml" ds:itemID="{71FCCC15-7765-4B4C-8D4D-DFA045DC03A7}"/>
</file>

<file path=customXml/itemProps2.xml><?xml version="1.0" encoding="utf-8"?>
<ds:datastoreItem xmlns:ds="http://schemas.openxmlformats.org/officeDocument/2006/customXml" ds:itemID="{B5B80ACD-7D3C-4314-B5EA-61F577AB7F01}"/>
</file>

<file path=customXml/itemProps3.xml><?xml version="1.0" encoding="utf-8"?>
<ds:datastoreItem xmlns:ds="http://schemas.openxmlformats.org/officeDocument/2006/customXml" ds:itemID="{3FA45690-B2AB-4749-99C5-4260882C85E6}"/>
</file>

<file path=docProps/app.xml><?xml version="1.0" encoding="utf-8"?>
<Properties xmlns="http://schemas.openxmlformats.org/officeDocument/2006/extended-properties" xmlns:vt="http://schemas.openxmlformats.org/officeDocument/2006/docPropsVTypes">
  <TotalTime>20830</TotalTime>
  <Words>1143</Words>
  <Application>Microsoft Office PowerPoint</Application>
  <PresentationFormat>On-screen Show (4:3)</PresentationFormat>
  <Paragraphs>177</Paragraphs>
  <Slides>23</Slides>
  <Notes>22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NIWA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Climate Observing System (GCOS) including GRUAN</dc:title>
  <dc:creator>Greg Bodeker</dc:creator>
  <cp:lastModifiedBy>Greg</cp:lastModifiedBy>
  <cp:revision>1213</cp:revision>
  <dcterms:created xsi:type="dcterms:W3CDTF">2003-03-17T02:57:24Z</dcterms:created>
  <dcterms:modified xsi:type="dcterms:W3CDTF">2014-05-12T12:21:35Z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0x010100A1C233B983B2EE4A93284E3EBD2C2B97</vt:lpwstr>
  </property>
</Properties>
</file>