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bin" ContentType="application/vnd.openxmlformats-officedocument.presentationml.printerSettings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54" r:id="rId1"/>
  </p:sldMasterIdLst>
  <p:notesMasterIdLst>
    <p:notesMasterId r:id="rId26"/>
  </p:notesMasterIdLst>
  <p:sldIdLst>
    <p:sldId id="295" r:id="rId2"/>
    <p:sldId id="396" r:id="rId3"/>
    <p:sldId id="397" r:id="rId4"/>
    <p:sldId id="326" r:id="rId5"/>
    <p:sldId id="358" r:id="rId6"/>
    <p:sldId id="360" r:id="rId7"/>
    <p:sldId id="364" r:id="rId8"/>
    <p:sldId id="376" r:id="rId9"/>
    <p:sldId id="398" r:id="rId10"/>
    <p:sldId id="372" r:id="rId11"/>
    <p:sldId id="373" r:id="rId12"/>
    <p:sldId id="375" r:id="rId13"/>
    <p:sldId id="399" r:id="rId14"/>
    <p:sldId id="388" r:id="rId15"/>
    <p:sldId id="389" r:id="rId16"/>
    <p:sldId id="400" r:id="rId17"/>
    <p:sldId id="377" r:id="rId18"/>
    <p:sldId id="384" r:id="rId19"/>
    <p:sldId id="401" r:id="rId20"/>
    <p:sldId id="340" r:id="rId21"/>
    <p:sldId id="362" r:id="rId22"/>
    <p:sldId id="342" r:id="rId23"/>
    <p:sldId id="257" r:id="rId24"/>
    <p:sldId id="383" r:id="rId25"/>
  </p:sldIdLst>
  <p:sldSz cx="9144000" cy="6858000" type="screen4x3"/>
  <p:notesSz cx="7099300" cy="10234613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. Ernst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FF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660"/>
  </p:normalViewPr>
  <p:slideViewPr>
    <p:cSldViewPr snapToGrid="0">
      <p:cViewPr varScale="1">
        <p:scale>
          <a:sx n="45" d="100"/>
          <a:sy n="45" d="100"/>
        </p:scale>
        <p:origin x="-212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8" Type="http://schemas.openxmlformats.org/officeDocument/2006/relationships/slide" Target="slides/slide7.xml"/><Relationship Id="rId21" Type="http://schemas.openxmlformats.org/officeDocument/2006/relationships/slide" Target="slides/slide20.xml"/><Relationship Id="rId3" Type="http://schemas.openxmlformats.org/officeDocument/2006/relationships/slide" Target="slides/slide2.xml"/><Relationship Id="rId34" Type="http://schemas.openxmlformats.org/officeDocument/2006/relationships/customXml" Target="../customXml/item2.xml"/><Relationship Id="rId25" Type="http://schemas.openxmlformats.org/officeDocument/2006/relationships/slide" Target="slides/slide2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7" Type="http://schemas.openxmlformats.org/officeDocument/2006/relationships/slide" Target="slides/slide6.xml"/><Relationship Id="rId33" Type="http://schemas.openxmlformats.org/officeDocument/2006/relationships/customXml" Target="../customXml/item1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5" Type="http://schemas.openxmlformats.org/officeDocument/2006/relationships/slide" Target="slides/slide14.xml"/><Relationship Id="rId5" Type="http://schemas.openxmlformats.org/officeDocument/2006/relationships/slide" Target="slides/slide4.xml"/><Relationship Id="rId3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9" Type="http://schemas.openxmlformats.org/officeDocument/2006/relationships/slide" Target="slides/slide8.xml"/><Relationship Id="rId22" Type="http://schemas.openxmlformats.org/officeDocument/2006/relationships/slide" Target="slides/slide21.xml"/><Relationship Id="rId27" Type="http://schemas.openxmlformats.org/officeDocument/2006/relationships/printerSettings" Target="printerSettings/printerSettings1.bin"/><Relationship Id="rId30" Type="http://schemas.openxmlformats.org/officeDocument/2006/relationships/viewProps" Target="viewProps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35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 b="0"/>
            </a:lvl1pPr>
          </a:lstStyle>
          <a:p>
            <a:endParaRPr lang="de-CH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endParaRPr lang="de-CH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 b="0"/>
            </a:lvl1pPr>
          </a:lstStyle>
          <a:p>
            <a:endParaRPr lang="de-CH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fld id="{637FB30E-B6BB-46E4-9D3B-5DD575388122}" type="slidenum">
              <a:rPr lang="de-CH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44361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CCDEBC-EDA7-4335-B058-AF62B8746D21}" type="slidenum">
              <a:rPr lang="de-CH"/>
              <a:pPr/>
              <a:t>1</a:t>
            </a:fld>
            <a:endParaRPr lang="de-CH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790575"/>
            <a:ext cx="5049838" cy="3787775"/>
          </a:xfrm>
          <a:solidFill>
            <a:srgbClr val="FFFFFF"/>
          </a:solidFill>
          <a:ln/>
        </p:spPr>
      </p:sp>
      <p:sp>
        <p:nvSpPr>
          <p:cNvPr id="104451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965200" y="4892675"/>
            <a:ext cx="5211763" cy="182563"/>
          </a:xfrm>
          <a:ln/>
        </p:spPr>
        <p:txBody>
          <a:bodyPr lIns="0" tIns="0" rIns="0" bIns="0">
            <a:spAutoFit/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CE4C1D-A033-40A6-ACFB-6A043139DF26}" type="slidenum">
              <a:rPr lang="de-CH"/>
              <a:pPr/>
              <a:t>22</a:t>
            </a:fld>
            <a:endParaRPr lang="de-CH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</p:spPr>
        <p:txBody>
          <a:bodyPr/>
          <a:lstStyle/>
          <a:p>
            <a:r>
              <a:rPr lang="en-GB"/>
              <a:t>CH4 second most important greenhouse gas after CO2, lifetime of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32193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657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548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548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6436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548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CE4C1D-A033-40A6-ACFB-6A043139DF26}" type="slidenum">
              <a:rPr lang="de-CH"/>
              <a:pPr/>
              <a:t>12</a:t>
            </a:fld>
            <a:endParaRPr lang="de-CH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5"/>
            <a:ext cx="5207000" cy="4605338"/>
          </a:xfrm>
        </p:spPr>
        <p:txBody>
          <a:bodyPr/>
          <a:lstStyle/>
          <a:p>
            <a:r>
              <a:rPr lang="en-GB"/>
              <a:t>CH4 second most important greenhouse gas after CO2, lifetime of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548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548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B30E-B6BB-46E4-9D3B-5DD575388122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9548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5821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542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42479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95804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6298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689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573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4846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38129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82213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58543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89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6080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67365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8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3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3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jun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12" y="2241395"/>
            <a:ext cx="2873502" cy="215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41" name="Rectangle 17"/>
          <p:cNvSpPr>
            <a:spLocks noChangeArrowheads="1"/>
          </p:cNvSpPr>
          <p:nvPr/>
        </p:nvSpPr>
        <p:spPr bwMode="auto">
          <a:xfrm>
            <a:off x="217488" y="298450"/>
            <a:ext cx="8721725" cy="1079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2800" b="0" dirty="0">
              <a:latin typeface="Comic Sans MS" pitchFamily="66" charset="0"/>
            </a:endParaRPr>
          </a:p>
        </p:txBody>
      </p:sp>
      <p:sp>
        <p:nvSpPr>
          <p:cNvPr id="103442" name="Text Box 18"/>
          <p:cNvSpPr txBox="1">
            <a:spLocks noChangeArrowheads="1"/>
          </p:cNvSpPr>
          <p:nvPr/>
        </p:nvSpPr>
        <p:spPr bwMode="auto">
          <a:xfrm>
            <a:off x="1906587" y="1442392"/>
            <a:ext cx="5272597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de-CH" sz="2400" b="0" dirty="0">
                <a:latin typeface="Comic Sans MS" pitchFamily="66" charset="0"/>
              </a:rPr>
              <a:t>Stefan Reimann, Empa, </a:t>
            </a:r>
            <a:r>
              <a:rPr lang="de-CH" sz="2400" b="0" dirty="0" smtClean="0">
                <a:latin typeface="Comic Sans MS" pitchFamily="66" charset="0"/>
              </a:rPr>
              <a:t>Switzerland</a:t>
            </a:r>
            <a:endParaRPr lang="de-CH" sz="2400" b="0" dirty="0">
              <a:latin typeface="Comic Sans MS" pitchFamily="66" charset="0"/>
            </a:endParaRPr>
          </a:p>
        </p:txBody>
      </p:sp>
      <p:pic>
        <p:nvPicPr>
          <p:cNvPr id="103446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604" y="2159548"/>
            <a:ext cx="3338609" cy="251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47" name="Picture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469" y="4396895"/>
            <a:ext cx="3323135" cy="219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78275" y="16463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Ground-based Networks for Measuring Ozone- and </a:t>
            </a:r>
          </a:p>
          <a:p>
            <a:pPr algn="ctr"/>
            <a:r>
              <a:rPr lang="en-US" sz="2800" b="0" dirty="0" smtClean="0">
                <a:latin typeface="Comic Sans MS" pitchFamily="66" charset="0"/>
              </a:rPr>
              <a:t>Climate-Related Trace Gases</a:t>
            </a:r>
            <a:endParaRPr lang="en-US" sz="2800" b="0" dirty="0">
              <a:latin typeface="Comic Sans MS" pitchFamily="66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6107063" y="4673895"/>
            <a:ext cx="21442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 smtClean="0"/>
              <a:t>Cape Matatula, Am. Samoa</a:t>
            </a:r>
            <a:endParaRPr lang="de-CH" sz="1200" dirty="0"/>
          </a:p>
        </p:txBody>
      </p:sp>
      <p:sp>
        <p:nvSpPr>
          <p:cNvPr id="12" name="Textfeld 11"/>
          <p:cNvSpPr txBox="1"/>
          <p:nvPr/>
        </p:nvSpPr>
        <p:spPr>
          <a:xfrm>
            <a:off x="2766288" y="6618701"/>
            <a:ext cx="174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 smtClean="0"/>
              <a:t>Cape </a:t>
            </a:r>
            <a:r>
              <a:rPr lang="de-CH" sz="1200" dirty="0" err="1" smtClean="0"/>
              <a:t>Grim</a:t>
            </a:r>
            <a:r>
              <a:rPr lang="de-CH" sz="1200" dirty="0" smtClean="0"/>
              <a:t>, </a:t>
            </a:r>
            <a:r>
              <a:rPr lang="de-CH" sz="1200" dirty="0" err="1" smtClean="0"/>
              <a:t>Tasmania</a:t>
            </a:r>
            <a:endParaRPr lang="de-CH" sz="1200" dirty="0"/>
          </a:p>
        </p:txBody>
      </p:sp>
      <p:sp>
        <p:nvSpPr>
          <p:cNvPr id="13" name="Textfeld 12"/>
          <p:cNvSpPr txBox="1"/>
          <p:nvPr/>
        </p:nvSpPr>
        <p:spPr>
          <a:xfrm>
            <a:off x="44606" y="4396896"/>
            <a:ext cx="2085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 smtClean="0"/>
              <a:t>Jungfraujoch, Switzerland</a:t>
            </a:r>
            <a:endParaRPr lang="de-CH" sz="1200" dirty="0"/>
          </a:p>
        </p:txBody>
      </p:sp>
      <p:pic>
        <p:nvPicPr>
          <p:cNvPr id="11" name="Picture 8" descr="logo_empa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010" y="1142057"/>
            <a:ext cx="173620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t="1896" r="1710" b="2072"/>
          <a:stretch/>
        </p:blipFill>
        <p:spPr bwMode="auto">
          <a:xfrm>
            <a:off x="802888" y="1784196"/>
            <a:ext cx="7536962" cy="4861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5689637" y="4963636"/>
            <a:ext cx="103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mtClean="0">
                <a:solidFill>
                  <a:srgbClr val="C00000"/>
                </a:solidFill>
              </a:rPr>
              <a:t>NOAA</a:t>
            </a:r>
          </a:p>
          <a:p>
            <a:r>
              <a:rPr lang="de-CH" smtClean="0">
                <a:solidFill>
                  <a:srgbClr val="C00000"/>
                </a:solidFill>
              </a:rPr>
              <a:t>AGAGE</a:t>
            </a:r>
            <a:endParaRPr lang="de-CH">
              <a:solidFill>
                <a:srgbClr val="C00000"/>
              </a:solidFill>
            </a:endParaRPr>
          </a:p>
        </p:txBody>
      </p:sp>
      <p:cxnSp>
        <p:nvCxnSpPr>
          <p:cNvPr id="13" name="Gerade Verbindung 12"/>
          <p:cNvCxnSpPr/>
          <p:nvPr/>
        </p:nvCxnSpPr>
        <p:spPr bwMode="auto">
          <a:xfrm>
            <a:off x="5252052" y="5171937"/>
            <a:ext cx="432048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Gerade Verbindung 21"/>
          <p:cNvCxnSpPr/>
          <p:nvPr/>
        </p:nvCxnSpPr>
        <p:spPr bwMode="auto">
          <a:xfrm>
            <a:off x="5263050" y="5428032"/>
            <a:ext cx="39209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277" y="2188481"/>
            <a:ext cx="1091573" cy="105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248831" y="2202474"/>
            <a:ext cx="2812629" cy="307777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>
            <a:spAutoFit/>
          </a:bodyPr>
          <a:lstStyle/>
          <a:p>
            <a:r>
              <a:rPr lang="de-CH" sz="1400" smtClean="0"/>
              <a:t>Emissions with Lifetime = 26 yr</a:t>
            </a:r>
            <a:endParaRPr lang="de-CH" sz="140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>
                <a:latin typeface="Comic Sans MS" pitchFamily="66" charset="0"/>
              </a:rPr>
              <a:t>Results of ground-based </a:t>
            </a:r>
            <a:r>
              <a:rPr lang="en-US" sz="2400" b="0" i="1">
                <a:latin typeface="Comic Sans MS" pitchFamily="66" charset="0"/>
              </a:rPr>
              <a:t>in-situ</a:t>
            </a:r>
            <a:r>
              <a:rPr lang="en-US" sz="2400" b="0">
                <a:latin typeface="Comic Sans MS" pitchFamily="66" charset="0"/>
              </a:rPr>
              <a:t> networks for </a:t>
            </a:r>
          </a:p>
          <a:p>
            <a:pPr algn="ctr"/>
            <a:r>
              <a:rPr lang="de-CH" sz="2400" b="0">
                <a:solidFill>
                  <a:schemeClr val="bg1"/>
                </a:solidFill>
                <a:latin typeface="Comic Sans MS" panose="030F0702030302020204" pitchFamily="66" charset="0"/>
              </a:rPr>
              <a:t>Carbon Tetrachloride </a:t>
            </a:r>
            <a:r>
              <a:rPr lang="de-CH" sz="2400" b="0" smtClean="0">
                <a:solidFill>
                  <a:schemeClr val="bg1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CCl</a:t>
            </a:r>
            <a:r>
              <a:rPr lang="en-US" sz="2400" b="0" baseline="-2500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) issue</a:t>
            </a:r>
            <a:endParaRPr lang="en-US" sz="2400" b="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1886090" y="1384086"/>
            <a:ext cx="496963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CH" sz="2000" smtClean="0">
                <a:solidFill>
                  <a:srgbClr val="FF0000"/>
                </a:solidFill>
              </a:rPr>
              <a:t>Emissions derived from measurements</a:t>
            </a:r>
            <a:endParaRPr lang="de-CH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25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" t="767" r="1133" b="1054"/>
          <a:stretch/>
        </p:blipFill>
        <p:spPr bwMode="auto">
          <a:xfrm>
            <a:off x="524107" y="2052098"/>
            <a:ext cx="707222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4517994" y="2564614"/>
            <a:ext cx="280076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>
                <a:solidFill>
                  <a:srgbClr val="FF0000"/>
                </a:solidFill>
              </a:rPr>
              <a:t>Potential Emissions </a:t>
            </a:r>
            <a:r>
              <a:rPr lang="de-CH" smtClean="0"/>
              <a:t>=</a:t>
            </a:r>
          </a:p>
          <a:p>
            <a:r>
              <a:rPr lang="de-CH" smtClean="0"/>
              <a:t>Production – </a:t>
            </a:r>
            <a:r>
              <a:rPr lang="de-CH" smtClean="0">
                <a:solidFill>
                  <a:schemeClr val="accent1">
                    <a:lumMod val="90000"/>
                  </a:schemeClr>
                </a:solidFill>
              </a:rPr>
              <a:t>Feedstock</a:t>
            </a:r>
          </a:p>
        </p:txBody>
      </p:sp>
      <p:sp>
        <p:nvSpPr>
          <p:cNvPr id="6" name="Rechteck 5"/>
          <p:cNvSpPr/>
          <p:nvPr/>
        </p:nvSpPr>
        <p:spPr>
          <a:xfrm>
            <a:off x="1886090" y="1428745"/>
            <a:ext cx="5066002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CH" sz="2000" smtClean="0">
                <a:solidFill>
                  <a:srgbClr val="FF0000"/>
                </a:solidFill>
              </a:rPr>
              <a:t>Emissions derived from UNEP reporting</a:t>
            </a:r>
            <a:endParaRPr lang="de-CH" sz="2000">
              <a:solidFill>
                <a:srgbClr val="FF0000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>
                <a:latin typeface="Comic Sans MS" pitchFamily="66" charset="0"/>
              </a:rPr>
              <a:t>Results of ground-based </a:t>
            </a:r>
            <a:r>
              <a:rPr lang="en-US" sz="2400" b="0" i="1">
                <a:latin typeface="Comic Sans MS" pitchFamily="66" charset="0"/>
              </a:rPr>
              <a:t>in-situ</a:t>
            </a:r>
            <a:r>
              <a:rPr lang="en-US" sz="2400" b="0">
                <a:latin typeface="Comic Sans MS" pitchFamily="66" charset="0"/>
              </a:rPr>
              <a:t> networks for </a:t>
            </a:r>
          </a:p>
          <a:p>
            <a:pPr algn="ctr"/>
            <a:r>
              <a:rPr lang="de-CH" sz="2400" b="0">
                <a:solidFill>
                  <a:schemeClr val="bg1"/>
                </a:solidFill>
                <a:latin typeface="Comic Sans MS" panose="030F0702030302020204" pitchFamily="66" charset="0"/>
              </a:rPr>
              <a:t>Carbon Tetrachloride </a:t>
            </a:r>
            <a:r>
              <a:rPr lang="de-CH" sz="2400" b="0" smtClean="0">
                <a:solidFill>
                  <a:schemeClr val="bg1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CCl</a:t>
            </a:r>
            <a:r>
              <a:rPr lang="en-US" sz="2400" b="0" baseline="-2500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) issue</a:t>
            </a:r>
            <a:endParaRPr lang="en-US" sz="2400" b="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756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feld 20"/>
          <p:cNvSpPr txBox="1"/>
          <p:nvPr/>
        </p:nvSpPr>
        <p:spPr>
          <a:xfrm>
            <a:off x="360000" y="5373216"/>
            <a:ext cx="6233630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Possible reasons for the discrepancy:</a:t>
            </a:r>
          </a:p>
          <a:p>
            <a:pPr marL="342900" indent="-342900">
              <a:buAutoNum type="arabicPeriod"/>
            </a:pPr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Emissions from production/feedstock/destruction?</a:t>
            </a:r>
          </a:p>
          <a:p>
            <a:pPr marL="342900" indent="-342900">
              <a:buAutoNum type="arabicPeriod"/>
            </a:pPr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Emissions from old industrial sites/landfills?</a:t>
            </a:r>
          </a:p>
          <a:p>
            <a:pPr marL="342900" indent="-342900">
              <a:buFontTx/>
              <a:buAutoNum type="arabicPeriod"/>
            </a:pPr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Estimated atmospheric lifetime  (26 yr) too small?</a:t>
            </a:r>
            <a:endParaRPr lang="de-CH" sz="2000" b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" t="2227" r="12545" b="1410"/>
          <a:stretch/>
        </p:blipFill>
        <p:spPr bwMode="auto">
          <a:xfrm>
            <a:off x="611560" y="1412776"/>
            <a:ext cx="525658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feld 23"/>
          <p:cNvSpPr txBox="1"/>
          <p:nvPr/>
        </p:nvSpPr>
        <p:spPr>
          <a:xfrm>
            <a:off x="3577516" y="1492466"/>
            <a:ext cx="1710853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Ins="0" rtlCol="0">
            <a:spAutoFit/>
          </a:bodyPr>
          <a:lstStyle/>
          <a:p>
            <a:r>
              <a:rPr lang="de-CH" sz="1200" b="0" smtClean="0"/>
              <a:t>UNEP emissions             </a:t>
            </a:r>
            <a:endParaRPr lang="de-CH" sz="1200" b="0"/>
          </a:p>
        </p:txBody>
      </p:sp>
      <p:pic>
        <p:nvPicPr>
          <p:cNvPr id="25" name="Picture 2" descr="http://upload.wikimedia.org/wikipedia/commons/thumb/a/af/Tank_car_IMG_9579_1725.jpg/200px-Tank_car_IMG_9579_17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346" y="3382382"/>
            <a:ext cx="2465661" cy="162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feld 26"/>
          <p:cNvSpPr txBox="1"/>
          <p:nvPr/>
        </p:nvSpPr>
        <p:spPr>
          <a:xfrm>
            <a:off x="6166224" y="2687569"/>
            <a:ext cx="286488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smtClean="0"/>
              <a:t>1600 railway freight cars</a:t>
            </a:r>
          </a:p>
          <a:p>
            <a:pPr algn="ctr"/>
            <a:r>
              <a:rPr lang="de-CH"/>
              <a:t>e</a:t>
            </a:r>
            <a:r>
              <a:rPr lang="de-CH" smtClean="0"/>
              <a:t>mitted per year</a:t>
            </a:r>
            <a:endParaRPr lang="de-CH"/>
          </a:p>
        </p:txBody>
      </p:sp>
      <p:sp>
        <p:nvSpPr>
          <p:cNvPr id="28" name="Geschweifte Klammer rechts 27"/>
          <p:cNvSpPr/>
          <p:nvPr/>
        </p:nvSpPr>
        <p:spPr bwMode="auto">
          <a:xfrm>
            <a:off x="5399549" y="3799127"/>
            <a:ext cx="90010" cy="1112341"/>
          </a:xfrm>
          <a:prstGeom prst="rightBrac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3576295" y="1748223"/>
            <a:ext cx="1462901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>
            <a:spAutoFit/>
          </a:bodyPr>
          <a:lstStyle/>
          <a:p>
            <a:r>
              <a:rPr lang="de-CH" sz="1200" b="0" smtClean="0"/>
              <a:t>Emissions (T=26 yr)</a:t>
            </a:r>
            <a:endParaRPr lang="de-CH" sz="1200" b="0"/>
          </a:p>
        </p:txBody>
      </p:sp>
      <p:sp>
        <p:nvSpPr>
          <p:cNvPr id="2" name="Freihandform 1"/>
          <p:cNvSpPr/>
          <p:nvPr/>
        </p:nvSpPr>
        <p:spPr bwMode="auto">
          <a:xfrm>
            <a:off x="5576711" y="3950957"/>
            <a:ext cx="903111" cy="383976"/>
          </a:xfrm>
          <a:custGeom>
            <a:avLst/>
            <a:gdLst>
              <a:gd name="connsiteX0" fmla="*/ 0 w 903111"/>
              <a:gd name="connsiteY0" fmla="*/ 383976 h 383976"/>
              <a:gd name="connsiteX1" fmla="*/ 237067 w 903111"/>
              <a:gd name="connsiteY1" fmla="*/ 22732 h 383976"/>
              <a:gd name="connsiteX2" fmla="*/ 903111 w 903111"/>
              <a:gd name="connsiteY2" fmla="*/ 67887 h 38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3111" h="383976">
                <a:moveTo>
                  <a:pt x="0" y="383976"/>
                </a:moveTo>
                <a:cubicBezTo>
                  <a:pt x="43274" y="229694"/>
                  <a:pt x="86549" y="75413"/>
                  <a:pt x="237067" y="22732"/>
                </a:cubicBezTo>
                <a:cubicBezTo>
                  <a:pt x="387585" y="-29949"/>
                  <a:pt x="645348" y="18969"/>
                  <a:pt x="903111" y="67887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>
                <a:latin typeface="Comic Sans MS" pitchFamily="66" charset="0"/>
              </a:rPr>
              <a:t>Results of ground-based </a:t>
            </a:r>
            <a:r>
              <a:rPr lang="en-US" sz="2400" b="0" i="1">
                <a:latin typeface="Comic Sans MS" pitchFamily="66" charset="0"/>
              </a:rPr>
              <a:t>in-situ</a:t>
            </a:r>
            <a:r>
              <a:rPr lang="en-US" sz="2400" b="0">
                <a:latin typeface="Comic Sans MS" pitchFamily="66" charset="0"/>
              </a:rPr>
              <a:t> networks for </a:t>
            </a:r>
          </a:p>
          <a:p>
            <a:pPr algn="ctr"/>
            <a:r>
              <a:rPr lang="de-CH" sz="2400" b="0">
                <a:solidFill>
                  <a:schemeClr val="bg1"/>
                </a:solidFill>
                <a:latin typeface="Comic Sans MS" panose="030F0702030302020204" pitchFamily="66" charset="0"/>
              </a:rPr>
              <a:t>Carbon Tetrachloride </a:t>
            </a:r>
            <a:r>
              <a:rPr lang="de-CH" sz="2400" b="0" smtClean="0">
                <a:solidFill>
                  <a:schemeClr val="bg1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CCl</a:t>
            </a:r>
            <a:r>
              <a:rPr lang="en-US" sz="2400" b="0" baseline="-2500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) issue</a:t>
            </a:r>
            <a:endParaRPr lang="en-US" sz="2400" b="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68894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/>
          <p:cNvSpPr txBox="1">
            <a:spLocks noChangeAspect="1" noChangeArrowheads="1"/>
          </p:cNvSpPr>
          <p:nvPr/>
        </p:nvSpPr>
        <p:spPr bwMode="auto">
          <a:xfrm>
            <a:off x="539749" y="1411576"/>
            <a:ext cx="799306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Ground-based </a:t>
            </a:r>
            <a:r>
              <a:rPr lang="de-CH" sz="2000" dirty="0" err="1" smtClean="0">
                <a:latin typeface="Comic Sans MS" pitchFamily="66" charset="0"/>
              </a:rPr>
              <a:t>Continuous</a:t>
            </a:r>
            <a:r>
              <a:rPr lang="de-CH" sz="2000" dirty="0" smtClean="0">
                <a:latin typeface="Comic Sans MS" pitchFamily="66" charset="0"/>
              </a:rPr>
              <a:t> Networks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>
                <a:latin typeface="Comic Sans MS" pitchFamily="66" charset="0"/>
              </a:rPr>
              <a:t>Column measurements: NDACC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 smtClean="0">
                <a:latin typeface="Comic Sans MS" pitchFamily="66" charset="0"/>
              </a:rPr>
              <a:t>In-situ </a:t>
            </a:r>
            <a:r>
              <a:rPr lang="de-CH" sz="2000" b="0">
                <a:latin typeface="Comic Sans MS" pitchFamily="66" charset="0"/>
              </a:rPr>
              <a:t>measurements: </a:t>
            </a:r>
            <a:r>
              <a:rPr lang="de-CH" sz="2000" b="0" smtClean="0">
                <a:latin typeface="Comic Sans MS" pitchFamily="66" charset="0"/>
              </a:rPr>
              <a:t>NOAA (ESRL)/AGAGE</a:t>
            </a:r>
          </a:p>
          <a:p>
            <a:pPr marL="457200" lvl="1" indent="0">
              <a:lnSpc>
                <a:spcPct val="110000"/>
              </a:lnSpc>
              <a:spcAft>
                <a:spcPct val="50000"/>
              </a:spcAft>
            </a:pPr>
            <a:endParaRPr lang="de-CH" sz="200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Results from Ground-based </a:t>
            </a:r>
            <a:r>
              <a:rPr lang="de-CH" sz="2000">
                <a:latin typeface="Comic Sans MS" pitchFamily="66" charset="0"/>
              </a:rPr>
              <a:t>Continuous </a:t>
            </a:r>
            <a:r>
              <a:rPr lang="de-CH" sz="2000" smtClean="0">
                <a:latin typeface="Comic Sans MS" pitchFamily="66" charset="0"/>
              </a:rPr>
              <a:t>Networks</a:t>
            </a:r>
            <a:endParaRPr lang="de-CH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CFCs/chlorinated solvents: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CCl</a:t>
            </a:r>
            <a:r>
              <a:rPr lang="en-GB" sz="2000" b="0" baseline="-25000" smtClean="0">
                <a:solidFill>
                  <a:schemeClr val="tx2"/>
                </a:solidFill>
                <a:latin typeface="Comic Sans MS" pitchFamily="66" charset="0"/>
              </a:rPr>
              <a:t>4</a:t>
            </a: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: sources and sinks: an update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“new” CFCs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HCFCs/HFCs</a:t>
            </a:r>
            <a:r>
              <a:rPr lang="en-GB" sz="2000" b="0">
                <a:solidFill>
                  <a:schemeClr val="tx2"/>
                </a:solidFill>
                <a:latin typeface="Comic Sans MS" pitchFamily="66" charset="0"/>
              </a:rPr>
              <a:t>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>
                <a:latin typeface="Comic Sans MS" pitchFamily="66" charset="0"/>
              </a:rPr>
              <a:t>climate impact of CFCs/HCFCs/HFCs and new replacement compounds</a:t>
            </a:r>
            <a:endParaRPr lang="en-GB" sz="2000" b="0" dirty="0">
              <a:latin typeface="Comic Sans MS" pitchFamily="66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7963" y="16025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Overview</a:t>
            </a:r>
            <a:endParaRPr lang="en-US" sz="2800" b="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022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7"/>
          <a:stretch/>
        </p:blipFill>
        <p:spPr bwMode="auto">
          <a:xfrm>
            <a:off x="735288" y="1975483"/>
            <a:ext cx="6390342" cy="383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" r="7983"/>
          <a:stretch>
            <a:fillRect/>
          </a:stretch>
        </p:blipFill>
        <p:spPr bwMode="auto">
          <a:xfrm>
            <a:off x="1592886" y="3283818"/>
            <a:ext cx="1297232" cy="1214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1218692" y="6061760"/>
            <a:ext cx="56909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sz="2400" dirty="0" err="1">
                <a:solidFill>
                  <a:srgbClr val="000000"/>
                </a:solidFill>
              </a:rPr>
              <a:t>Laube</a:t>
            </a:r>
            <a:r>
              <a:rPr lang="en-GB" altLang="en-US" sz="2400" dirty="0">
                <a:solidFill>
                  <a:srgbClr val="000000"/>
                </a:solidFill>
              </a:rPr>
              <a:t> et al</a:t>
            </a:r>
            <a:r>
              <a:rPr lang="en-GB" altLang="en-US" sz="2400">
                <a:solidFill>
                  <a:srgbClr val="000000"/>
                </a:solidFill>
              </a:rPr>
              <a:t>., </a:t>
            </a:r>
            <a:r>
              <a:rPr lang="en-GB" altLang="en-US" sz="2400" smtClean="0">
                <a:solidFill>
                  <a:srgbClr val="000000"/>
                </a:solidFill>
              </a:rPr>
              <a:t>Nature Geoscience, 2014</a:t>
            </a:r>
            <a:endParaRPr lang="en-GB" altLang="en-US" sz="2400" dirty="0">
              <a:solidFill>
                <a:srgbClr val="000000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 dirty="0" smtClean="0">
                <a:latin typeface="Comic Sans MS" pitchFamily="66" charset="0"/>
              </a:rPr>
              <a:t>Results of ground-based </a:t>
            </a:r>
            <a:r>
              <a:rPr lang="en-US" sz="2400" b="0" i="1" dirty="0" smtClean="0">
                <a:latin typeface="Comic Sans MS" pitchFamily="66" charset="0"/>
              </a:rPr>
              <a:t>in-situ</a:t>
            </a:r>
            <a:r>
              <a:rPr lang="en-US" sz="2400" b="0" dirty="0" smtClean="0">
                <a:latin typeface="Comic Sans MS" pitchFamily="66" charset="0"/>
              </a:rPr>
              <a:t> networks </a:t>
            </a:r>
          </a:p>
          <a:p>
            <a:pPr algn="ctr"/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“New” ozone-depleting susbtances</a:t>
            </a:r>
            <a:endParaRPr lang="en-US" sz="2400" b="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241502" y="1367021"/>
            <a:ext cx="3377912" cy="41498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  <a:spcAft>
                <a:spcPct val="25000"/>
              </a:spcAft>
            </a:pPr>
            <a:r>
              <a:rPr lang="en-US" altLang="en-US" smtClean="0">
                <a:solidFill>
                  <a:srgbClr val="000000"/>
                </a:solidFill>
              </a:rPr>
              <a:t>chlorofluorocarbon</a:t>
            </a:r>
            <a:r>
              <a:rPr lang="en-US" altLang="en-US">
                <a:solidFill>
                  <a:srgbClr val="000000"/>
                </a:solidFill>
              </a:rPr>
              <a:t>: CFC-112</a:t>
            </a:r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230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5895994" y="1278766"/>
            <a:ext cx="324800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sz="1400" b="0" dirty="0" err="1">
                <a:solidFill>
                  <a:srgbClr val="000000"/>
                </a:solidFill>
              </a:rPr>
              <a:t>Laube</a:t>
            </a:r>
            <a:r>
              <a:rPr lang="en-GB" altLang="en-US" sz="1400" b="0" dirty="0">
                <a:solidFill>
                  <a:srgbClr val="000000"/>
                </a:solidFill>
              </a:rPr>
              <a:t> et al</a:t>
            </a:r>
            <a:r>
              <a:rPr lang="en-GB" altLang="en-US" sz="1400" b="0">
                <a:solidFill>
                  <a:srgbClr val="000000"/>
                </a:solidFill>
              </a:rPr>
              <a:t>., </a:t>
            </a:r>
            <a:r>
              <a:rPr lang="en-GB" altLang="en-US" sz="1400" b="0" smtClean="0">
                <a:solidFill>
                  <a:srgbClr val="000000"/>
                </a:solidFill>
              </a:rPr>
              <a:t>Nature Geoscience, 2014</a:t>
            </a:r>
            <a:endParaRPr lang="en-GB" altLang="en-US" sz="1400" b="0" dirty="0">
              <a:solidFill>
                <a:srgbClr val="000000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 dirty="0" smtClean="0">
                <a:latin typeface="Comic Sans MS" pitchFamily="66" charset="0"/>
              </a:rPr>
              <a:t>Results of ground-based </a:t>
            </a:r>
            <a:r>
              <a:rPr lang="en-US" sz="2400" b="0" i="1" dirty="0" smtClean="0">
                <a:latin typeface="Comic Sans MS" pitchFamily="66" charset="0"/>
              </a:rPr>
              <a:t>in-situ</a:t>
            </a:r>
            <a:r>
              <a:rPr lang="en-US" sz="2400" b="0" dirty="0" smtClean="0">
                <a:latin typeface="Comic Sans MS" pitchFamily="66" charset="0"/>
              </a:rPr>
              <a:t> networks </a:t>
            </a:r>
          </a:p>
          <a:p>
            <a:pPr algn="ctr"/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“New” ozone-depleting susbtances</a:t>
            </a:r>
            <a:endParaRPr lang="en-US" sz="2400" b="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241502" y="1367021"/>
            <a:ext cx="3506153" cy="4524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  <a:spcAft>
                <a:spcPct val="25000"/>
              </a:spcAft>
            </a:pPr>
            <a:r>
              <a:rPr lang="en-US" altLang="en-US" smtClean="0">
                <a:solidFill>
                  <a:srgbClr val="000000"/>
                </a:solidFill>
              </a:rPr>
              <a:t>chlorofluorocarbon</a:t>
            </a:r>
            <a:r>
              <a:rPr lang="en-US" altLang="en-US">
                <a:solidFill>
                  <a:srgbClr val="000000"/>
                </a:solidFill>
              </a:rPr>
              <a:t>: </a:t>
            </a:r>
            <a:r>
              <a:rPr lang="en-US" altLang="en-US" smtClean="0">
                <a:solidFill>
                  <a:srgbClr val="000000"/>
                </a:solidFill>
              </a:rPr>
              <a:t>CFC-113a</a:t>
            </a:r>
            <a:endParaRPr lang="en-US" altLang="en-US" dirty="0">
              <a:solidFill>
                <a:srgbClr val="0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62"/>
          <a:stretch/>
        </p:blipFill>
        <p:spPr bwMode="auto">
          <a:xfrm>
            <a:off x="448512" y="1750472"/>
            <a:ext cx="6963892" cy="419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590" y="2251797"/>
            <a:ext cx="1464089" cy="10388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2434484" y="6036335"/>
            <a:ext cx="5025415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Concentrations:  very low, partly increasing</a:t>
            </a:r>
          </a:p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Emissions: 	 low, partly increasing</a:t>
            </a:r>
          </a:p>
        </p:txBody>
      </p:sp>
      <p:sp>
        <p:nvSpPr>
          <p:cNvPr id="11" name="Rechteck 10"/>
          <p:cNvSpPr/>
          <p:nvPr/>
        </p:nvSpPr>
        <p:spPr>
          <a:xfrm>
            <a:off x="377511" y="6102761"/>
            <a:ext cx="2056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>
                <a:latin typeface="Comic Sans MS" pitchFamily="66" charset="0"/>
              </a:rPr>
              <a:t>“</a:t>
            </a:r>
            <a:r>
              <a:rPr lang="en-US" sz="2400" b="0" smtClean="0">
                <a:latin typeface="Comic Sans MS" pitchFamily="66" charset="0"/>
              </a:rPr>
              <a:t>New” ODSs</a:t>
            </a:r>
            <a:r>
              <a:rPr lang="de-CH" sz="24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de-CH" sz="2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871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/>
          <p:cNvSpPr txBox="1">
            <a:spLocks noChangeAspect="1" noChangeArrowheads="1"/>
          </p:cNvSpPr>
          <p:nvPr/>
        </p:nvSpPr>
        <p:spPr bwMode="auto">
          <a:xfrm>
            <a:off x="539749" y="1411576"/>
            <a:ext cx="799306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Ground-based </a:t>
            </a:r>
            <a:r>
              <a:rPr lang="de-CH" sz="2000" dirty="0" err="1" smtClean="0">
                <a:latin typeface="Comic Sans MS" pitchFamily="66" charset="0"/>
              </a:rPr>
              <a:t>Continuous</a:t>
            </a:r>
            <a:r>
              <a:rPr lang="de-CH" sz="2000" dirty="0" smtClean="0">
                <a:latin typeface="Comic Sans MS" pitchFamily="66" charset="0"/>
              </a:rPr>
              <a:t> Networks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>
                <a:latin typeface="Comic Sans MS" pitchFamily="66" charset="0"/>
              </a:rPr>
              <a:t>Column measurements: NDACC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 smtClean="0">
                <a:latin typeface="Comic Sans MS" pitchFamily="66" charset="0"/>
              </a:rPr>
              <a:t>In-situ </a:t>
            </a:r>
            <a:r>
              <a:rPr lang="de-CH" sz="2000" b="0">
                <a:latin typeface="Comic Sans MS" pitchFamily="66" charset="0"/>
              </a:rPr>
              <a:t>measurements: </a:t>
            </a:r>
            <a:r>
              <a:rPr lang="de-CH" sz="2000" b="0" smtClean="0">
                <a:latin typeface="Comic Sans MS" pitchFamily="66" charset="0"/>
              </a:rPr>
              <a:t>NOAA (ESRL)/AGAGE</a:t>
            </a:r>
          </a:p>
          <a:p>
            <a:pPr marL="457200" lvl="1" indent="0">
              <a:lnSpc>
                <a:spcPct val="110000"/>
              </a:lnSpc>
              <a:spcAft>
                <a:spcPct val="50000"/>
              </a:spcAft>
            </a:pPr>
            <a:endParaRPr lang="de-CH" sz="200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Results from Ground-based </a:t>
            </a:r>
            <a:r>
              <a:rPr lang="de-CH" sz="2000">
                <a:latin typeface="Comic Sans MS" pitchFamily="66" charset="0"/>
              </a:rPr>
              <a:t>Continuous </a:t>
            </a:r>
            <a:r>
              <a:rPr lang="de-CH" sz="2000" smtClean="0">
                <a:latin typeface="Comic Sans MS" pitchFamily="66" charset="0"/>
              </a:rPr>
              <a:t>Networks</a:t>
            </a:r>
            <a:endParaRPr lang="de-CH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CFCs/chlorinated solvents: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CCl</a:t>
            </a:r>
            <a:r>
              <a:rPr lang="en-GB" sz="2000" b="0" baseline="-25000" smtClean="0">
                <a:solidFill>
                  <a:schemeClr val="tx2"/>
                </a:solidFill>
                <a:latin typeface="Comic Sans MS" pitchFamily="66" charset="0"/>
              </a:rPr>
              <a:t>4</a:t>
            </a: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: sources and sinks: an update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“new” CFCs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HCFCs/HFCs</a:t>
            </a:r>
            <a:r>
              <a:rPr lang="en-GB" sz="2000">
                <a:solidFill>
                  <a:srgbClr val="FF0000"/>
                </a:solidFill>
                <a:latin typeface="Comic Sans MS" pitchFamily="66" charset="0"/>
              </a:rPr>
              <a:t>: abundance and </a:t>
            </a: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emissions</a:t>
            </a:r>
            <a:endParaRPr lang="en-GB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>
                <a:latin typeface="Comic Sans MS" pitchFamily="66" charset="0"/>
              </a:rPr>
              <a:t>climate impact of CFCs/HCFCs/HFCs and new replacement compounds</a:t>
            </a:r>
            <a:endParaRPr lang="en-GB" sz="2000" b="0" dirty="0">
              <a:latin typeface="Comic Sans MS" pitchFamily="66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7963" y="16025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Overview</a:t>
            </a:r>
            <a:endParaRPr lang="en-US" sz="2800" b="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022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 dirty="0" smtClean="0">
                <a:latin typeface="Comic Sans MS" pitchFamily="66" charset="0"/>
              </a:rPr>
              <a:t>Results of ground-based </a:t>
            </a:r>
            <a:r>
              <a:rPr lang="en-US" sz="2400" b="0" i="1" dirty="0" smtClean="0">
                <a:latin typeface="Comic Sans MS" pitchFamily="66" charset="0"/>
              </a:rPr>
              <a:t>in-situ</a:t>
            </a:r>
            <a:r>
              <a:rPr lang="en-US" sz="2400" b="0" dirty="0" smtClean="0">
                <a:latin typeface="Comic Sans MS" pitchFamily="66" charset="0"/>
              </a:rPr>
              <a:t> networks </a:t>
            </a:r>
          </a:p>
          <a:p>
            <a:pPr algn="ctr"/>
            <a:r>
              <a:rPr lang="en-US" sz="2400" b="0" dirty="0" smtClean="0">
                <a:latin typeface="Comic Sans MS" pitchFamily="66" charset="0"/>
              </a:rPr>
              <a:t>for ozone-depleting substances</a:t>
            </a:r>
          </a:p>
        </p:txBody>
      </p:sp>
      <p:pic>
        <p:nvPicPr>
          <p:cNvPr id="1556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 t="18836" r="33372" b="1635"/>
          <a:stretch/>
        </p:blipFill>
        <p:spPr bwMode="auto">
          <a:xfrm>
            <a:off x="4878304" y="1895862"/>
            <a:ext cx="4175664" cy="331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1405054" y="1426169"/>
            <a:ext cx="187743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/>
              <a:t>Concentrations</a:t>
            </a:r>
            <a:endParaRPr lang="de-CH"/>
          </a:p>
        </p:txBody>
      </p:sp>
      <p:sp>
        <p:nvSpPr>
          <p:cNvPr id="12" name="Textfeld 11"/>
          <p:cNvSpPr txBox="1"/>
          <p:nvPr/>
        </p:nvSpPr>
        <p:spPr>
          <a:xfrm>
            <a:off x="6296722" y="1426169"/>
            <a:ext cx="133882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/>
              <a:t>Emissions</a:t>
            </a:r>
            <a:endParaRPr lang="de-CH"/>
          </a:p>
        </p:txBody>
      </p:sp>
      <p:pic>
        <p:nvPicPr>
          <p:cNvPr id="1556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t="15322" r="25460" b="1820"/>
          <a:stretch/>
        </p:blipFill>
        <p:spPr bwMode="auto">
          <a:xfrm>
            <a:off x="0" y="1895862"/>
            <a:ext cx="4424590" cy="331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Gerade Verbindung mit Pfeil 3"/>
          <p:cNvCxnSpPr/>
          <p:nvPr/>
        </p:nvCxnSpPr>
        <p:spPr bwMode="auto">
          <a:xfrm flipH="1">
            <a:off x="847493" y="3292255"/>
            <a:ext cx="149627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extfeld 15"/>
          <p:cNvSpPr txBox="1"/>
          <p:nvPr/>
        </p:nvSpPr>
        <p:spPr>
          <a:xfrm>
            <a:off x="2450182" y="5835613"/>
            <a:ext cx="4913140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Concentrations:  still increasing</a:t>
            </a:r>
          </a:p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Emissions: 	 total ~stable</a:t>
            </a:r>
          </a:p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 HFCF-141b reincreasing?</a:t>
            </a:r>
            <a:endParaRPr lang="de-CH" sz="2000" b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266845" y="5898640"/>
            <a:ext cx="118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HCFCs:</a:t>
            </a:r>
          </a:p>
        </p:txBody>
      </p:sp>
    </p:spTree>
    <p:extLst>
      <p:ext uri="{BB962C8B-B14F-4D97-AF65-F5344CB8AC3E}">
        <p14:creationId xmlns:p14="http://schemas.microsoft.com/office/powerpoint/2010/main" val="251404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 dirty="0" smtClean="0">
                <a:latin typeface="Comic Sans MS" pitchFamily="66" charset="0"/>
              </a:rPr>
              <a:t>Results of ground-based </a:t>
            </a:r>
            <a:r>
              <a:rPr lang="en-US" sz="2400" b="0" i="1" dirty="0" smtClean="0">
                <a:latin typeface="Comic Sans MS" pitchFamily="66" charset="0"/>
              </a:rPr>
              <a:t>in-situ</a:t>
            </a:r>
            <a:r>
              <a:rPr lang="en-US" sz="2400" b="0" dirty="0" smtClean="0">
                <a:latin typeface="Comic Sans MS" pitchFamily="66" charset="0"/>
              </a:rPr>
              <a:t> networks </a:t>
            </a:r>
          </a:p>
          <a:p>
            <a:pPr algn="ctr"/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Hydrofluorocarbons (HFCs)</a:t>
            </a:r>
            <a:endParaRPr lang="en-US" sz="2400" b="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405054" y="1426169"/>
            <a:ext cx="187743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/>
              <a:t>Concentrations</a:t>
            </a:r>
            <a:endParaRPr lang="de-CH"/>
          </a:p>
        </p:txBody>
      </p:sp>
      <p:sp>
        <p:nvSpPr>
          <p:cNvPr id="12" name="Textfeld 11"/>
          <p:cNvSpPr txBox="1"/>
          <p:nvPr/>
        </p:nvSpPr>
        <p:spPr>
          <a:xfrm>
            <a:off x="6296722" y="1426169"/>
            <a:ext cx="133882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/>
              <a:t>Emissions</a:t>
            </a:r>
            <a:endParaRPr lang="de-CH"/>
          </a:p>
        </p:txBody>
      </p:sp>
      <p:sp>
        <p:nvSpPr>
          <p:cNvPr id="16" name="Textfeld 15"/>
          <p:cNvSpPr txBox="1"/>
          <p:nvPr/>
        </p:nvSpPr>
        <p:spPr>
          <a:xfrm>
            <a:off x="2450182" y="5835613"/>
            <a:ext cx="3247812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Concentrations:  increasing</a:t>
            </a:r>
          </a:p>
          <a:p>
            <a:r>
              <a:rPr lang="de-CH" sz="2000" b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Emissions: 	 increasing</a:t>
            </a:r>
          </a:p>
        </p:txBody>
      </p:sp>
      <p:sp>
        <p:nvSpPr>
          <p:cNvPr id="5" name="Rechteck 4"/>
          <p:cNvSpPr/>
          <p:nvPr/>
        </p:nvSpPr>
        <p:spPr>
          <a:xfrm>
            <a:off x="1266845" y="5898640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24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HFCs</a:t>
            </a:r>
            <a:r>
              <a:rPr lang="de-CH"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" t="7816" r="30501" b="1259"/>
          <a:stretch/>
        </p:blipFill>
        <p:spPr bwMode="auto">
          <a:xfrm>
            <a:off x="378108" y="1795501"/>
            <a:ext cx="3970868" cy="350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6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" t="8479" r="29424" b="1034"/>
          <a:stretch/>
        </p:blipFill>
        <p:spPr bwMode="auto">
          <a:xfrm>
            <a:off x="4471640" y="1795501"/>
            <a:ext cx="4112947" cy="350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246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/>
          <p:cNvSpPr txBox="1">
            <a:spLocks noChangeAspect="1" noChangeArrowheads="1"/>
          </p:cNvSpPr>
          <p:nvPr/>
        </p:nvSpPr>
        <p:spPr bwMode="auto">
          <a:xfrm>
            <a:off x="539749" y="1411576"/>
            <a:ext cx="799306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Ground-based </a:t>
            </a:r>
            <a:r>
              <a:rPr lang="de-CH" sz="2000" dirty="0" err="1" smtClean="0">
                <a:latin typeface="Comic Sans MS" pitchFamily="66" charset="0"/>
              </a:rPr>
              <a:t>Continuous</a:t>
            </a:r>
            <a:r>
              <a:rPr lang="de-CH" sz="2000" dirty="0" smtClean="0">
                <a:latin typeface="Comic Sans MS" pitchFamily="66" charset="0"/>
              </a:rPr>
              <a:t> Networks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>
                <a:latin typeface="Comic Sans MS" pitchFamily="66" charset="0"/>
              </a:rPr>
              <a:t>Column measurements: NDACC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 smtClean="0">
                <a:latin typeface="Comic Sans MS" pitchFamily="66" charset="0"/>
              </a:rPr>
              <a:t>In-situ </a:t>
            </a:r>
            <a:r>
              <a:rPr lang="de-CH" sz="2000" b="0">
                <a:latin typeface="Comic Sans MS" pitchFamily="66" charset="0"/>
              </a:rPr>
              <a:t>measurements: </a:t>
            </a:r>
            <a:r>
              <a:rPr lang="de-CH" sz="2000" b="0" smtClean="0">
                <a:latin typeface="Comic Sans MS" pitchFamily="66" charset="0"/>
              </a:rPr>
              <a:t>NOAA (ESRL)/AGAGE</a:t>
            </a:r>
          </a:p>
          <a:p>
            <a:pPr marL="457200" lvl="1" indent="0">
              <a:lnSpc>
                <a:spcPct val="110000"/>
              </a:lnSpc>
              <a:spcAft>
                <a:spcPct val="50000"/>
              </a:spcAft>
            </a:pPr>
            <a:endParaRPr lang="de-CH" sz="200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Results from Ground-based </a:t>
            </a:r>
            <a:r>
              <a:rPr lang="de-CH" sz="2000">
                <a:latin typeface="Comic Sans MS" pitchFamily="66" charset="0"/>
              </a:rPr>
              <a:t>Continuous </a:t>
            </a:r>
            <a:r>
              <a:rPr lang="de-CH" sz="2000" smtClean="0">
                <a:latin typeface="Comic Sans MS" pitchFamily="66" charset="0"/>
              </a:rPr>
              <a:t>Networks</a:t>
            </a:r>
            <a:endParaRPr lang="de-CH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CFCs/chlorinated solvents: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CCl</a:t>
            </a:r>
            <a:r>
              <a:rPr lang="en-GB" sz="2000" b="0" baseline="-25000" smtClean="0">
                <a:solidFill>
                  <a:schemeClr val="tx2"/>
                </a:solidFill>
                <a:latin typeface="Comic Sans MS" pitchFamily="66" charset="0"/>
              </a:rPr>
              <a:t>4</a:t>
            </a: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: sources and sinks: an update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“new” CFCs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HCFCs/HFCs</a:t>
            </a:r>
            <a:r>
              <a:rPr lang="en-GB" sz="2000" b="0">
                <a:latin typeface="Comic Sans MS" pitchFamily="66" charset="0"/>
              </a:rPr>
              <a:t>: abundance and </a:t>
            </a:r>
            <a:r>
              <a:rPr lang="en-GB" sz="2000" b="0" smtClean="0">
                <a:latin typeface="Comic Sans MS" pitchFamily="66" charset="0"/>
              </a:rPr>
              <a:t>emissions</a:t>
            </a:r>
            <a:endParaRPr lang="en-GB" sz="2000" b="0"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climate impact of CFCs/HCFCs/HFCs and new replacement compounds</a:t>
            </a:r>
            <a:endParaRPr lang="en-GB" sz="20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7963" y="16025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Overview</a:t>
            </a:r>
            <a:endParaRPr lang="en-US" sz="2800" b="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17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/>
          <p:cNvSpPr txBox="1">
            <a:spLocks noChangeAspect="1" noChangeArrowheads="1"/>
          </p:cNvSpPr>
          <p:nvPr/>
        </p:nvSpPr>
        <p:spPr bwMode="auto">
          <a:xfrm>
            <a:off x="539749" y="1411576"/>
            <a:ext cx="799306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Ground-based </a:t>
            </a:r>
            <a:r>
              <a:rPr lang="de-CH" sz="2000" dirty="0" err="1" smtClean="0">
                <a:latin typeface="Comic Sans MS" pitchFamily="66" charset="0"/>
              </a:rPr>
              <a:t>Continuous</a:t>
            </a:r>
            <a:r>
              <a:rPr lang="de-CH" sz="2000" dirty="0" smtClean="0">
                <a:latin typeface="Comic Sans MS" pitchFamily="66" charset="0"/>
              </a:rPr>
              <a:t> Networks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>
                <a:latin typeface="Comic Sans MS" pitchFamily="66" charset="0"/>
              </a:rPr>
              <a:t>Column measurements: NDACC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 smtClean="0">
                <a:latin typeface="Comic Sans MS" pitchFamily="66" charset="0"/>
              </a:rPr>
              <a:t>In-situ </a:t>
            </a:r>
            <a:r>
              <a:rPr lang="de-CH" sz="2000" b="0">
                <a:latin typeface="Comic Sans MS" pitchFamily="66" charset="0"/>
              </a:rPr>
              <a:t>measurements: </a:t>
            </a:r>
            <a:r>
              <a:rPr lang="de-CH" sz="2000" b="0" smtClean="0">
                <a:latin typeface="Comic Sans MS" pitchFamily="66" charset="0"/>
              </a:rPr>
              <a:t>NOAA (ESRL)/AGAGE</a:t>
            </a:r>
          </a:p>
          <a:p>
            <a:pPr marL="457200" lvl="1" indent="0">
              <a:lnSpc>
                <a:spcPct val="110000"/>
              </a:lnSpc>
              <a:spcAft>
                <a:spcPct val="50000"/>
              </a:spcAft>
            </a:pPr>
            <a:endParaRPr lang="de-CH" sz="200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Results from Ground-based </a:t>
            </a:r>
            <a:r>
              <a:rPr lang="de-CH" sz="2000">
                <a:latin typeface="Comic Sans MS" pitchFamily="66" charset="0"/>
              </a:rPr>
              <a:t>Continuous </a:t>
            </a:r>
            <a:r>
              <a:rPr lang="de-CH" sz="2000" smtClean="0">
                <a:latin typeface="Comic Sans MS" pitchFamily="66" charset="0"/>
              </a:rPr>
              <a:t>Networks</a:t>
            </a:r>
            <a:endParaRPr lang="de-CH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CFCs/chlorinated solvents: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CCl</a:t>
            </a:r>
            <a:r>
              <a:rPr lang="en-GB" sz="2000" b="0" baseline="-25000" smtClean="0">
                <a:solidFill>
                  <a:schemeClr val="tx2"/>
                </a:solidFill>
                <a:latin typeface="Comic Sans MS" pitchFamily="66" charset="0"/>
              </a:rPr>
              <a:t>4</a:t>
            </a: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: sources and sinks: an update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“new” CFCs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HCFCs/HFCs</a:t>
            </a:r>
            <a:r>
              <a:rPr lang="en-GB" sz="2000" b="0">
                <a:solidFill>
                  <a:schemeClr val="tx2"/>
                </a:solidFill>
                <a:latin typeface="Comic Sans MS" pitchFamily="66" charset="0"/>
              </a:rPr>
              <a:t>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>
                <a:latin typeface="Comic Sans MS" pitchFamily="66" charset="0"/>
              </a:rPr>
              <a:t>climate impact of CFCs/HCFCs/HFCs and new replacement compounds</a:t>
            </a:r>
            <a:endParaRPr lang="en-GB" sz="2000" b="0" dirty="0">
              <a:latin typeface="Comic Sans MS" pitchFamily="66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7963" y="16025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Overview</a:t>
            </a:r>
            <a:endParaRPr lang="en-US" sz="2800" b="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406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224000"/>
            <a:ext cx="8426201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 bwMode="auto">
          <a:xfrm>
            <a:off x="4710896" y="4317357"/>
            <a:ext cx="3950896" cy="1671399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78275" y="16463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smtClean="0">
                <a:latin typeface="Comic Sans MS" pitchFamily="66" charset="0"/>
              </a:rPr>
              <a:t>Emissions as CO</a:t>
            </a:r>
            <a:r>
              <a:rPr lang="en-US" sz="2800" b="0" baseline="-25000" smtClean="0">
                <a:latin typeface="Comic Sans MS" pitchFamily="66" charset="0"/>
              </a:rPr>
              <a:t>2</a:t>
            </a:r>
            <a:r>
              <a:rPr lang="en-US" sz="2800" b="0" smtClean="0">
                <a:latin typeface="Comic Sans MS" pitchFamily="66" charset="0"/>
              </a:rPr>
              <a:t>-Equivalents:</a:t>
            </a:r>
          </a:p>
          <a:p>
            <a:pPr algn="ctr"/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Ozone-depleting substances and HFCs</a:t>
            </a:r>
            <a:endParaRPr lang="en-US" sz="2400" b="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47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224000"/>
            <a:ext cx="8427600" cy="54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480" y="1224000"/>
            <a:ext cx="1716506" cy="173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 bwMode="auto">
          <a:xfrm>
            <a:off x="7902222" y="4086578"/>
            <a:ext cx="1005275" cy="1659466"/>
          </a:xfrm>
          <a:prstGeom prst="ellipse">
            <a:avLst/>
          </a:prstGeom>
          <a:noFill/>
          <a:ln w="5715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8275" y="16463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smtClean="0">
                <a:latin typeface="Comic Sans MS" pitchFamily="66" charset="0"/>
              </a:rPr>
              <a:t>Emissions as CO</a:t>
            </a:r>
            <a:r>
              <a:rPr lang="en-US" sz="2800" b="0" baseline="-25000" smtClean="0">
                <a:latin typeface="Comic Sans MS" pitchFamily="66" charset="0"/>
              </a:rPr>
              <a:t>2</a:t>
            </a:r>
            <a:r>
              <a:rPr lang="en-US" sz="2800" b="0" smtClean="0">
                <a:latin typeface="Comic Sans MS" pitchFamily="66" charset="0"/>
              </a:rPr>
              <a:t>-Equivalents:</a:t>
            </a:r>
          </a:p>
          <a:p>
            <a:pPr algn="ctr"/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Ozone-depleting substances and HFCs</a:t>
            </a:r>
            <a:endParaRPr lang="en-US" sz="2400" b="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813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07389" y="98406"/>
            <a:ext cx="8729222" cy="1285236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de-CH" sz="2800" dirty="0" smtClean="0">
                <a:latin typeface="Comic Sans MS" pitchFamily="66" charset="0"/>
              </a:rPr>
              <a:t>Proposal </a:t>
            </a:r>
            <a:r>
              <a:rPr lang="de-CH" sz="2800" dirty="0" err="1" smtClean="0">
                <a:latin typeface="Comic Sans MS" pitchFamily="66" charset="0"/>
              </a:rPr>
              <a:t>to</a:t>
            </a:r>
            <a:r>
              <a:rPr lang="de-CH" sz="2800" dirty="0" smtClean="0">
                <a:latin typeface="Comic Sans MS" pitchFamily="66" charset="0"/>
              </a:rPr>
              <a:t> </a:t>
            </a:r>
            <a:r>
              <a:rPr lang="de-CH" sz="2800" dirty="0" err="1" smtClean="0">
                <a:latin typeface="Comic Sans MS" pitchFamily="66" charset="0"/>
              </a:rPr>
              <a:t>amend</a:t>
            </a:r>
            <a:r>
              <a:rPr lang="de-CH" sz="2800" dirty="0" smtClean="0">
                <a:latin typeface="Comic Sans MS" pitchFamily="66" charset="0"/>
              </a:rPr>
              <a:t> the Montreal Protocol </a:t>
            </a:r>
          </a:p>
          <a:p>
            <a:pPr algn="ctr"/>
            <a:r>
              <a:rPr lang="de-CH" sz="2800" dirty="0" err="1" smtClean="0">
                <a:latin typeface="Comic Sans MS" pitchFamily="66" charset="0"/>
              </a:rPr>
              <a:t>to</a:t>
            </a:r>
            <a:r>
              <a:rPr lang="de-CH" sz="2800" dirty="0" smtClean="0">
                <a:latin typeface="Comic Sans MS" pitchFamily="66" charset="0"/>
              </a:rPr>
              <a:t> </a:t>
            </a:r>
            <a:r>
              <a:rPr lang="de-CH" sz="2800" err="1" smtClean="0">
                <a:latin typeface="Comic Sans MS" pitchFamily="66" charset="0"/>
              </a:rPr>
              <a:t>include</a:t>
            </a:r>
            <a:r>
              <a:rPr lang="de-CH" sz="2800" smtClean="0">
                <a:latin typeface="Comic Sans MS" pitchFamily="66" charset="0"/>
              </a:rPr>
              <a:t> HFCs</a:t>
            </a:r>
            <a:endParaRPr lang="de-CH" sz="2800" dirty="0">
              <a:latin typeface="Comic Sans MS" pitchFamily="66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6581001"/>
            <a:ext cx="54302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1200" b="0" dirty="0"/>
              <a:t>http://ozone.unep.org/Meeting_Documents/mop/22mop/MOP-22-5E.pdf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9" y="1671586"/>
            <a:ext cx="8034394" cy="470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14244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7389" y="2023947"/>
            <a:ext cx="8686800" cy="4220737"/>
          </a:xfrm>
          <a:solidFill>
            <a:schemeClr val="bg1">
              <a:alpha val="70000"/>
            </a:schemeClr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1800"/>
              </a:spcBef>
              <a:buClr>
                <a:schemeClr val="tx1"/>
              </a:buClr>
              <a:buSzTx/>
              <a:buFontTx/>
              <a:buChar char="•"/>
            </a:pPr>
            <a:r>
              <a:rPr lang="de-CH" sz="2000" smtClean="0">
                <a:latin typeface="Comic Sans MS" pitchFamily="66" charset="0"/>
              </a:rPr>
              <a:t>Long-lived ozone-depleting substances (ODSs) are mainly behaving as expected</a:t>
            </a:r>
          </a:p>
          <a:p>
            <a:pPr>
              <a:spcBef>
                <a:spcPts val="1800"/>
              </a:spcBef>
              <a:buClr>
                <a:schemeClr val="tx1"/>
              </a:buClr>
              <a:buSzTx/>
              <a:buFontTx/>
              <a:buChar char="•"/>
            </a:pPr>
            <a:r>
              <a:rPr lang="de-CH" sz="2000" smtClean="0">
                <a:latin typeface="Comic Sans MS" pitchFamily="66" charset="0"/>
              </a:rPr>
              <a:t>CCl</a:t>
            </a:r>
            <a:r>
              <a:rPr lang="de-CH" sz="2000" baseline="-25000" smtClean="0">
                <a:latin typeface="Comic Sans MS" pitchFamily="66" charset="0"/>
              </a:rPr>
              <a:t>4</a:t>
            </a:r>
            <a:r>
              <a:rPr lang="de-CH" sz="2000" smtClean="0">
                <a:latin typeface="Comic Sans MS" pitchFamily="66" charset="0"/>
              </a:rPr>
              <a:t> sources estimated from measurements are higher than reconciled by inventories</a:t>
            </a:r>
          </a:p>
          <a:p>
            <a:pPr>
              <a:spcBef>
                <a:spcPts val="1800"/>
              </a:spcBef>
              <a:buClr>
                <a:schemeClr val="tx1"/>
              </a:buClr>
              <a:buSzTx/>
              <a:buFontTx/>
              <a:buChar char="•"/>
            </a:pPr>
            <a:r>
              <a:rPr lang="de-CH" sz="2000" smtClean="0">
                <a:latin typeface="Comic Sans MS" pitchFamily="66" charset="0"/>
              </a:rPr>
              <a:t>New ODSs have been detected in the atmosphere, but their influence on stratospheric ozone is still negligible</a:t>
            </a:r>
          </a:p>
          <a:p>
            <a:pPr>
              <a:spcBef>
                <a:spcPts val="1800"/>
              </a:spcBef>
              <a:buClr>
                <a:schemeClr val="tx1"/>
              </a:buClr>
              <a:buSzTx/>
              <a:buFontTx/>
              <a:buChar char="•"/>
            </a:pPr>
            <a:r>
              <a:rPr lang="de-CH" sz="2000" smtClean="0">
                <a:latin typeface="Comic Sans MS" pitchFamily="66" charset="0"/>
              </a:rPr>
              <a:t>HFCs as replacement compounds are increasing and CO2 equivalent emissions are similar to CFCs and HCFCs</a:t>
            </a:r>
            <a:endParaRPr lang="de-CH" sz="2000">
              <a:latin typeface="Comic Sans MS" pitchFamily="66" charset="0"/>
            </a:endParaRPr>
          </a:p>
          <a:p>
            <a:pPr>
              <a:spcBef>
                <a:spcPts val="1800"/>
              </a:spcBef>
              <a:buClr>
                <a:schemeClr val="tx1"/>
              </a:buClr>
              <a:buSzTx/>
              <a:buFontTx/>
              <a:buChar char="•"/>
            </a:pPr>
            <a:r>
              <a:rPr lang="de-CH" sz="2000" smtClean="0">
                <a:latin typeface="Comic Sans MS" pitchFamily="66" charset="0"/>
              </a:rPr>
              <a:t>Continuous </a:t>
            </a:r>
            <a:r>
              <a:rPr lang="de-CH" sz="2000" dirty="0" err="1">
                <a:latin typeface="Comic Sans MS" pitchFamily="66" charset="0"/>
              </a:rPr>
              <a:t>measurements</a:t>
            </a:r>
            <a:r>
              <a:rPr lang="de-CH" sz="2000" dirty="0">
                <a:latin typeface="Comic Sans MS" pitchFamily="66" charset="0"/>
              </a:rPr>
              <a:t> of </a:t>
            </a:r>
            <a:r>
              <a:rPr lang="de-CH" sz="2000" dirty="0" err="1">
                <a:latin typeface="Comic Sans MS" pitchFamily="66" charset="0"/>
              </a:rPr>
              <a:t>ozone-depleting</a:t>
            </a:r>
            <a:r>
              <a:rPr lang="de-CH" sz="2000" dirty="0">
                <a:latin typeface="Comic Sans MS" pitchFamily="66" charset="0"/>
              </a:rPr>
              <a:t> </a:t>
            </a:r>
            <a:r>
              <a:rPr lang="de-CH" sz="2000" dirty="0" err="1">
                <a:latin typeface="Comic Sans MS" pitchFamily="66" charset="0"/>
              </a:rPr>
              <a:t>substances</a:t>
            </a:r>
            <a:r>
              <a:rPr lang="de-CH" sz="2000" dirty="0">
                <a:latin typeface="Comic Sans MS" pitchFamily="66" charset="0"/>
              </a:rPr>
              <a:t> </a:t>
            </a:r>
            <a:r>
              <a:rPr lang="de-CH" sz="2000" dirty="0" err="1">
                <a:latin typeface="Comic Sans MS" pitchFamily="66" charset="0"/>
              </a:rPr>
              <a:t>are</a:t>
            </a:r>
            <a:r>
              <a:rPr lang="de-CH" sz="2000" dirty="0">
                <a:latin typeface="Comic Sans MS" pitchFamily="66" charset="0"/>
              </a:rPr>
              <a:t> </a:t>
            </a:r>
            <a:r>
              <a:rPr lang="de-CH" sz="2000" err="1">
                <a:latin typeface="Comic Sans MS" pitchFamily="66" charset="0"/>
              </a:rPr>
              <a:t>needed</a:t>
            </a:r>
            <a:r>
              <a:rPr lang="de-CH" sz="2000">
                <a:latin typeface="Comic Sans MS" pitchFamily="66" charset="0"/>
              </a:rPr>
              <a:t> </a:t>
            </a:r>
            <a:r>
              <a:rPr lang="de-CH" sz="2000" smtClean="0">
                <a:latin typeface="Comic Sans MS" pitchFamily="66" charset="0"/>
              </a:rPr>
              <a:t>to check trends and compliance with international Protocols</a:t>
            </a:r>
            <a:endParaRPr lang="de-CH" sz="2000" dirty="0">
              <a:latin typeface="Comic Sans MS" pitchFamily="66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07389" y="98406"/>
            <a:ext cx="8729222" cy="1285236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de-CH" sz="2800" dirty="0" err="1" smtClean="0">
                <a:latin typeface="Comic Sans MS" pitchFamily="66" charset="0"/>
              </a:rPr>
              <a:t>Conclusions</a:t>
            </a:r>
            <a:endParaRPr lang="de-CH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Picture 004_edi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3" y="233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49336" y="4218538"/>
            <a:ext cx="5220580" cy="148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de-CH" sz="2400" smtClean="0">
                <a:solidFill>
                  <a:srgbClr val="FF0000"/>
                </a:solidFill>
              </a:rPr>
              <a:t>Contributions from</a:t>
            </a:r>
            <a:r>
              <a:rPr lang="de-CH" sz="2400" b="0">
                <a:solidFill>
                  <a:srgbClr val="FF0000"/>
                </a:solidFill>
              </a:rPr>
              <a:t>:</a:t>
            </a:r>
            <a:endParaRPr lang="de-CH" sz="2400" b="0" dirty="0" smtClean="0">
              <a:solidFill>
                <a:srgbClr val="FF0000"/>
              </a:solidFill>
            </a:endParaRPr>
          </a:p>
          <a:p>
            <a:pPr algn="ctr"/>
            <a:r>
              <a:rPr lang="de-CH" sz="1600">
                <a:solidFill>
                  <a:srgbClr val="FF0000"/>
                </a:solidFill>
              </a:rPr>
              <a:t>NOAA(ESRL)</a:t>
            </a:r>
          </a:p>
          <a:p>
            <a:pPr algn="ctr"/>
            <a:r>
              <a:rPr lang="de-CH" sz="1600" smtClean="0">
                <a:solidFill>
                  <a:srgbClr val="FF0000"/>
                </a:solidFill>
              </a:rPr>
              <a:t>AGAGE</a:t>
            </a:r>
            <a:endParaRPr lang="de-CH" sz="1600">
              <a:solidFill>
                <a:srgbClr val="FF0000"/>
              </a:solidFill>
            </a:endParaRPr>
          </a:p>
          <a:p>
            <a:pPr algn="ctr"/>
            <a:r>
              <a:rPr lang="de-CH" sz="1600" smtClean="0">
                <a:solidFill>
                  <a:srgbClr val="FF0000"/>
                </a:solidFill>
              </a:rPr>
              <a:t>Bradley </a:t>
            </a:r>
            <a:r>
              <a:rPr lang="de-CH" sz="1600">
                <a:solidFill>
                  <a:srgbClr val="FF0000"/>
                </a:solidFill>
              </a:rPr>
              <a:t>Hall </a:t>
            </a:r>
            <a:r>
              <a:rPr lang="de-CH" sz="1600" b="0" smtClean="0">
                <a:solidFill>
                  <a:srgbClr val="FF0000"/>
                </a:solidFill>
              </a:rPr>
              <a:t>(NOAA)</a:t>
            </a:r>
            <a:endParaRPr lang="de-CH" sz="1600" b="0" dirty="0" smtClean="0">
              <a:solidFill>
                <a:srgbClr val="FF0000"/>
              </a:solidFill>
            </a:endParaRPr>
          </a:p>
          <a:p>
            <a:pPr algn="ctr"/>
            <a:r>
              <a:rPr lang="de-CH" sz="1600" smtClean="0">
                <a:solidFill>
                  <a:srgbClr val="FF0000"/>
                </a:solidFill>
              </a:rPr>
              <a:t>Emmanuel Mahieu</a:t>
            </a:r>
            <a:r>
              <a:rPr lang="de-CH" sz="1600" b="0" smtClean="0">
                <a:solidFill>
                  <a:srgbClr val="FF0000"/>
                </a:solidFill>
              </a:rPr>
              <a:t> (Uni. Liège)</a:t>
            </a:r>
          </a:p>
          <a:p>
            <a:pPr algn="ctr"/>
            <a:r>
              <a:rPr lang="de-CH" sz="1600" smtClean="0">
                <a:solidFill>
                  <a:srgbClr val="FF0000"/>
                </a:solidFill>
              </a:rPr>
              <a:t>Johannes Laube </a:t>
            </a:r>
            <a:r>
              <a:rPr lang="de-CH" sz="1600" b="0" smtClean="0">
                <a:solidFill>
                  <a:srgbClr val="FF0000"/>
                </a:solidFill>
              </a:rPr>
              <a:t>(UEA)</a:t>
            </a:r>
            <a:endParaRPr lang="de-CH" sz="1600" b="0" dirty="0" smtClean="0">
              <a:solidFill>
                <a:srgbClr val="FF0000"/>
              </a:solidFill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3648893" y="278224"/>
            <a:ext cx="5179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2800" smtClean="0">
                <a:solidFill>
                  <a:srgbClr val="FF0000"/>
                </a:solidFill>
              </a:rPr>
              <a:t>Thank you for your attention!</a:t>
            </a:r>
            <a:endParaRPr lang="de-CH" sz="2800"/>
          </a:p>
        </p:txBody>
      </p:sp>
    </p:spTree>
    <p:extLst>
      <p:ext uri="{BB962C8B-B14F-4D97-AF65-F5344CB8AC3E}">
        <p14:creationId xmlns:p14="http://schemas.microsoft.com/office/powerpoint/2010/main" val="396974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/>
          <p:cNvSpPr txBox="1">
            <a:spLocks noChangeAspect="1" noChangeArrowheads="1"/>
          </p:cNvSpPr>
          <p:nvPr/>
        </p:nvSpPr>
        <p:spPr bwMode="auto">
          <a:xfrm>
            <a:off x="539749" y="1411576"/>
            <a:ext cx="799306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Ground-based </a:t>
            </a:r>
            <a:r>
              <a:rPr lang="de-CH" sz="2000" dirty="0" err="1" smtClean="0">
                <a:latin typeface="Comic Sans MS" pitchFamily="66" charset="0"/>
              </a:rPr>
              <a:t>Continuous</a:t>
            </a:r>
            <a:r>
              <a:rPr lang="de-CH" sz="2000" dirty="0" smtClean="0">
                <a:latin typeface="Comic Sans MS" pitchFamily="66" charset="0"/>
              </a:rPr>
              <a:t> Networks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>
                <a:solidFill>
                  <a:srgbClr val="FF0000"/>
                </a:solidFill>
                <a:latin typeface="Comic Sans MS" pitchFamily="66" charset="0"/>
              </a:rPr>
              <a:t>Column measurements: NDACC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solidFill>
                  <a:srgbClr val="FF0000"/>
                </a:solidFill>
                <a:latin typeface="Comic Sans MS" pitchFamily="66" charset="0"/>
              </a:rPr>
              <a:t>In-situ </a:t>
            </a:r>
            <a:r>
              <a:rPr lang="de-CH" sz="2000">
                <a:solidFill>
                  <a:srgbClr val="FF0000"/>
                </a:solidFill>
                <a:latin typeface="Comic Sans MS" pitchFamily="66" charset="0"/>
              </a:rPr>
              <a:t>measurements: </a:t>
            </a:r>
            <a:r>
              <a:rPr lang="de-CH" sz="2000" smtClean="0">
                <a:solidFill>
                  <a:srgbClr val="FF0000"/>
                </a:solidFill>
                <a:latin typeface="Comic Sans MS" pitchFamily="66" charset="0"/>
              </a:rPr>
              <a:t>NOAA (ESRL)/AGAGE</a:t>
            </a:r>
          </a:p>
          <a:p>
            <a:pPr marL="457200" lvl="1" indent="0">
              <a:lnSpc>
                <a:spcPct val="110000"/>
              </a:lnSpc>
              <a:spcAft>
                <a:spcPct val="50000"/>
              </a:spcAft>
            </a:pPr>
            <a:endParaRPr lang="de-CH" sz="200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Results from Ground-based </a:t>
            </a:r>
            <a:r>
              <a:rPr lang="de-CH" sz="2000">
                <a:latin typeface="Comic Sans MS" pitchFamily="66" charset="0"/>
              </a:rPr>
              <a:t>Continuous </a:t>
            </a:r>
            <a:r>
              <a:rPr lang="de-CH" sz="2000" smtClean="0">
                <a:latin typeface="Comic Sans MS" pitchFamily="66" charset="0"/>
              </a:rPr>
              <a:t>Networks</a:t>
            </a:r>
            <a:endParaRPr lang="de-CH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CFCs/chlorinated solvents: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CCl</a:t>
            </a:r>
            <a:r>
              <a:rPr lang="en-GB" sz="2000" b="0" baseline="-25000" smtClean="0">
                <a:solidFill>
                  <a:schemeClr val="tx2"/>
                </a:solidFill>
                <a:latin typeface="Comic Sans MS" pitchFamily="66" charset="0"/>
              </a:rPr>
              <a:t>4</a:t>
            </a: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: sources and sinks: an update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“new” CFCs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HCFCs/HFCs</a:t>
            </a:r>
            <a:r>
              <a:rPr lang="en-GB" sz="2000" b="0">
                <a:solidFill>
                  <a:schemeClr val="tx2"/>
                </a:solidFill>
                <a:latin typeface="Comic Sans MS" pitchFamily="66" charset="0"/>
              </a:rPr>
              <a:t>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>
                <a:latin typeface="Comic Sans MS" pitchFamily="66" charset="0"/>
              </a:rPr>
              <a:t>climate impact of CFCs/HCFCs/HFCs and new replacement compounds</a:t>
            </a:r>
            <a:endParaRPr lang="en-GB" sz="2000" b="0" dirty="0">
              <a:latin typeface="Comic Sans MS" pitchFamily="66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7963" y="16025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Overview</a:t>
            </a:r>
            <a:endParaRPr lang="en-US" sz="2800" b="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022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"/>
          <a:stretch/>
        </p:blipFill>
        <p:spPr bwMode="auto">
          <a:xfrm>
            <a:off x="179512" y="1268760"/>
            <a:ext cx="5997003" cy="351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19904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 dirty="0" smtClean="0">
                <a:latin typeface="Comic Sans MS" pitchFamily="66" charset="0"/>
              </a:rPr>
              <a:t>Network for the Detection of </a:t>
            </a:r>
          </a:p>
          <a:p>
            <a:pPr algn="ctr"/>
            <a:r>
              <a:rPr lang="en-US" sz="2400" b="0" dirty="0" smtClean="0">
                <a:latin typeface="Comic Sans MS" pitchFamily="66" charset="0"/>
              </a:rPr>
              <a:t>Atmospheric Composition Change (NDACC</a:t>
            </a:r>
            <a:r>
              <a:rPr lang="en-US" sz="2800" b="0" dirty="0" smtClean="0">
                <a:latin typeface="Comic Sans MS" pitchFamily="66" charset="0"/>
              </a:rPr>
              <a:t>)</a:t>
            </a:r>
            <a:endParaRPr lang="en-US" sz="2800" b="0" dirty="0">
              <a:latin typeface="Comic Sans MS" pitchFamily="66" charset="0"/>
            </a:endParaRPr>
          </a:p>
        </p:txBody>
      </p:sp>
      <p:pic>
        <p:nvPicPr>
          <p:cNvPr id="147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84" y="119904"/>
            <a:ext cx="1308952" cy="97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" t="15482" b="3014"/>
          <a:stretch/>
        </p:blipFill>
        <p:spPr bwMode="auto">
          <a:xfrm>
            <a:off x="4122684" y="4348471"/>
            <a:ext cx="5002312" cy="250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032666" y="6147573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mtClean="0"/>
              <a:t>FTIR network</a:t>
            </a:r>
            <a:endParaRPr lang="de-CH"/>
          </a:p>
        </p:txBody>
      </p:sp>
      <p:sp>
        <p:nvSpPr>
          <p:cNvPr id="3" name="Rechteck 2"/>
          <p:cNvSpPr/>
          <p:nvPr/>
        </p:nvSpPr>
        <p:spPr bwMode="auto">
          <a:xfrm>
            <a:off x="669073" y="1268760"/>
            <a:ext cx="211874" cy="3202879"/>
          </a:xfrm>
          <a:prstGeom prst="rect">
            <a:avLst/>
          </a:prstGeom>
          <a:noFill/>
          <a:ln w="508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1156010" y="1268759"/>
            <a:ext cx="211874" cy="3202879"/>
          </a:xfrm>
          <a:prstGeom prst="rect">
            <a:avLst/>
          </a:prstGeom>
          <a:noFill/>
          <a:ln w="508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4025590" y="1268758"/>
            <a:ext cx="420030" cy="3202879"/>
          </a:xfrm>
          <a:prstGeom prst="rect">
            <a:avLst/>
          </a:prstGeom>
          <a:noFill/>
          <a:ln w="508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4769005" y="1268757"/>
            <a:ext cx="211874" cy="3202879"/>
          </a:xfrm>
          <a:prstGeom prst="rect">
            <a:avLst/>
          </a:prstGeom>
          <a:noFill/>
          <a:ln w="50800" cap="flat" cmpd="sng" algn="ctr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tern mit 5 Zacken 3"/>
          <p:cNvSpPr/>
          <p:nvPr/>
        </p:nvSpPr>
        <p:spPr bwMode="auto">
          <a:xfrm>
            <a:off x="6507776" y="4672361"/>
            <a:ext cx="232128" cy="211873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442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9" grpId="0" animBg="1"/>
      <p:bldP spid="10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r>
              <a:rPr lang="en-US" sz="2400" b="0" dirty="0" smtClean="0">
                <a:latin typeface="Comic Sans MS" pitchFamily="66" charset="0"/>
              </a:rPr>
              <a:t>                                  </a:t>
            </a:r>
            <a:r>
              <a:rPr lang="en-US" sz="2800" b="0" dirty="0" smtClean="0">
                <a:latin typeface="Comic Sans MS" pitchFamily="66" charset="0"/>
              </a:rPr>
              <a:t>Results of NDACC</a:t>
            </a:r>
            <a:endParaRPr lang="en-US" sz="2800" b="0" dirty="0">
              <a:latin typeface="Comic Sans MS" pitchFamily="66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3" y="197963"/>
            <a:ext cx="1308952" cy="97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258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"/>
          <a:stretch/>
        </p:blipFill>
        <p:spPr bwMode="auto">
          <a:xfrm>
            <a:off x="700529" y="1385739"/>
            <a:ext cx="6916329" cy="488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7107865" y="6334780"/>
            <a:ext cx="2036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b="0" smtClean="0"/>
              <a:t>Provided by E. Mahieu,</a:t>
            </a:r>
          </a:p>
          <a:p>
            <a:r>
              <a:rPr lang="de-CH" sz="1400" b="0" smtClean="0"/>
              <a:t>University of Liège</a:t>
            </a:r>
            <a:endParaRPr lang="de-CH" sz="1400" b="0"/>
          </a:p>
        </p:txBody>
      </p:sp>
    </p:spTree>
    <p:extLst>
      <p:ext uri="{BB962C8B-B14F-4D97-AF65-F5344CB8AC3E}">
        <p14:creationId xmlns:p14="http://schemas.microsoft.com/office/powerpoint/2010/main" val="1948842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t="8611" r="1215" b="2139"/>
          <a:stretch/>
        </p:blipFill>
        <p:spPr bwMode="auto">
          <a:xfrm>
            <a:off x="124390" y="2309827"/>
            <a:ext cx="4090772" cy="2820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lvl="1" algn="ctr">
              <a:lnSpc>
                <a:spcPct val="110000"/>
              </a:lnSpc>
              <a:spcAft>
                <a:spcPts val="0"/>
              </a:spcAft>
            </a:pPr>
            <a:r>
              <a:rPr lang="de-CH" sz="2800" b="0" smtClean="0">
                <a:latin typeface="Comic Sans MS" pitchFamily="66" charset="0"/>
              </a:rPr>
              <a:t>in-situ Measurements </a:t>
            </a:r>
          </a:p>
          <a:p>
            <a:pPr lvl="1" algn="ctr">
              <a:lnSpc>
                <a:spcPct val="110000"/>
              </a:lnSpc>
              <a:spcAft>
                <a:spcPts val="0"/>
              </a:spcAft>
            </a:pPr>
            <a:r>
              <a:rPr lang="de-CH" sz="2000" b="0" smtClean="0">
                <a:solidFill>
                  <a:schemeClr val="bg1"/>
                </a:solidFill>
                <a:latin typeface="Comic Sans MS" pitchFamily="66" charset="0"/>
              </a:rPr>
              <a:t>NOAA </a:t>
            </a:r>
            <a:r>
              <a:rPr lang="de-CH" sz="2000" b="0">
                <a:solidFill>
                  <a:schemeClr val="bg1"/>
                </a:solidFill>
                <a:latin typeface="Comic Sans MS" pitchFamily="66" charset="0"/>
              </a:rPr>
              <a:t>(ESRL)/AGAGE</a:t>
            </a:r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t="16954" r="80551" b="4884"/>
          <a:stretch>
            <a:fillRect/>
          </a:stretch>
        </p:blipFill>
        <p:spPr bwMode="auto">
          <a:xfrm>
            <a:off x="1565494" y="5237304"/>
            <a:ext cx="998319" cy="100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" t="17148" r="3140" b="11159"/>
          <a:stretch>
            <a:fillRect/>
          </a:stretch>
        </p:blipFill>
        <p:spPr bwMode="auto">
          <a:xfrm>
            <a:off x="4529689" y="2309826"/>
            <a:ext cx="4614311" cy="286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542" y="5322150"/>
            <a:ext cx="1600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0" y="130486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mic Sans MS" pitchFamily="66" charset="0"/>
              </a:rPr>
              <a:t>NOAA/ESRL</a:t>
            </a:r>
            <a:r>
              <a:rPr lang="en-US" sz="2400" b="0">
                <a:latin typeface="Comic Sans MS" pitchFamily="66" charset="0"/>
              </a:rPr>
              <a:t> </a:t>
            </a:r>
          </a:p>
          <a:p>
            <a:pPr algn="ctr"/>
            <a:r>
              <a:rPr lang="en-US" altLang="en-US" b="0">
                <a:latin typeface="Comic Sans MS" panose="030F0702030302020204" pitchFamily="66" charset="0"/>
              </a:rPr>
              <a:t>Halocarbon Surface and Aircraft Sampling Network</a:t>
            </a:r>
            <a:endParaRPr lang="en-US" altLang="en-US" sz="1400" b="0">
              <a:latin typeface="Comic Sans MS" panose="030F0702030302020204" pitchFamily="66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529689" y="131247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smtClean="0">
                <a:latin typeface="Comic Sans MS" pitchFamily="66" charset="0"/>
              </a:rPr>
              <a:t>AGAGE</a:t>
            </a:r>
            <a:endParaRPr lang="en-US" sz="2400" b="0">
              <a:latin typeface="Comic Sans MS" pitchFamily="66" charset="0"/>
            </a:endParaRPr>
          </a:p>
          <a:p>
            <a:pPr algn="ctr"/>
            <a:r>
              <a:rPr lang="en-US" altLang="en-US" b="0" smtClean="0">
                <a:latin typeface="Comic Sans MS" panose="030F0702030302020204" pitchFamily="66" charset="0"/>
              </a:rPr>
              <a:t>Continuous Halocarbon in-situ </a:t>
            </a:r>
          </a:p>
          <a:p>
            <a:pPr algn="ctr"/>
            <a:r>
              <a:rPr lang="en-US" altLang="en-US" b="0" smtClean="0">
                <a:latin typeface="Comic Sans MS" panose="030F0702030302020204" pitchFamily="66" charset="0"/>
              </a:rPr>
              <a:t>Sampling Network</a:t>
            </a:r>
            <a:endParaRPr lang="en-US" altLang="en-US" sz="1400" b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797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 dirty="0" smtClean="0">
                <a:latin typeface="Comic Sans MS" pitchFamily="66" charset="0"/>
              </a:rPr>
              <a:t>Results of ground-based </a:t>
            </a:r>
            <a:r>
              <a:rPr lang="en-US" sz="2400" b="0" i="1" dirty="0" smtClean="0">
                <a:latin typeface="Comic Sans MS" pitchFamily="66" charset="0"/>
              </a:rPr>
              <a:t>in-situ</a:t>
            </a:r>
            <a:r>
              <a:rPr lang="en-US" sz="2400" b="0" dirty="0" smtClean="0">
                <a:latin typeface="Comic Sans MS" pitchFamily="66" charset="0"/>
              </a:rPr>
              <a:t> </a:t>
            </a:r>
            <a:r>
              <a:rPr lang="en-US" sz="2400" b="0" smtClean="0">
                <a:latin typeface="Comic Sans MS" pitchFamily="66" charset="0"/>
              </a:rPr>
              <a:t>networks for </a:t>
            </a:r>
          </a:p>
          <a:p>
            <a:pPr algn="ctr"/>
            <a:r>
              <a:rPr lang="en-US" sz="2400" b="0" smtClean="0">
                <a:solidFill>
                  <a:schemeClr val="bg1"/>
                </a:solidFill>
                <a:latin typeface="Comic Sans MS" pitchFamily="66" charset="0"/>
              </a:rPr>
              <a:t>CFCs and chlorinated solvents</a:t>
            </a:r>
            <a:endParaRPr lang="en-US" sz="2400" b="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31" y="5983575"/>
            <a:ext cx="24860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feld 17"/>
          <p:cNvSpPr txBox="1"/>
          <p:nvPr/>
        </p:nvSpPr>
        <p:spPr>
          <a:xfrm>
            <a:off x="5220593" y="6218009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mtClean="0">
                <a:sym typeface="Wingdings" panose="05000000000000000000" pitchFamily="2" charset="2"/>
              </a:rPr>
              <a:t></a:t>
            </a:r>
            <a:endParaRPr lang="de-CH"/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983575"/>
            <a:ext cx="312229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221761" y="6079509"/>
            <a:ext cx="2044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mtClean="0"/>
              <a:t>Global emission:</a:t>
            </a:r>
          </a:p>
          <a:p>
            <a:r>
              <a:rPr lang="de-CH" smtClean="0"/>
              <a:t>12-box model</a:t>
            </a:r>
            <a:endParaRPr lang="de-CH"/>
          </a:p>
        </p:txBody>
      </p:sp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834" y="1624583"/>
            <a:ext cx="6595635" cy="426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3602932" y="1228527"/>
            <a:ext cx="1877437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/>
              <a:t>Concentrations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43373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7963" y="197963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400" b="0">
                <a:latin typeface="Comic Sans MS" pitchFamily="66" charset="0"/>
              </a:rPr>
              <a:t>Results of ground-based </a:t>
            </a:r>
            <a:r>
              <a:rPr lang="en-US" sz="2400" b="0" i="1">
                <a:latin typeface="Comic Sans MS" pitchFamily="66" charset="0"/>
              </a:rPr>
              <a:t>in-situ</a:t>
            </a:r>
            <a:r>
              <a:rPr lang="en-US" sz="2400" b="0">
                <a:latin typeface="Comic Sans MS" pitchFamily="66" charset="0"/>
              </a:rPr>
              <a:t> networks for </a:t>
            </a:r>
          </a:p>
          <a:p>
            <a:pPr algn="ctr"/>
            <a:r>
              <a:rPr lang="en-US" sz="2400" b="0">
                <a:solidFill>
                  <a:schemeClr val="bg1"/>
                </a:solidFill>
                <a:latin typeface="Comic Sans MS" pitchFamily="66" charset="0"/>
              </a:rPr>
              <a:t>CFCs and chlorinated solvents</a:t>
            </a:r>
            <a:endParaRPr lang="en-US" sz="2400" b="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60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00" y="1863268"/>
            <a:ext cx="7124319" cy="46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3612745" y="1426169"/>
            <a:ext cx="133882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CH" smtClean="0"/>
              <a:t>Emissions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08121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Text Box 3"/>
          <p:cNvSpPr txBox="1">
            <a:spLocks noChangeAspect="1" noChangeArrowheads="1"/>
          </p:cNvSpPr>
          <p:nvPr/>
        </p:nvSpPr>
        <p:spPr bwMode="auto">
          <a:xfrm>
            <a:off x="539749" y="1411576"/>
            <a:ext cx="799306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Ground-based </a:t>
            </a:r>
            <a:r>
              <a:rPr lang="de-CH" sz="2000" dirty="0" err="1" smtClean="0">
                <a:latin typeface="Comic Sans MS" pitchFamily="66" charset="0"/>
              </a:rPr>
              <a:t>Continuous</a:t>
            </a:r>
            <a:r>
              <a:rPr lang="de-CH" sz="2000" dirty="0" smtClean="0">
                <a:latin typeface="Comic Sans MS" pitchFamily="66" charset="0"/>
              </a:rPr>
              <a:t> Networks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>
                <a:latin typeface="Comic Sans MS" pitchFamily="66" charset="0"/>
              </a:rPr>
              <a:t>Column measurements: NDACC</a:t>
            </a:r>
          </a:p>
          <a:p>
            <a:pPr marL="914400" lvl="1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b="0" smtClean="0">
                <a:latin typeface="Comic Sans MS" pitchFamily="66" charset="0"/>
              </a:rPr>
              <a:t>In-situ </a:t>
            </a:r>
            <a:r>
              <a:rPr lang="de-CH" sz="2000" b="0">
                <a:latin typeface="Comic Sans MS" pitchFamily="66" charset="0"/>
              </a:rPr>
              <a:t>measurements: </a:t>
            </a:r>
            <a:r>
              <a:rPr lang="de-CH" sz="2000" b="0" smtClean="0">
                <a:latin typeface="Comic Sans MS" pitchFamily="66" charset="0"/>
              </a:rPr>
              <a:t>NOAA (ESRL)/AGAGE</a:t>
            </a:r>
          </a:p>
          <a:p>
            <a:pPr marL="457200" lvl="1" indent="0">
              <a:lnSpc>
                <a:spcPct val="110000"/>
              </a:lnSpc>
              <a:spcAft>
                <a:spcPct val="50000"/>
              </a:spcAft>
            </a:pPr>
            <a:endParaRPr lang="de-CH" sz="200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457200" indent="-457200">
              <a:lnSpc>
                <a:spcPct val="110000"/>
              </a:lnSpc>
              <a:spcAft>
                <a:spcPct val="50000"/>
              </a:spcAft>
              <a:buFont typeface="Wingdings" pitchFamily="2" charset="2"/>
              <a:buChar char="v"/>
            </a:pPr>
            <a:r>
              <a:rPr lang="de-CH" sz="2000" smtClean="0">
                <a:latin typeface="Comic Sans MS" pitchFamily="66" charset="0"/>
              </a:rPr>
              <a:t>Results from Ground-based </a:t>
            </a:r>
            <a:r>
              <a:rPr lang="de-CH" sz="2000">
                <a:latin typeface="Comic Sans MS" pitchFamily="66" charset="0"/>
              </a:rPr>
              <a:t>Continuous </a:t>
            </a:r>
            <a:r>
              <a:rPr lang="de-CH" sz="2000" smtClean="0">
                <a:latin typeface="Comic Sans MS" pitchFamily="66" charset="0"/>
              </a:rPr>
              <a:t>Networks</a:t>
            </a:r>
            <a:endParaRPr lang="de-CH" sz="2000">
              <a:solidFill>
                <a:srgbClr val="FF0000"/>
              </a:solidFill>
              <a:latin typeface="Comic Sans MS" pitchFamily="66" charset="0"/>
            </a:endParaRP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CFCs/chlorinated solvents: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CCl</a:t>
            </a:r>
            <a:r>
              <a:rPr lang="en-GB" sz="2000" baseline="-2500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r>
              <a:rPr lang="en-GB" sz="2000" smtClean="0">
                <a:solidFill>
                  <a:srgbClr val="FF0000"/>
                </a:solidFill>
                <a:latin typeface="Comic Sans MS" pitchFamily="66" charset="0"/>
              </a:rPr>
              <a:t>: sources and sinks: an update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latin typeface="Comic Sans MS" pitchFamily="66" charset="0"/>
              </a:rPr>
              <a:t>“new” CFCs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 smtClean="0">
                <a:solidFill>
                  <a:schemeClr val="tx2"/>
                </a:solidFill>
                <a:latin typeface="Comic Sans MS" pitchFamily="66" charset="0"/>
              </a:rPr>
              <a:t>HCFCs/HFCs</a:t>
            </a:r>
            <a:r>
              <a:rPr lang="en-GB" sz="2000" b="0">
                <a:solidFill>
                  <a:schemeClr val="tx2"/>
                </a:solidFill>
                <a:latin typeface="Comic Sans MS" pitchFamily="66" charset="0"/>
              </a:rPr>
              <a:t>: abundance and emissions</a:t>
            </a:r>
          </a:p>
          <a:p>
            <a:pPr lvl="1">
              <a:lnSpc>
                <a:spcPct val="110000"/>
              </a:lnSpc>
              <a:spcAft>
                <a:spcPct val="50000"/>
              </a:spcAft>
              <a:buFont typeface="Wingdings" panose="05000000000000000000" pitchFamily="2" charset="2"/>
              <a:buChar char="v"/>
            </a:pPr>
            <a:r>
              <a:rPr lang="en-GB" sz="2000" b="0">
                <a:latin typeface="Comic Sans MS" pitchFamily="66" charset="0"/>
              </a:rPr>
              <a:t>climate impact of CFCs/HCFCs/HFCs and new replacement compounds</a:t>
            </a:r>
            <a:endParaRPr lang="en-GB" sz="2000" b="0" dirty="0">
              <a:latin typeface="Comic Sans MS" pitchFamily="66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197963" y="160256"/>
            <a:ext cx="8729222" cy="970960"/>
          </a:xfrm>
          <a:prstGeom prst="rect">
            <a:avLst/>
          </a:pr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rgbClr val="5E9EFF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2800" b="0" dirty="0" smtClean="0">
                <a:latin typeface="Comic Sans MS" pitchFamily="66" charset="0"/>
              </a:rPr>
              <a:t>Overview</a:t>
            </a:r>
            <a:endParaRPr lang="en-US" sz="2800" b="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022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FF0000"/>
      </a:hlink>
      <a:folHlink>
        <a:srgbClr val="5F5F5F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3">
        <a:dk1>
          <a:srgbClr val="EAEAEA"/>
        </a:dk1>
        <a:lt1>
          <a:srgbClr val="FFFFFF"/>
        </a:lt1>
        <a:dk2>
          <a:srgbClr val="4D4D4D"/>
        </a:dk2>
        <a:lt2>
          <a:srgbClr val="FFFFFF"/>
        </a:lt2>
        <a:accent1>
          <a:srgbClr val="BBE0E3"/>
        </a:accent1>
        <a:accent2>
          <a:srgbClr val="99CCFF"/>
        </a:accent2>
        <a:accent3>
          <a:srgbClr val="B2B2B2"/>
        </a:accent3>
        <a:accent4>
          <a:srgbClr val="DADADA"/>
        </a:accent4>
        <a:accent5>
          <a:srgbClr val="DAEDEF"/>
        </a:accent5>
        <a:accent6>
          <a:srgbClr val="8AB9E7"/>
        </a:accent6>
        <a:hlink>
          <a:srgbClr val="6699FF"/>
        </a:hlink>
        <a:folHlink>
          <a:srgbClr val="FF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00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5">
        <a:dk1>
          <a:srgbClr val="EAEAEA"/>
        </a:dk1>
        <a:lt1>
          <a:srgbClr val="FFFFFF"/>
        </a:lt1>
        <a:dk2>
          <a:srgbClr val="4D4D4D"/>
        </a:dk2>
        <a:lt2>
          <a:srgbClr val="FFFFFF"/>
        </a:lt2>
        <a:accent1>
          <a:srgbClr val="BBE0E3"/>
        </a:accent1>
        <a:accent2>
          <a:srgbClr val="99CCFF"/>
        </a:accent2>
        <a:accent3>
          <a:srgbClr val="B2B2B2"/>
        </a:accent3>
        <a:accent4>
          <a:srgbClr val="DADADA"/>
        </a:accent4>
        <a:accent5>
          <a:srgbClr val="DAEDEF"/>
        </a:accent5>
        <a:accent6>
          <a:srgbClr val="8AB9E7"/>
        </a:accent6>
        <a:hlink>
          <a:srgbClr val="FF00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ocument_x0020_Symbol xmlns="E0431080-F408-4E9A-9A74-0BFDAADAAB79">*</Document_x0020_Symbo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C233B983B2EE4A93284E3EBD2C2B97" ma:contentTypeVersion="" ma:contentTypeDescription="Create a new document." ma:contentTypeScope="" ma:versionID="ec4442fa2502e68fa2547973b9265348">
  <xsd:schema xmlns:xsd="http://www.w3.org/2001/XMLSchema" xmlns:xs="http://www.w3.org/2001/XMLSchema" xmlns:p="http://schemas.microsoft.com/office/2006/metadata/properties" xmlns:ns2="E0431080-F408-4E9A-9A74-0BFDAADAAB79" targetNamespace="http://schemas.microsoft.com/office/2006/metadata/properties" ma:root="true" ma:fieldsID="1f008a9bb781e21eedf32ec8030b7618" ns2:_="">
    <xsd:import namespace="E0431080-F408-4E9A-9A74-0BFDAADAAB79"/>
    <xsd:element name="properties">
      <xsd:complexType>
        <xsd:sequence>
          <xsd:element name="documentManagement">
            <xsd:complexType>
              <xsd:all>
                <xsd:element ref="ns2:Document_x0020_Symbol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31080-F408-4E9A-9A74-0BFDAADAAB79" elementFormDefault="qualified">
    <xsd:import namespace="http://schemas.microsoft.com/office/2006/documentManagement/types"/>
    <xsd:import namespace="http://schemas.microsoft.com/office/infopath/2007/PartnerControls"/>
    <xsd:element name="Document_x0020_Symbol" ma:index="8" ma:displayName="Document Symbol" ma:internalName="Document_x0020_Symbol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A72F52-C4D8-4523-BE15-ED07CA74C1CF}"/>
</file>

<file path=customXml/itemProps2.xml><?xml version="1.0" encoding="utf-8"?>
<ds:datastoreItem xmlns:ds="http://schemas.openxmlformats.org/officeDocument/2006/customXml" ds:itemID="{B89CA47A-F78B-49B8-849E-8AB1FC726B9D}"/>
</file>

<file path=customXml/itemProps3.xml><?xml version="1.0" encoding="utf-8"?>
<ds:datastoreItem xmlns:ds="http://schemas.openxmlformats.org/officeDocument/2006/customXml" ds:itemID="{E38F0F70-204F-415E-B02B-5A95BB253019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958</Words>
  <Application>Microsoft Macintosh PowerPoint</Application>
  <PresentationFormat>On-screen Show (4:3)</PresentationFormat>
  <Paragraphs>175</Paragraphs>
  <Slides>24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EMPA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Ground-based networks for measuring ozone - and climate related trade gases and current state of the atmosphere</dc:title>
  <dc:creator>rei134</dc:creator>
  <cp:lastModifiedBy>Kathy Thompson</cp:lastModifiedBy>
  <cp:revision>89</cp:revision>
  <dcterms:created xsi:type="dcterms:W3CDTF">2008-05-18T14:47:29Z</dcterms:created>
  <dcterms:modified xsi:type="dcterms:W3CDTF">2014-05-14T15:30:13Z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0x010100A1C233B983B2EE4A93284E3EBD2C2B97</vt:lpwstr>
  </property>
</Properties>
</file>