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customXml/itemProps1.xml" ContentType="application/vnd.openxmlformats-officedocument.customXmlProperties+xml"/>
  <Default Extension="rels" ContentType="application/vnd.openxmlformats-package.relationshi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Default Extension="png" ContentType="image/png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notesMasterIdLst>
    <p:notesMasterId r:id="rId19"/>
  </p:notesMasterIdLst>
  <p:handoutMasterIdLst>
    <p:handoutMasterId r:id="rId20"/>
  </p:handoutMasterIdLst>
  <p:sldIdLst>
    <p:sldId id="256" r:id="rId4"/>
    <p:sldId id="298" r:id="rId5"/>
    <p:sldId id="316" r:id="rId6"/>
    <p:sldId id="307" r:id="rId7"/>
    <p:sldId id="308" r:id="rId8"/>
    <p:sldId id="309" r:id="rId9"/>
    <p:sldId id="310" r:id="rId10"/>
    <p:sldId id="311" r:id="rId11"/>
    <p:sldId id="318" r:id="rId12"/>
    <p:sldId id="303" r:id="rId13"/>
    <p:sldId id="313" r:id="rId14"/>
    <p:sldId id="317" r:id="rId15"/>
    <p:sldId id="319" r:id="rId16"/>
    <p:sldId id="320" r:id="rId17"/>
    <p:sldId id="261" r:id="rId18"/>
  </p:sldIdLst>
  <p:sldSz cx="9144000" cy="6858000" type="screen4x3"/>
  <p:notesSz cx="6810375" cy="9942513"/>
  <p:custDataLst>
    <p:tags r:id="rId21"/>
  </p:custDataLst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005D"/>
    <a:srgbClr val="FF0066"/>
    <a:srgbClr val="ABFFFF"/>
    <a:srgbClr val="D9FF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22" autoAdjust="0"/>
    <p:restoredTop sz="94660"/>
  </p:normalViewPr>
  <p:slideViewPr>
    <p:cSldViewPr>
      <p:cViewPr varScale="1">
        <p:scale>
          <a:sx n="75" d="100"/>
          <a:sy n="75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2" y="-96"/>
      </p:cViewPr>
      <p:guideLst>
        <p:guide orient="horz" pos="3132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customXml" Target="../customXml/item1.xml"/><Relationship Id="rId3" Type="http://schemas.openxmlformats.org/officeDocument/2006/relationships/slideMaster" Target="slideMasters/slideMaster3.xml"/><Relationship Id="rId21" Type="http://schemas.openxmlformats.org/officeDocument/2006/relationships/tags" Target="tags/tag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51163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37" y="1"/>
            <a:ext cx="2951163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3662"/>
            <a:ext cx="2951163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37" y="9443662"/>
            <a:ext cx="2951163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7B6562-37BD-4239-BA35-7091B594FC2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0241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51163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37" y="1"/>
            <a:ext cx="2951163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696"/>
            <a:ext cx="5448300" cy="4474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3662"/>
            <a:ext cx="2951163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37" y="9443662"/>
            <a:ext cx="2951163" cy="4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E260E3-3B97-4304-99A4-A39CB7C06C0E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55322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8D0467-F014-4D5C-A55C-D26E008488BC}" type="slidenum">
              <a:rPr lang="nl-NL"/>
              <a:pPr/>
              <a:t>1</a:t>
            </a:fld>
            <a:endParaRPr lang="nl-NL" dirty="0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7955DF-133E-43D1-B555-D905DF9C8488}" type="slidenum">
              <a:rPr lang="nl-NL"/>
              <a:pPr/>
              <a:t>10</a:t>
            </a:fld>
            <a:endParaRPr lang="nl-NL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7955DF-133E-43D1-B555-D905DF9C8488}" type="slidenum">
              <a:rPr lang="nl-NL"/>
              <a:pPr/>
              <a:t>11</a:t>
            </a:fld>
            <a:endParaRPr lang="nl-NL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7955DF-133E-43D1-B555-D905DF9C8488}" type="slidenum">
              <a:rPr lang="nl-NL"/>
              <a:pPr/>
              <a:t>12</a:t>
            </a:fld>
            <a:endParaRPr lang="nl-NL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7955DF-133E-43D1-B555-D905DF9C8488}" type="slidenum">
              <a:rPr lang="nl-NL"/>
              <a:pPr/>
              <a:t>13</a:t>
            </a:fld>
            <a:endParaRPr lang="nl-NL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7955DF-133E-43D1-B555-D905DF9C8488}" type="slidenum">
              <a:rPr lang="nl-NL"/>
              <a:pPr/>
              <a:t>14</a:t>
            </a:fld>
            <a:endParaRPr lang="nl-NL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DBE624-5735-47F9-90A1-B058AF0CC647}" type="slidenum">
              <a:rPr lang="nl-NL"/>
              <a:pPr/>
              <a:t>15</a:t>
            </a:fld>
            <a:endParaRPr lang="nl-NL" dirty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7955DF-133E-43D1-B555-D905DF9C8488}" type="slidenum">
              <a:rPr lang="nl-NL"/>
              <a:pPr/>
              <a:t>2</a:t>
            </a:fld>
            <a:endParaRPr lang="nl-NL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7955DF-133E-43D1-B555-D905DF9C8488}" type="slidenum">
              <a:rPr lang="nl-NL"/>
              <a:pPr/>
              <a:t>3</a:t>
            </a:fld>
            <a:endParaRPr lang="nl-NL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7955DF-133E-43D1-B555-D905DF9C8488}" type="slidenum">
              <a:rPr lang="nl-NL"/>
              <a:pPr/>
              <a:t>4</a:t>
            </a:fld>
            <a:endParaRPr lang="nl-NL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7955DF-133E-43D1-B555-D905DF9C8488}" type="slidenum">
              <a:rPr lang="nl-NL"/>
              <a:pPr/>
              <a:t>5</a:t>
            </a:fld>
            <a:endParaRPr lang="nl-NL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7955DF-133E-43D1-B555-D905DF9C8488}" type="slidenum">
              <a:rPr lang="nl-NL"/>
              <a:pPr/>
              <a:t>6</a:t>
            </a:fld>
            <a:endParaRPr lang="nl-NL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7955DF-133E-43D1-B555-D905DF9C8488}" type="slidenum">
              <a:rPr lang="nl-NL"/>
              <a:pPr/>
              <a:t>7</a:t>
            </a:fld>
            <a:endParaRPr lang="nl-NL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7955DF-133E-43D1-B555-D905DF9C8488}" type="slidenum">
              <a:rPr lang="nl-NL"/>
              <a:pPr/>
              <a:t>8</a:t>
            </a:fld>
            <a:endParaRPr lang="nl-NL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7955DF-133E-43D1-B555-D905DF9C8488}" type="slidenum">
              <a:rPr lang="nl-NL"/>
              <a:pPr/>
              <a:t>9</a:t>
            </a:fld>
            <a:endParaRPr lang="nl-NL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4.xml"/><Relationship Id="rId4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sSlideNumber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85775" y="6405563"/>
            <a:ext cx="360363" cy="144462"/>
          </a:xfrm>
        </p:spPr>
        <p:txBody>
          <a:bodyPr/>
          <a:lstStyle>
            <a:lvl1pPr>
              <a:defRPr/>
            </a:lvl1pPr>
          </a:lstStyle>
          <a:p>
            <a:fld id="{A711ABB9-63A8-41E3-98C3-E0376E9E9424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3092" name="sImage" descr="Zonsondergang_71498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9" name="sThemeBarRight"/>
          <p:cNvSpPr>
            <a:spLocks noChangeArrowheads="1"/>
          </p:cNvSpPr>
          <p:nvPr/>
        </p:nvSpPr>
        <p:spPr bwMode="auto">
          <a:xfrm>
            <a:off x="4573588" y="0"/>
            <a:ext cx="4570412" cy="6859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3074" name="sTitle"/>
          <p:cNvSpPr>
            <a:spLocks noGrp="1" noChangeArrowheads="1"/>
          </p:cNvSpPr>
          <p:nvPr>
            <p:ph type="ctrTitle"/>
          </p:nvPr>
        </p:nvSpPr>
        <p:spPr>
          <a:xfrm>
            <a:off x="5002213" y="2097088"/>
            <a:ext cx="3656012" cy="1223962"/>
          </a:xfrm>
        </p:spPr>
        <p:txBody>
          <a:bodyPr wrap="square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Klik om het opmaakprofiel te bewerken</a:t>
            </a:r>
          </a:p>
        </p:txBody>
      </p:sp>
      <p:sp>
        <p:nvSpPr>
          <p:cNvPr id="3075" name="sSubtitle"/>
          <p:cNvSpPr>
            <a:spLocks noGrp="1" noChangeArrowheads="1"/>
          </p:cNvSpPr>
          <p:nvPr>
            <p:ph type="subTitle" idx="1"/>
          </p:nvPr>
        </p:nvSpPr>
        <p:spPr>
          <a:xfrm>
            <a:off x="5002213" y="3568700"/>
            <a:ext cx="3656012" cy="2740025"/>
          </a:xfrm>
        </p:spPr>
        <p:txBody>
          <a:bodyPr/>
          <a:lstStyle>
            <a:lvl1pPr marL="0" indent="0">
              <a:buFont typeface="Verdana" pitchFamily="34" charset="0"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Klik om het opmaakprofiel van de modelondertitel te bewerken</a:t>
            </a:r>
          </a:p>
        </p:txBody>
      </p:sp>
      <p:sp>
        <p:nvSpPr>
          <p:cNvPr id="3076" name="sDateTime"/>
          <p:cNvSpPr>
            <a:spLocks noGrp="1" noChangeArrowheads="1"/>
          </p:cNvSpPr>
          <p:nvPr>
            <p:ph type="dt" sz="half" idx="2"/>
          </p:nvPr>
        </p:nvSpPr>
        <p:spPr>
          <a:xfrm>
            <a:off x="5002213" y="6405563"/>
            <a:ext cx="3656012" cy="144462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smtClean="0"/>
              <a:t>September 18, 2013</a:t>
            </a:r>
            <a:endParaRPr lang="en-GB"/>
          </a:p>
        </p:txBody>
      </p:sp>
      <p:sp>
        <p:nvSpPr>
          <p:cNvPr id="3077" name="sFooter"/>
          <p:cNvSpPr>
            <a:spLocks noGrp="1" noChangeArrowheads="1"/>
          </p:cNvSpPr>
          <p:nvPr>
            <p:ph type="ftr" sz="quarter" idx="3"/>
          </p:nvPr>
        </p:nvSpPr>
        <p:spPr>
          <a:xfrm>
            <a:off x="5002213" y="6588125"/>
            <a:ext cx="3656012" cy="14446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pic>
        <p:nvPicPr>
          <p:cNvPr id="3093" name="sLogo" descr="tmp380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200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Guus Velders, Aug. 29,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E07A2-64D3-4EFB-95E0-6ED560CDC85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324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284288"/>
            <a:ext cx="2043112" cy="4841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5775" y="1284288"/>
            <a:ext cx="5976938" cy="484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Guus Velders, Aug. 29,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03A3F-B1BE-4564-8325-BA415398047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994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775" y="1284288"/>
            <a:ext cx="8172450" cy="444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85775" y="1844675"/>
            <a:ext cx="4010025" cy="4281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4010025" cy="4281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3588" y="6405563"/>
            <a:ext cx="4087812" cy="144462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Guus Velders, Aug. 29, 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3588" y="6588125"/>
            <a:ext cx="4087812" cy="14446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5775" y="6407150"/>
            <a:ext cx="360363" cy="142875"/>
          </a:xfrm>
        </p:spPr>
        <p:txBody>
          <a:bodyPr/>
          <a:lstStyle>
            <a:lvl1pPr>
              <a:defRPr/>
            </a:lvl1pPr>
          </a:lstStyle>
          <a:p>
            <a:fld id="{1815A6F3-FE6E-4DD5-80A7-05E053027A1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584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SlideNumber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85775" y="6405563"/>
            <a:ext cx="360363" cy="144462"/>
          </a:xfrm>
        </p:spPr>
        <p:txBody>
          <a:bodyPr/>
          <a:lstStyle>
            <a:lvl1pPr>
              <a:defRPr/>
            </a:lvl1pPr>
          </a:lstStyle>
          <a:p>
            <a:fld id="{1F8AFDE6-6D02-4E50-AE0F-324E5D28F04C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43018" name="sImage" descr="Zonsondergang_71498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012" name="sThemeBarRight"/>
          <p:cNvSpPr>
            <a:spLocks noChangeArrowheads="1"/>
          </p:cNvSpPr>
          <p:nvPr/>
        </p:nvSpPr>
        <p:spPr bwMode="auto">
          <a:xfrm>
            <a:off x="4573588" y="0"/>
            <a:ext cx="4570412" cy="6859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43013" name="sTitle"/>
          <p:cNvSpPr>
            <a:spLocks noGrp="1" noChangeArrowheads="1"/>
          </p:cNvSpPr>
          <p:nvPr>
            <p:ph type="ctrTitle"/>
          </p:nvPr>
        </p:nvSpPr>
        <p:spPr>
          <a:xfrm>
            <a:off x="5002213" y="2097088"/>
            <a:ext cx="3656012" cy="1223962"/>
          </a:xfrm>
        </p:spPr>
        <p:txBody>
          <a:bodyPr wrap="square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Klik om het opmaakprofiel te bewerken</a:t>
            </a:r>
          </a:p>
        </p:txBody>
      </p:sp>
      <p:sp>
        <p:nvSpPr>
          <p:cNvPr id="43014" name="sSubtitle"/>
          <p:cNvSpPr>
            <a:spLocks noGrp="1" noChangeArrowheads="1"/>
          </p:cNvSpPr>
          <p:nvPr>
            <p:ph type="subTitle" idx="1"/>
          </p:nvPr>
        </p:nvSpPr>
        <p:spPr>
          <a:xfrm>
            <a:off x="5002213" y="3568700"/>
            <a:ext cx="3656012" cy="2740025"/>
          </a:xfrm>
        </p:spPr>
        <p:txBody>
          <a:bodyPr/>
          <a:lstStyle>
            <a:lvl1pPr marL="0" indent="0">
              <a:buFont typeface="Verdana" pitchFamily="34" charset="0"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Klik om het opmaakprofiel van de modelondertitel te bewerken</a:t>
            </a:r>
          </a:p>
        </p:txBody>
      </p:sp>
      <p:sp>
        <p:nvSpPr>
          <p:cNvPr id="43015" name="sDateTime"/>
          <p:cNvSpPr>
            <a:spLocks noGrp="1" noChangeArrowheads="1"/>
          </p:cNvSpPr>
          <p:nvPr>
            <p:ph type="dt" sz="half" idx="2"/>
          </p:nvPr>
        </p:nvSpPr>
        <p:spPr>
          <a:xfrm>
            <a:off x="5002213" y="6405563"/>
            <a:ext cx="3656012" cy="144462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43016" name="sFooter"/>
          <p:cNvSpPr>
            <a:spLocks noGrp="1" noChangeArrowheads="1"/>
          </p:cNvSpPr>
          <p:nvPr>
            <p:ph type="ftr" sz="quarter" idx="3"/>
          </p:nvPr>
        </p:nvSpPr>
        <p:spPr>
          <a:xfrm>
            <a:off x="5002213" y="6588125"/>
            <a:ext cx="3656012" cy="14446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pic>
        <p:nvPicPr>
          <p:cNvPr id="43020" name="sLogo" descr="tmp381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200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90D65-EA10-4B52-A72D-71996A858EA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266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DFECB-076D-41B0-9BCC-5B7246082DF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855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5" y="1844675"/>
            <a:ext cx="4010025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4010025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BFD8E-E5CC-4F6A-BA23-7652075E408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490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FD0FF0-2B0E-43A9-9468-7259D52C107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3534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6CEE4F-8E4E-4CB2-9051-E3DFC4AE306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866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B13F66-2B5C-4E2F-AE4F-18A77D2FDCD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183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Guus Velders, Sept. 18,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9BCBF7-F4F6-49FF-97C3-382D92E7617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899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34D64-E916-414D-82A4-32F123964FF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4348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D132E0-93A7-41EF-B3F3-24360EA2358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010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9DFDC-471F-42CD-B868-44F00F31722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1703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284288"/>
            <a:ext cx="2043112" cy="4841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5775" y="1284288"/>
            <a:ext cx="5976938" cy="484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98040-AF82-4C95-B206-4C42658671E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5311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SlideNumber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85775" y="6405563"/>
            <a:ext cx="360363" cy="144462"/>
          </a:xfrm>
        </p:spPr>
        <p:txBody>
          <a:bodyPr/>
          <a:lstStyle>
            <a:lvl1pPr>
              <a:defRPr/>
            </a:lvl1pPr>
          </a:lstStyle>
          <a:p>
            <a:fld id="{F99D5513-52B0-4484-A700-31EE7B66E17E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49162" name="sImage" descr="Zonsondergang_71498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6" name="sThemeBarRight"/>
          <p:cNvSpPr>
            <a:spLocks noChangeArrowheads="1"/>
          </p:cNvSpPr>
          <p:nvPr/>
        </p:nvSpPr>
        <p:spPr bwMode="auto">
          <a:xfrm>
            <a:off x="4573588" y="0"/>
            <a:ext cx="4570412" cy="6859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49157" name="sTitle"/>
          <p:cNvSpPr>
            <a:spLocks noGrp="1" noChangeArrowheads="1"/>
          </p:cNvSpPr>
          <p:nvPr>
            <p:ph type="ctrTitle"/>
          </p:nvPr>
        </p:nvSpPr>
        <p:spPr>
          <a:xfrm>
            <a:off x="5002213" y="2097088"/>
            <a:ext cx="3656012" cy="1223962"/>
          </a:xfrm>
        </p:spPr>
        <p:txBody>
          <a:bodyPr wrap="square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Klik om het opmaakprofiel te bewerken</a:t>
            </a:r>
          </a:p>
        </p:txBody>
      </p:sp>
      <p:sp>
        <p:nvSpPr>
          <p:cNvPr id="49158" name="sSubtitle"/>
          <p:cNvSpPr>
            <a:spLocks noGrp="1" noChangeArrowheads="1"/>
          </p:cNvSpPr>
          <p:nvPr>
            <p:ph type="subTitle" idx="1"/>
          </p:nvPr>
        </p:nvSpPr>
        <p:spPr>
          <a:xfrm>
            <a:off x="5002213" y="3568700"/>
            <a:ext cx="3656012" cy="2740025"/>
          </a:xfrm>
        </p:spPr>
        <p:txBody>
          <a:bodyPr/>
          <a:lstStyle>
            <a:lvl1pPr marL="0" indent="0">
              <a:buFont typeface="Verdana" pitchFamily="34" charset="0"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Klik om het opmaakprofiel van de modelondertitel te bewerken</a:t>
            </a:r>
          </a:p>
        </p:txBody>
      </p:sp>
      <p:sp>
        <p:nvSpPr>
          <p:cNvPr id="49159" name="sDateTime"/>
          <p:cNvSpPr>
            <a:spLocks noGrp="1" noChangeArrowheads="1"/>
          </p:cNvSpPr>
          <p:nvPr>
            <p:ph type="dt" sz="half" idx="2"/>
          </p:nvPr>
        </p:nvSpPr>
        <p:spPr>
          <a:xfrm>
            <a:off x="5002213" y="6405563"/>
            <a:ext cx="3656012" cy="144462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49160" name="sFooter"/>
          <p:cNvSpPr>
            <a:spLocks noGrp="1" noChangeArrowheads="1"/>
          </p:cNvSpPr>
          <p:nvPr>
            <p:ph type="ftr" sz="quarter" idx="3"/>
          </p:nvPr>
        </p:nvSpPr>
        <p:spPr>
          <a:xfrm>
            <a:off x="5002213" y="6588125"/>
            <a:ext cx="3656012" cy="14446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pic>
        <p:nvPicPr>
          <p:cNvPr id="49164" name="sLogo" descr="tmp38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200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52A57D-0433-4F74-AF20-D2CE8570072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2628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2D90F-5726-47DC-A318-808A12EEFEE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107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5" y="1844675"/>
            <a:ext cx="4010025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4010025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073B4-5CDC-4C26-9F05-8A74F252EAC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2738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6B670-2BBF-41E5-A6FF-95D8E31B8FB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4381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37862B-42E4-4EFD-8FFC-CF206573E80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906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Guus Velders, Aug. 29,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5CC444-A333-4FDB-A281-5C4127A18CC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255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5FA1E-6D58-43F5-8064-F1563B0BC62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1767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CCC0E-85D6-4C2A-AEC5-D715EEFD6A2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025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BF61B0-ECA7-40D3-968A-047B2DDBA9D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3378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72EF0-33BD-4947-8D13-F23CC3BCDED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7801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284288"/>
            <a:ext cx="2043112" cy="4841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5775" y="1284288"/>
            <a:ext cx="5976938" cy="484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DBBE26-F302-4494-90F1-F82EA0455D5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131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5" y="1844675"/>
            <a:ext cx="4010025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4010025" cy="4281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Guus Velders, Aug. 29, 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9A90E-2594-4572-BDCA-2FAE3BDBA36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839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Guus Velders, Aug. 29, 2012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0E3ED-E684-45E1-8B2B-170F8EC6598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303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Guus Velders, Aug. 29, 2012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D8660-C1C9-43A3-99D5-742514BE4FB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564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Guus Velders, Aug. 29, 2012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0ED08-6AC6-4146-92B8-D068B16EE2C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371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Guus Velders, Aug. 29, 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DDD92-CAF7-4F16-BED8-10EBDBB6269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764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Guus Velders, Aug. 29, 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CF0E4-E67B-46D8-85F6-C8B695C4CCA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15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sThemeBarBottom"/>
          <p:cNvSpPr>
            <a:spLocks noChangeArrowheads="1"/>
          </p:cNvSpPr>
          <p:nvPr/>
        </p:nvSpPr>
        <p:spPr bwMode="auto">
          <a:xfrm>
            <a:off x="0" y="6318250"/>
            <a:ext cx="9144000" cy="539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dirty="0"/>
          </a:p>
        </p:txBody>
      </p:sp>
      <p:sp>
        <p:nvSpPr>
          <p:cNvPr id="1031" name="sThemeBarTop"/>
          <p:cNvSpPr>
            <a:spLocks noChangeArrowheads="1"/>
          </p:cNvSpPr>
          <p:nvPr/>
        </p:nvSpPr>
        <p:spPr bwMode="auto">
          <a:xfrm>
            <a:off x="0" y="0"/>
            <a:ext cx="9144000" cy="1079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dirty="0"/>
          </a:p>
        </p:txBody>
      </p:sp>
      <p:sp>
        <p:nvSpPr>
          <p:cNvPr id="1026" name="sTitle"/>
          <p:cNvSpPr>
            <a:spLocks noGrp="1" noChangeArrowheads="1"/>
          </p:cNvSpPr>
          <p:nvPr>
            <p:ph type="title"/>
          </p:nvPr>
        </p:nvSpPr>
        <p:spPr bwMode="auto">
          <a:xfrm>
            <a:off x="485775" y="1284288"/>
            <a:ext cx="8172450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het opmaakprofiel te bewerken</a:t>
            </a:r>
          </a:p>
        </p:txBody>
      </p:sp>
      <p:sp>
        <p:nvSpPr>
          <p:cNvPr id="1027" name="sContent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5775" y="1844675"/>
            <a:ext cx="8172450" cy="428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opmaakprofielen van de modeltekst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</a:p>
        </p:txBody>
      </p:sp>
      <p:sp>
        <p:nvSpPr>
          <p:cNvPr id="1028" name="sDateTime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3588" y="6405563"/>
            <a:ext cx="4087812" cy="14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rPr lang="en-GB" dirty="0" err="1" smtClean="0"/>
              <a:t>Guus</a:t>
            </a:r>
            <a:r>
              <a:rPr lang="en-GB" dirty="0" smtClean="0"/>
              <a:t> </a:t>
            </a:r>
            <a:r>
              <a:rPr lang="en-GB" dirty="0" err="1" smtClean="0"/>
              <a:t>Velders</a:t>
            </a:r>
            <a:r>
              <a:rPr lang="en-GB" dirty="0" smtClean="0"/>
              <a:t>, Sept. 18, 2013</a:t>
            </a:r>
            <a:endParaRPr lang="en-GB" dirty="0"/>
          </a:p>
        </p:txBody>
      </p:sp>
      <p:sp>
        <p:nvSpPr>
          <p:cNvPr id="1029" name="sFooter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3588" y="6588125"/>
            <a:ext cx="4087812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1030" name="sSlideNumber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85775" y="6407150"/>
            <a:ext cx="360363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5C639C78-0715-46B7-BF85-CD8401A1D82D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33" name="sLogo" descr="RO__vervolgpagina~LPPT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9144000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84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65113" indent="-265113" algn="l" rtl="0" fontAlgn="base">
        <a:spcBef>
          <a:spcPct val="20000"/>
        </a:spcBef>
        <a:spcAft>
          <a:spcPct val="0"/>
        </a:spcAft>
        <a:buFont typeface="Verdana" pitchFamily="34" charset="0"/>
        <a:buChar char="●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39750" indent="-2730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804863" indent="-263525" algn="l" rtl="0" fontAlgn="base">
        <a:spcBef>
          <a:spcPct val="20000"/>
        </a:spcBef>
        <a:spcAft>
          <a:spcPct val="0"/>
        </a:spcAft>
        <a:buFont typeface="Verdana" pitchFamily="34" charset="0"/>
        <a:buChar char="›"/>
        <a:defRPr>
          <a:solidFill>
            <a:schemeClr val="tx1"/>
          </a:solidFill>
          <a:latin typeface="+mn-lt"/>
          <a:cs typeface="+mn-cs"/>
        </a:defRPr>
      </a:lvl3pPr>
      <a:lvl4pPr marL="1071563" indent="-265113" algn="l" rtl="0" fontAlgn="base">
        <a:spcBef>
          <a:spcPct val="20000"/>
        </a:spcBef>
        <a:spcAft>
          <a:spcPct val="0"/>
        </a:spcAft>
        <a:buFont typeface="Verdana" pitchFamily="34" charset="0"/>
        <a:buChar char="●"/>
        <a:defRPr>
          <a:solidFill>
            <a:schemeClr val="tx1"/>
          </a:solidFill>
          <a:latin typeface="+mn-lt"/>
          <a:cs typeface="+mn-cs"/>
        </a:defRPr>
      </a:lvl4pPr>
      <a:lvl5pPr marL="1347788" indent="-2746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5pPr>
      <a:lvl6pPr marL="1804988" indent="-2746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6pPr>
      <a:lvl7pPr marL="2262188" indent="-2746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7pPr>
      <a:lvl8pPr marL="2719388" indent="-2746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8pPr>
      <a:lvl9pPr marL="3176588" indent="-2746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ThemeBarBottom"/>
          <p:cNvSpPr>
            <a:spLocks noChangeArrowheads="1"/>
          </p:cNvSpPr>
          <p:nvPr/>
        </p:nvSpPr>
        <p:spPr bwMode="auto">
          <a:xfrm>
            <a:off x="0" y="6318250"/>
            <a:ext cx="9144000" cy="539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41987" name="sThemeBarTop"/>
          <p:cNvSpPr>
            <a:spLocks noChangeArrowheads="1"/>
          </p:cNvSpPr>
          <p:nvPr/>
        </p:nvSpPr>
        <p:spPr bwMode="auto">
          <a:xfrm>
            <a:off x="0" y="0"/>
            <a:ext cx="9144000" cy="1079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41988" name="sTitle"/>
          <p:cNvSpPr>
            <a:spLocks noGrp="1" noChangeArrowheads="1"/>
          </p:cNvSpPr>
          <p:nvPr>
            <p:ph type="title"/>
          </p:nvPr>
        </p:nvSpPr>
        <p:spPr bwMode="auto">
          <a:xfrm>
            <a:off x="485775" y="1284288"/>
            <a:ext cx="8172450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het opmaakprofiel te bewerken</a:t>
            </a:r>
          </a:p>
        </p:txBody>
      </p:sp>
      <p:sp>
        <p:nvSpPr>
          <p:cNvPr id="41989" name="sContent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5775" y="1844675"/>
            <a:ext cx="8172450" cy="428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opmaakprofielen van de modeltekst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</a:p>
        </p:txBody>
      </p:sp>
      <p:sp>
        <p:nvSpPr>
          <p:cNvPr id="41990" name="sDateTime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3588" y="6405563"/>
            <a:ext cx="4087812" cy="14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41991" name="sFooter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3588" y="6588125"/>
            <a:ext cx="4087812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41992" name="sSlideNumber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85775" y="6407150"/>
            <a:ext cx="360363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EA190A2E-9F4F-4F4E-8367-6BD9F23C454F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41993" name="sLogo" descr="RO__vervolgpagina~LPPT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9144000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/>
  <p:txStyles>
    <p:titleStyle>
      <a:lvl1pPr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65113" indent="-265113" algn="l" rtl="0" fontAlgn="base">
        <a:spcBef>
          <a:spcPct val="20000"/>
        </a:spcBef>
        <a:spcAft>
          <a:spcPct val="0"/>
        </a:spcAft>
        <a:buFont typeface="Verdana" pitchFamily="34" charset="0"/>
        <a:buChar char="●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39750" indent="-2730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804863" indent="-263525" algn="l" rtl="0" fontAlgn="base">
        <a:spcBef>
          <a:spcPct val="20000"/>
        </a:spcBef>
        <a:spcAft>
          <a:spcPct val="0"/>
        </a:spcAft>
        <a:buFont typeface="Verdana" pitchFamily="34" charset="0"/>
        <a:buChar char="›"/>
        <a:defRPr>
          <a:solidFill>
            <a:schemeClr val="tx1"/>
          </a:solidFill>
          <a:latin typeface="+mn-lt"/>
          <a:cs typeface="+mn-cs"/>
        </a:defRPr>
      </a:lvl3pPr>
      <a:lvl4pPr marL="1071563" indent="-265113" algn="l" rtl="0" fontAlgn="base">
        <a:spcBef>
          <a:spcPct val="20000"/>
        </a:spcBef>
        <a:spcAft>
          <a:spcPct val="0"/>
        </a:spcAft>
        <a:buFont typeface="Verdana" pitchFamily="34" charset="0"/>
        <a:buChar char="●"/>
        <a:defRPr>
          <a:solidFill>
            <a:schemeClr val="tx1"/>
          </a:solidFill>
          <a:latin typeface="+mn-lt"/>
          <a:cs typeface="+mn-cs"/>
        </a:defRPr>
      </a:lvl4pPr>
      <a:lvl5pPr marL="1347788" indent="-2746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5pPr>
      <a:lvl6pPr marL="1804988" indent="-2746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6pPr>
      <a:lvl7pPr marL="2262188" indent="-2746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7pPr>
      <a:lvl8pPr marL="2719388" indent="-2746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8pPr>
      <a:lvl9pPr marL="3176588" indent="-2746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ThemeBarBottom"/>
          <p:cNvSpPr>
            <a:spLocks noChangeArrowheads="1"/>
          </p:cNvSpPr>
          <p:nvPr/>
        </p:nvSpPr>
        <p:spPr bwMode="auto">
          <a:xfrm>
            <a:off x="0" y="6318250"/>
            <a:ext cx="9144000" cy="5397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48131" name="sThemeBarTop"/>
          <p:cNvSpPr>
            <a:spLocks noChangeArrowheads="1"/>
          </p:cNvSpPr>
          <p:nvPr/>
        </p:nvSpPr>
        <p:spPr bwMode="auto">
          <a:xfrm>
            <a:off x="0" y="0"/>
            <a:ext cx="9144000" cy="1079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48132" name="sTitle"/>
          <p:cNvSpPr>
            <a:spLocks noGrp="1" noChangeArrowheads="1"/>
          </p:cNvSpPr>
          <p:nvPr>
            <p:ph type="title"/>
          </p:nvPr>
        </p:nvSpPr>
        <p:spPr bwMode="auto">
          <a:xfrm>
            <a:off x="485775" y="1284288"/>
            <a:ext cx="8172450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het opmaakprofiel te bewerken</a:t>
            </a:r>
          </a:p>
        </p:txBody>
      </p:sp>
      <p:sp>
        <p:nvSpPr>
          <p:cNvPr id="48133" name="sContent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5775" y="1844675"/>
            <a:ext cx="8172450" cy="428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opmaakprofielen van de modeltekst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</a:p>
        </p:txBody>
      </p:sp>
      <p:sp>
        <p:nvSpPr>
          <p:cNvPr id="48134" name="sDateTime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3588" y="6405563"/>
            <a:ext cx="4087812" cy="14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r>
              <a:rPr lang="en-GB"/>
              <a:t>07 November 2011</a:t>
            </a:r>
          </a:p>
        </p:txBody>
      </p:sp>
      <p:sp>
        <p:nvSpPr>
          <p:cNvPr id="48135" name="sFooter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3588" y="6588125"/>
            <a:ext cx="4087812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48136" name="sSlideNumber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85775" y="6407150"/>
            <a:ext cx="360363" cy="14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031A96E2-4C62-4708-91A5-830124775712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48137" name="sLogo" descr="RO__vervolgpagina~LPPT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9144000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65113" indent="-265113" algn="l" rtl="0" fontAlgn="base">
        <a:spcBef>
          <a:spcPct val="20000"/>
        </a:spcBef>
        <a:spcAft>
          <a:spcPct val="0"/>
        </a:spcAft>
        <a:buFont typeface="Verdana" pitchFamily="34" charset="0"/>
        <a:buChar char="●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39750" indent="-2730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804863" indent="-263525" algn="l" rtl="0" fontAlgn="base">
        <a:spcBef>
          <a:spcPct val="20000"/>
        </a:spcBef>
        <a:spcAft>
          <a:spcPct val="0"/>
        </a:spcAft>
        <a:buFont typeface="Verdana" pitchFamily="34" charset="0"/>
        <a:buChar char="›"/>
        <a:defRPr>
          <a:solidFill>
            <a:schemeClr val="tx1"/>
          </a:solidFill>
          <a:latin typeface="+mn-lt"/>
          <a:cs typeface="+mn-cs"/>
        </a:defRPr>
      </a:lvl3pPr>
      <a:lvl4pPr marL="1071563" indent="-265113" algn="l" rtl="0" fontAlgn="base">
        <a:spcBef>
          <a:spcPct val="20000"/>
        </a:spcBef>
        <a:spcAft>
          <a:spcPct val="0"/>
        </a:spcAft>
        <a:buFont typeface="Verdana" pitchFamily="34" charset="0"/>
        <a:buChar char="●"/>
        <a:defRPr>
          <a:solidFill>
            <a:schemeClr val="tx1"/>
          </a:solidFill>
          <a:latin typeface="+mn-lt"/>
          <a:cs typeface="+mn-cs"/>
        </a:defRPr>
      </a:lvl4pPr>
      <a:lvl5pPr marL="1347788" indent="-2746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5pPr>
      <a:lvl6pPr marL="1804988" indent="-2746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6pPr>
      <a:lvl7pPr marL="2262188" indent="-2746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7pPr>
      <a:lvl8pPr marL="2719388" indent="-2746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8pPr>
      <a:lvl9pPr marL="3176588" indent="-2746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SlideNumber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ACCD4542-38F5-4468-B448-4CD819322984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7" name="sDateTime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May 14, 2014</a:t>
            </a:r>
            <a:endParaRPr lang="en-GB" dirty="0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3800" y="2277864"/>
            <a:ext cx="3889375" cy="1871216"/>
          </a:xfrm>
        </p:spPr>
        <p:txBody>
          <a:bodyPr/>
          <a:lstStyle/>
          <a:p>
            <a:r>
              <a:rPr lang="en-GB" sz="2800" dirty="0" smtClean="0"/>
              <a:t>Uncertainties in projections of ozone-depleting substances and alternatives</a:t>
            </a:r>
            <a:endParaRPr lang="en-GB" sz="2800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3800" y="4941168"/>
            <a:ext cx="3960813" cy="936104"/>
          </a:xfrm>
        </p:spPr>
        <p:txBody>
          <a:bodyPr/>
          <a:lstStyle/>
          <a:p>
            <a:r>
              <a:rPr lang="en-GB" sz="2200" dirty="0"/>
              <a:t>Guus </a:t>
            </a:r>
            <a:r>
              <a:rPr lang="en-GB" sz="2200" dirty="0" smtClean="0"/>
              <a:t>Velders</a:t>
            </a:r>
          </a:p>
          <a:p>
            <a:endParaRPr lang="en-GB" sz="2200" dirty="0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5003800" y="1628775"/>
            <a:ext cx="180044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r>
              <a:rPr lang="en-GB" sz="1700" b="1" dirty="0">
                <a:solidFill>
                  <a:srgbClr val="D9FFFF"/>
                </a:solidFill>
                <a:latin typeface="Cambria" pitchFamily="18" charset="0"/>
              </a:rPr>
              <a:t>The Netherlands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6877050" y="1168400"/>
            <a:ext cx="7207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r>
              <a:rPr lang="en-GB" sz="1600" dirty="0">
                <a:solidFill>
                  <a:srgbClr val="D9FFFF"/>
                </a:solidFill>
                <a:latin typeface="Cambria" pitchFamily="18" charset="0"/>
              </a:rPr>
              <a:t>(</a:t>
            </a:r>
            <a:r>
              <a:rPr lang="en-GB" sz="1600" b="1" dirty="0">
                <a:solidFill>
                  <a:srgbClr val="D9FFFF"/>
                </a:solidFill>
                <a:latin typeface="Cambria" pitchFamily="18" charset="0"/>
              </a:rPr>
              <a:t>RIVM</a:t>
            </a:r>
            <a:r>
              <a:rPr lang="en-GB" sz="1600" dirty="0">
                <a:solidFill>
                  <a:srgbClr val="D9FFFF"/>
                </a:solidFill>
                <a:latin typeface="Cambria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Guus </a:t>
            </a:r>
            <a:r>
              <a:rPr lang="en-GB" smtClean="0"/>
              <a:t>Velders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A273-23CC-4043-8FC6-225D34F44016}" type="slidenum">
              <a:rPr lang="en-GB"/>
              <a:pPr/>
              <a:t>10</a:t>
            </a:fld>
            <a:endParaRPr lang="en-GB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04664"/>
            <a:ext cx="8172450" cy="444500"/>
          </a:xfrm>
          <a:solidFill>
            <a:schemeClr val="accent1"/>
          </a:solidFill>
        </p:spPr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Other factors also affect future ozone layer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5775" y="1340768"/>
            <a:ext cx="8550275" cy="4752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Non-Montreal Protocol related changes also important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Increases in other gases: CO</a:t>
            </a:r>
            <a:r>
              <a:rPr lang="en-US" baseline="-25000" dirty="0" smtClean="0"/>
              <a:t>2</a:t>
            </a:r>
            <a:r>
              <a:rPr lang="en-US" dirty="0" smtClean="0"/>
              <a:t>, CH</a:t>
            </a:r>
            <a:r>
              <a:rPr lang="en-US" baseline="-25000" dirty="0" smtClean="0"/>
              <a:t>4</a:t>
            </a:r>
            <a:r>
              <a:rPr lang="en-US" dirty="0" smtClean="0"/>
              <a:t>, N</a:t>
            </a:r>
            <a:r>
              <a:rPr lang="en-US" baseline="-25000" dirty="0" smtClean="0"/>
              <a:t>2</a:t>
            </a:r>
            <a:r>
              <a:rPr lang="en-US" dirty="0" smtClean="0"/>
              <a:t>O: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Changes through chemical reactions: </a:t>
            </a:r>
            <a:r>
              <a:rPr lang="en-US" sz="1600" dirty="0" err="1" smtClean="0"/>
              <a:t>HO</a:t>
            </a:r>
            <a:r>
              <a:rPr lang="en-US" sz="1600" baseline="-25000" dirty="0" err="1" smtClean="0"/>
              <a:t>x</a:t>
            </a:r>
            <a:r>
              <a:rPr lang="en-US" sz="1600" dirty="0" smtClean="0"/>
              <a:t>, </a:t>
            </a:r>
            <a:r>
              <a:rPr lang="en-US" sz="1600" dirty="0" err="1" smtClean="0"/>
              <a:t>HCl</a:t>
            </a:r>
            <a:r>
              <a:rPr lang="en-US" sz="1600" dirty="0" smtClean="0"/>
              <a:t>, </a:t>
            </a:r>
            <a:r>
              <a:rPr lang="en-US" sz="1600" dirty="0" err="1" smtClean="0"/>
              <a:t>NO</a:t>
            </a:r>
            <a:r>
              <a:rPr lang="en-US" sz="1600" baseline="-25000" dirty="0" err="1" smtClean="0"/>
              <a:t>x</a:t>
            </a:r>
            <a:r>
              <a:rPr lang="en-US" sz="1600" dirty="0" smtClean="0"/>
              <a:t>, ClONO</a:t>
            </a:r>
            <a:r>
              <a:rPr lang="en-US" sz="1600" baseline="-25000" dirty="0" smtClean="0"/>
              <a:t>2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Changes through temperature and dynamics of the atmosphere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Changes in emissions of very short lives species (VSLS)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Also potential effects from: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Rockets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Aircraft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Volcanoes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Geoengineering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Biofuels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etc.</a:t>
            </a:r>
          </a:p>
          <a:p>
            <a:pPr marL="722313" lvl="1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sz="1600" dirty="0" smtClean="0"/>
          </a:p>
          <a:p>
            <a:pPr marL="722313" lvl="1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729380" y="3384575"/>
            <a:ext cx="2307116" cy="2420689"/>
            <a:chOff x="6729380" y="3384575"/>
            <a:chExt cx="2307116" cy="242068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9380" y="3384575"/>
              <a:ext cx="2307116" cy="213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6729380" y="5517233"/>
              <a:ext cx="1701577" cy="2880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ct val="20000"/>
                </a:spcBef>
              </a:pPr>
              <a:r>
                <a:rPr lang="nl-NL" sz="1200" dirty="0" smtClean="0"/>
                <a:t>Picture NOAA/ESRL</a:t>
              </a:r>
            </a:p>
            <a:p>
              <a:pPr>
                <a:spcBef>
                  <a:spcPct val="20000"/>
                </a:spcBef>
              </a:pPr>
              <a:endParaRPr lang="en-US" sz="12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512235" y="4450904"/>
            <a:ext cx="2499925" cy="1810224"/>
            <a:chOff x="3512235" y="4450904"/>
            <a:chExt cx="2499925" cy="1810224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2235" y="4653136"/>
              <a:ext cx="2499925" cy="1607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3512235" y="4450904"/>
              <a:ext cx="1701577" cy="2022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ct val="20000"/>
                </a:spcBef>
              </a:pPr>
              <a:r>
                <a:rPr lang="nl-NL" sz="1200" dirty="0" smtClean="0"/>
                <a:t>Mt </a:t>
              </a:r>
              <a:r>
                <a:rPr lang="nl-NL" sz="1200" dirty="0" err="1" smtClean="0"/>
                <a:t>Pinatubo</a:t>
              </a:r>
              <a:endParaRPr lang="nl-NL" sz="1200" dirty="0" smtClean="0"/>
            </a:p>
            <a:p>
              <a:pPr>
                <a:spcBef>
                  <a:spcPct val="20000"/>
                </a:spcBef>
              </a:pP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5731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Guus </a:t>
            </a:r>
            <a:r>
              <a:rPr lang="en-GB" smtClean="0"/>
              <a:t>Velders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A273-23CC-4043-8FC6-225D34F44016}" type="slidenum">
              <a:rPr lang="en-GB"/>
              <a:pPr/>
              <a:t>11</a:t>
            </a:fld>
            <a:endParaRPr lang="en-GB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04664"/>
            <a:ext cx="8172450" cy="444500"/>
          </a:xfrm>
          <a:solidFill>
            <a:schemeClr val="accent1"/>
          </a:solidFill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Uncertainties in </a:t>
            </a:r>
            <a:r>
              <a:rPr lang="en-GB" dirty="0" smtClean="0">
                <a:solidFill>
                  <a:schemeClr val="bg1"/>
                </a:solidFill>
              </a:rPr>
              <a:t>GWP-weighted </a:t>
            </a:r>
            <a:r>
              <a:rPr lang="en-GB" dirty="0">
                <a:solidFill>
                  <a:schemeClr val="bg1"/>
                </a:solidFill>
              </a:rPr>
              <a:t>emissions and RF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5775" y="1340769"/>
            <a:ext cx="8478713" cy="187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Uncertainties can also be translated to climate metrics: GWP and RF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Additional uncertainties from radiative efficiency and CO</a:t>
            </a:r>
            <a:r>
              <a:rPr lang="en-US" baseline="-25000" dirty="0" smtClean="0"/>
              <a:t>2</a:t>
            </a:r>
            <a:r>
              <a:rPr lang="en-US" dirty="0" smtClean="0"/>
              <a:t> forcing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Uncertainties: 20-40%			10-30%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537" y="3244274"/>
            <a:ext cx="3320415" cy="2777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44274"/>
            <a:ext cx="3323749" cy="2763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516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08104" y="2564904"/>
            <a:ext cx="3625750" cy="3456384"/>
          </a:xfrm>
        </p:spPr>
      </p:pic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Guus </a:t>
            </a:r>
            <a:r>
              <a:rPr lang="en-GB" smtClean="0"/>
              <a:t>Velders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A273-23CC-4043-8FC6-225D34F44016}" type="slidenum">
              <a:rPr lang="en-GB"/>
              <a:pPr/>
              <a:t>12</a:t>
            </a:fld>
            <a:endParaRPr lang="en-GB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04664"/>
            <a:ext cx="8172450" cy="444500"/>
          </a:xfrm>
          <a:solidFill>
            <a:schemeClr val="accent1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Uncertainties in scenarios of ODS alternatives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5775" y="1340768"/>
            <a:ext cx="5310361" cy="4752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Alternatives used for ozone-depleting substances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Hydrocarbons, CO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, NH</a:t>
            </a:r>
            <a:r>
              <a:rPr lang="en-US" sz="1600" baseline="-25000" dirty="0" smtClean="0"/>
              <a:t>3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Alternative technologies: Mineral wool, etc.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HFCs with </a:t>
            </a:r>
            <a:r>
              <a:rPr lang="en-US" sz="1600" dirty="0" smtClean="0">
                <a:solidFill>
                  <a:srgbClr val="CA005D"/>
                </a:solidFill>
              </a:rPr>
              <a:t>long lifetimes</a:t>
            </a:r>
            <a:r>
              <a:rPr lang="en-US" sz="1600" dirty="0" smtClean="0"/>
              <a:t>:                            	 HFC-134a, HFC-125, HFC-143a, etc.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HFCs with </a:t>
            </a:r>
            <a:r>
              <a:rPr lang="en-US" sz="1600" dirty="0" smtClean="0">
                <a:solidFill>
                  <a:srgbClr val="CA005D"/>
                </a:solidFill>
              </a:rPr>
              <a:t>short lifetimes</a:t>
            </a:r>
            <a:r>
              <a:rPr lang="en-US" sz="1600" dirty="0" smtClean="0"/>
              <a:t>:                    	 HFC-1234yf, HFC-1234ze, etc.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Uncertainties in HFCs lifetimes ~20%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Scenario uncertainty more important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altLang="nl-NL" sz="1600" dirty="0" smtClean="0"/>
              <a:t>If current HFC mix (lifetime 15 yr) were  replaced by HFCs with lifetimes less 1 month </a:t>
            </a:r>
            <a:r>
              <a:rPr lang="en-US" altLang="nl-NL" sz="1600" dirty="0" smtClean="0">
                <a:sym typeface="Wingdings" pitchFamily="2" charset="2"/>
              </a:rPr>
              <a:t> forcing in 2050 less than current HFC forcing</a:t>
            </a:r>
            <a:endParaRPr lang="en-US" sz="1600" dirty="0"/>
          </a:p>
        </p:txBody>
      </p:sp>
      <p:pic>
        <p:nvPicPr>
          <p:cNvPr id="7" name="Picture 10" descr="product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33524" y="1180083"/>
            <a:ext cx="786748" cy="124080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084168" y="6093296"/>
            <a:ext cx="2304256" cy="202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Bef>
                <a:spcPct val="20000"/>
              </a:spcBef>
            </a:pPr>
            <a:r>
              <a:rPr lang="nl-NL" sz="1200" dirty="0" smtClean="0"/>
              <a:t>Velders et al. </a:t>
            </a:r>
            <a:r>
              <a:rPr lang="nl-NL" sz="1200" dirty="0" err="1" smtClean="0"/>
              <a:t>Science</a:t>
            </a:r>
            <a:r>
              <a:rPr lang="nl-NL" sz="1200" dirty="0" smtClean="0"/>
              <a:t> (2012)</a:t>
            </a:r>
          </a:p>
          <a:p>
            <a:pPr>
              <a:spcBef>
                <a:spcPct val="20000"/>
              </a:spcBef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5022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Guus </a:t>
            </a:r>
            <a:r>
              <a:rPr lang="en-GB" smtClean="0"/>
              <a:t>Velders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A273-23CC-4043-8FC6-225D34F44016}" type="slidenum">
              <a:rPr lang="en-GB"/>
              <a:pPr/>
              <a:t>13</a:t>
            </a:fld>
            <a:endParaRPr lang="en-GB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04664"/>
            <a:ext cx="8172450" cy="444500"/>
          </a:xfrm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Changes in types of </a:t>
            </a:r>
            <a:r>
              <a:rPr lang="en-US" dirty="0" smtClean="0">
                <a:solidFill>
                  <a:schemeClr val="bg1"/>
                </a:solidFill>
              </a:rPr>
              <a:t>applications: CFCs vs HFCs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5775" y="1340768"/>
            <a:ext cx="8190681" cy="4752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/>
              <a:t>CFCs (1980s) used in very emissive applications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Spray </a:t>
            </a:r>
            <a:r>
              <a:rPr lang="en-US" sz="1600" dirty="0"/>
              <a:t>cans, chemical </a:t>
            </a:r>
            <a:r>
              <a:rPr lang="en-US" sz="1600" dirty="0" smtClean="0"/>
              <a:t>cleaning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Release </a:t>
            </a:r>
            <a:r>
              <a:rPr lang="en-US" sz="1600" dirty="0"/>
              <a:t>within a year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/>
              <a:t>HFCs used mostly in slow release applications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Refrigeration</a:t>
            </a:r>
            <a:r>
              <a:rPr lang="en-US" sz="1600" dirty="0"/>
              <a:t>, AC: release from 1 – 10 </a:t>
            </a:r>
            <a:r>
              <a:rPr lang="en-US" sz="1600" dirty="0" err="1" smtClean="0"/>
              <a:t>yr</a:t>
            </a:r>
            <a:endParaRPr lang="en-US" sz="1600" dirty="0" smtClean="0"/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Foams</a:t>
            </a:r>
            <a:r>
              <a:rPr lang="en-US" sz="1600" dirty="0"/>
              <a:t>: release &gt; 10 </a:t>
            </a:r>
            <a:r>
              <a:rPr lang="en-US" sz="1600" dirty="0" err="1" smtClean="0"/>
              <a:t>yr</a:t>
            </a:r>
            <a:endParaRPr lang="en-US" sz="1600" dirty="0"/>
          </a:p>
        </p:txBody>
      </p:sp>
      <p:grpSp>
        <p:nvGrpSpPr>
          <p:cNvPr id="4" name="Group 3"/>
          <p:cNvGrpSpPr/>
          <p:nvPr/>
        </p:nvGrpSpPr>
        <p:grpSpPr>
          <a:xfrm>
            <a:off x="1730099" y="3284984"/>
            <a:ext cx="7252671" cy="3010544"/>
            <a:chOff x="1730099" y="3284984"/>
            <a:chExt cx="7252671" cy="3010544"/>
          </a:xfrm>
        </p:grpSpPr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1730099" y="3284984"/>
              <a:ext cx="7252671" cy="2771777"/>
              <a:chOff x="2565317" y="3753567"/>
              <a:chExt cx="6499002" cy="2483745"/>
            </a:xfrm>
          </p:grpSpPr>
          <p:pic>
            <p:nvPicPr>
              <p:cNvPr id="13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5317" y="3799491"/>
                <a:ext cx="2557636" cy="2365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2489" y="3753567"/>
                <a:ext cx="3961830" cy="24837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7020272" y="6056761"/>
              <a:ext cx="1944216" cy="2387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spcBef>
                  <a:spcPct val="20000"/>
                </a:spcBef>
              </a:pPr>
              <a:r>
                <a:rPr lang="nl-NL" sz="1200" dirty="0" smtClean="0"/>
                <a:t>Velders et al. (20124)</a:t>
              </a:r>
            </a:p>
            <a:p>
              <a:pPr>
                <a:spcBef>
                  <a:spcPct val="20000"/>
                </a:spcBef>
              </a:pP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976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Guus </a:t>
            </a:r>
            <a:r>
              <a:rPr lang="en-GB" smtClean="0"/>
              <a:t>Velders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A273-23CC-4043-8FC6-225D34F44016}" type="slidenum">
              <a:rPr lang="en-GB"/>
              <a:pPr/>
              <a:t>14</a:t>
            </a:fld>
            <a:endParaRPr lang="en-GB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04664"/>
            <a:ext cx="8172450" cy="444500"/>
          </a:xfrm>
          <a:solidFill>
            <a:schemeClr val="accent1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Role of the banks </a:t>
            </a:r>
            <a:r>
              <a:rPr lang="en-US" dirty="0" smtClean="0">
                <a:solidFill>
                  <a:schemeClr val="bg1"/>
                </a:solidFill>
              </a:rPr>
              <a:t>increases for HFCs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5775" y="1340768"/>
            <a:ext cx="5310361" cy="4752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/>
              <a:t>Banks: HFCs present in equipment: refrigerators, AC, foams, etc.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/>
              <a:t>Bank about 7 times annual emission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err="1"/>
              <a:t>Phaseout</a:t>
            </a:r>
            <a:r>
              <a:rPr lang="en-US" dirty="0"/>
              <a:t> in 2020 instead of 2050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Avoided </a:t>
            </a:r>
            <a:r>
              <a:rPr lang="en-US" sz="1600" dirty="0"/>
              <a:t>emission: 91-146 </a:t>
            </a:r>
            <a:r>
              <a:rPr lang="en-US" sz="1600" dirty="0" smtClean="0"/>
              <a:t>GtCO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-eq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Avoided </a:t>
            </a:r>
            <a:r>
              <a:rPr lang="en-US" sz="1600" dirty="0"/>
              <a:t>bank:       39- 64 GtCO</a:t>
            </a:r>
            <a:r>
              <a:rPr lang="en-US" sz="1600" baseline="-25000" dirty="0"/>
              <a:t>2</a:t>
            </a:r>
            <a:r>
              <a:rPr lang="en-US" sz="1600" dirty="0"/>
              <a:t>-eq</a:t>
            </a:r>
          </a:p>
          <a:p>
            <a:pPr marL="722313" lvl="1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/>
          </a:p>
          <a:p>
            <a:pPr marL="285750" indent="-285750">
              <a:spcBef>
                <a:spcPct val="20000"/>
              </a:spcBef>
              <a:buFont typeface="Wingdings"/>
              <a:buChar char="è"/>
            </a:pPr>
            <a:r>
              <a:rPr lang="en-US" dirty="0">
                <a:sym typeface="Wingdings" panose="05000000000000000000" pitchFamily="2" charset="2"/>
              </a:rPr>
              <a:t>Banks: climate change commitment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/>
              <a:t>Choices: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Bank </a:t>
            </a:r>
            <a:r>
              <a:rPr lang="en-US" sz="1600" dirty="0"/>
              <a:t>collection, destruction: </a:t>
            </a:r>
            <a:r>
              <a:rPr lang="en-US" sz="1600" dirty="0" smtClean="0"/>
              <a:t>difficult/costly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Avoid </a:t>
            </a:r>
            <a:r>
              <a:rPr lang="en-US" sz="1600" dirty="0"/>
              <a:t>the buildup of the bank: early </a:t>
            </a:r>
            <a:r>
              <a:rPr lang="en-US" sz="1600" dirty="0" err="1"/>
              <a:t>phaseout</a:t>
            </a:r>
            <a:endParaRPr lang="en-US" sz="1600" dirty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sz="1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049" y="1268760"/>
            <a:ext cx="3339455" cy="500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548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814" y="2564904"/>
            <a:ext cx="3093682" cy="293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Guus </a:t>
            </a:r>
            <a:r>
              <a:rPr lang="en-GB" smtClean="0"/>
              <a:t>Velders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3F94-29F3-4968-8FD7-2908A86575FB}" type="slidenum">
              <a:rPr lang="en-GB"/>
              <a:pPr/>
              <a:t>15</a:t>
            </a:fld>
            <a:endParaRPr lang="en-GB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340743"/>
            <a:ext cx="8280151" cy="4680545"/>
          </a:xfrm>
        </p:spPr>
        <p:txBody>
          <a:bodyPr/>
          <a:lstStyle/>
          <a:p>
            <a:r>
              <a:rPr lang="en-US" sz="2000" dirty="0" smtClean="0">
                <a:solidFill>
                  <a:srgbClr val="CA005D"/>
                </a:solidFill>
              </a:rPr>
              <a:t>Uncertainties in lifetimes most important for EESC projections</a:t>
            </a:r>
          </a:p>
          <a:p>
            <a:pPr marL="742950" lvl="1" indent="-285750"/>
            <a:r>
              <a:rPr lang="en-US" sz="1600" dirty="0" smtClean="0">
                <a:solidFill>
                  <a:srgbClr val="CA005D"/>
                </a:solidFill>
              </a:rPr>
              <a:t>Scenario uncertainty more important for ODS alternatives</a:t>
            </a:r>
          </a:p>
          <a:p>
            <a:r>
              <a:rPr lang="en-US" sz="2000" dirty="0" smtClean="0">
                <a:solidFill>
                  <a:srgbClr val="CA005D"/>
                </a:solidFill>
              </a:rPr>
              <a:t>Growing importance of HFC banks for climate change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600" dirty="0" smtClean="0"/>
              <a:t>Work performed in close collaboration with</a:t>
            </a:r>
          </a:p>
          <a:p>
            <a:pPr marL="0" indent="0">
              <a:buNone/>
            </a:pPr>
            <a:r>
              <a:rPr lang="en-US" sz="1600" dirty="0" smtClean="0"/>
              <a:t>John Daniel (NOAA, USA)</a:t>
            </a:r>
          </a:p>
          <a:p>
            <a:pPr marL="0" indent="0">
              <a:buNone/>
            </a:pPr>
            <a:endParaRPr lang="en-US" sz="1600" dirty="0" smtClean="0"/>
          </a:p>
          <a:p>
            <a:pPr>
              <a:buFont typeface="Verdana" pitchFamily="34" charset="0"/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        </a:t>
            </a:r>
            <a:r>
              <a:rPr lang="en-US" sz="2400" dirty="0" smtClean="0">
                <a:solidFill>
                  <a:schemeClr val="tx2"/>
                </a:solidFill>
              </a:rPr>
              <a:t>Thank you for</a:t>
            </a:r>
          </a:p>
          <a:p>
            <a:pPr>
              <a:buFont typeface="Verdana" pitchFamily="34" charset="0"/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          your attention</a:t>
            </a:r>
          </a:p>
          <a:p>
            <a:endParaRPr lang="en-US" sz="1600" dirty="0" smtClean="0"/>
          </a:p>
          <a:p>
            <a:pPr>
              <a:spcBef>
                <a:spcPct val="0"/>
              </a:spcBef>
              <a:buFont typeface="Verdana" pitchFamily="34" charset="0"/>
              <a:buNone/>
            </a:pPr>
            <a:r>
              <a:rPr lang="en-US" dirty="0" smtClean="0"/>
              <a:t>References:</a:t>
            </a:r>
            <a:r>
              <a:rPr lang="en-US" sz="1600" dirty="0" smtClean="0"/>
              <a:t> </a:t>
            </a:r>
            <a:br>
              <a:rPr lang="en-US" sz="1600" dirty="0" smtClean="0"/>
            </a:br>
            <a:r>
              <a:rPr lang="en-US" sz="1400" dirty="0" smtClean="0"/>
              <a:t>- </a:t>
            </a:r>
            <a:r>
              <a:rPr lang="en-US" sz="1400" dirty="0" smtClean="0"/>
              <a:t>Velders</a:t>
            </a:r>
            <a:r>
              <a:rPr lang="en-US" sz="1400" dirty="0" smtClean="0"/>
              <a:t> and Daniel, Atmos. Chem. Phys., 2014</a:t>
            </a:r>
          </a:p>
          <a:p>
            <a:pPr>
              <a:spcBef>
                <a:spcPct val="0"/>
              </a:spcBef>
              <a:buNone/>
            </a:pPr>
            <a:r>
              <a:rPr lang="en-US" sz="1400" dirty="0" smtClean="0"/>
              <a:t>	- </a:t>
            </a:r>
            <a:r>
              <a:rPr lang="en-US" sz="1400" dirty="0" smtClean="0"/>
              <a:t>Velders</a:t>
            </a:r>
            <a:r>
              <a:rPr lang="en-US" sz="1400" dirty="0" smtClean="0"/>
              <a:t>, Solomon and </a:t>
            </a:r>
            <a:r>
              <a:rPr lang="en-US" sz="1400" dirty="0" smtClean="0"/>
              <a:t>Danel</a:t>
            </a:r>
            <a:r>
              <a:rPr lang="en-US" sz="1400" dirty="0" smtClean="0"/>
              <a:t>, Atmos. Chem. Phys., 2014</a:t>
            </a:r>
            <a:endParaRPr lang="en-US" sz="1400" dirty="0"/>
          </a:p>
        </p:txBody>
      </p:sp>
      <p:sp>
        <p:nvSpPr>
          <p:cNvPr id="2" name="AutoShape 2" descr="data:image/jpeg;base64,/9j/4AAQSkZJRgABAQAAAQABAAD/2wCEAAkGBxQTEhQUEhQUFBQVFRQUFxUQFBQVFBQVFRQXFhcUFBUYHCggGBomHBQVITEiJSksLy4uGB8zODMsNygtLisBCgoKDg0OGxAQGywmICQsLzQvLy0sLCwsLCwsLCwsLCwsLCwsLCwsLCwsLCw0LCwsLCwsLCwsLCwsLCwsLCwsLP/AABEIANIA7AMBEQACEQEDEQH/xAAbAAABBQEBAAAAAAAAAAAAAAAAAgMEBQYBB//EAEAQAAIBAwEFBQUGBAUDBQAAAAECAwAEERIFBiExQQcTUWGBIjJxkaEUI0JScrEzYpLBFUNzgqJT0fAkNIOy4f/EABoBAQACAwEAAAAAAAAAAAAAAAABBAIDBQb/xAA2EQACAgECBAMGBQMFAQEAAAAAAQIDBBExBRIhQRMyYSJRcYHR8BSRobHhIzPBBhUkQvFSQ//aAAwDAQACEQMRAD8A2oWrBgOolAOqtCSVElCBxUFALC0BwioA04qANlaAZZaAYmIAJJAA4kk4AHiTVbJy6seOs3vsluzZXVKx+yUi70WRbSLmHP6x+/Kue+J5C6+BLT79CwsaGymifFKkn8N0f9DK37GkeOUr+5CUfkPwcu0kxbQnwqxDi2JPaf59DW8W1dhsxeVW4ZFM/LNfmjU6prdCGSt+hgMsKgldRs0Ggy61KI0GHjqQNhKAcKUJG2SgOaKANNANstANulANMlANSJQEdkoD0QUIHRQDqUJJUdCBxaAXQCTUMDMgqANUA0TWM5xhFzlstyYrmei3POdtM20742auVtbYBpyh/iOTwTPlgj0NeclkypreZYv6k/Lr2R0VXzPwY7Lf1LKbs6sGGBEy+aSOD+9c6PGsyL15tfikWXhVPsU912TwE5inljPTUqvj5aT9atw/1Db/AN4J/mvqanw+PZ6Da7kbRh/gbQJ8maRfoxYVl/umFZ/cp/b+DH8LfHyzOltuw/kmH/xtn/6004Rb74/fzIf4uPqIffnaEP8A7iwyOp0yqPmAwFba+H4z/sZDXz/lGLvsXngLtu1G3PCW2kTx7t1f6HSatfg+IQ/t36/Ff+mp30vzQ0LW2322e/8AmvH/AKiMPrgisfF4rW+sYyJ5caWzaLGDaNpJ/DuoT8WUH6kVH+65Nf8Adx38tfoPw1b8s/v8yaLAkZUqw/lOa2R49jvzKS+Ri8KfZpjL2Lj8Pyq1Di2HP/ul8ehg8a1dhl4iOYI+INXIX1T8sk/manCS3TGiK2mJzTQg4RQkQaAbYUA2VoBpxQDBWgN8KGOo4tAh5aGRIjahA6poA1UBzNQDhqAMuKAzG/O3xZ2rOP4jexGOpdhwwPLnXJzn49scVbbyfp6/EtULki7H8iPuNsH7JaqrfxX+8lJ5lz0J64HD515niWX+IubXlXRfA6mPV4cNHv3NATVDQs6BQgKgBUg6DUDQj3FlG/vxo/60U/uK2RtnHytr5mLhF9iouty7GTnboP0ZU/SrkOKZcdpv59TTLFqf/Uprzsvs39xpo/0sHH/MGrtfH8qO+j/T9jTLh9b26FVJ2WSIcwXen9SMh/qRv7VaX+oITWltWvz1/dGl4El5ZChsHbMP8O57wDoZM/SQf3qPxnC7fPXp8vo0R4GTDaWpz/HdtQ/xLfvB/pBs+sZzU/g+FWv2J6fPT9yHZlR3jqJTtOdTi4slHwZkPydP71thwaW9F7+/gzF5X/1An2/aHYv78UsfoGH/ABNZ/heKV+WxP4/yQrseW8Syh3h2dJyuAn6wV/cVH4rilfnqT+/Rk+Hjy8stCwht4pP4U8T/AKWU/sf7VH++Th/dpa+/VD8JF+WYqTZEnTB9a318exZebVfIxeFZ20Ikuz5B+A+nGrcOJ4kv/wBF+xqePauxAkU9eB+Bq7GcZLWL6ehpaa3QwRWQNxmhgOK9AL7yhItZqEjnf0IFCahJwy1DB1ZqgCHetV90Ka3ZPZGUIuclFHnUB/xLaZc8bax4L+V5ieJB64I+g8a81k3ToxnKf9y3q/SJ06oqdmi8sTdmvPHRRXbQeULiKLvHbgCWCqvgWJPL4A12cKWFGqXjb9v49StkyuUl4e3cstGOHOuPJ9Swm31ZysSQoAoAoAoAoAqQFQAoDkiBhhgGHgwBHyNSnpsQ4plZdbuWsnv28R/2AH6VahnZEPLN/mapUVy3SKe57O7J+SPH/pyH9jkVdr43lx7p/FGmWDU9kUV32YQl9Ed0Q+NWiVEdsZ5+yQQPSr9f+oLUuadfT3ptfU0PAjrpGQhdytow/wAC7yPASSIP6WyKyfFsG3+5V+iZj+Evj5ZDV3tXbFmuuX20HNmVHX1K4I+NZ14/C8t8tfR+7b99zGU8qvrLY1VvtNbyzS5C6HB0sM8mHAjPUdRWGAp4ma8ZvWMl0Juaup8TuiAVr0pQNa0lDET3tCDpmoAE1ALE9AdFxQC1noSLElQSZzf/AG8be20xcZ5z3USj3ix4FgPLI/qFcbLksi9U/wDSHtS/wi5SvDg5930RM3V2ItnbRwjGQMuR+Jz7x/t8K8tm5TybnY/l6I6lNXhwUS3qobhQapI0OZqCTlAFAFAFAFAFAFAFAFAAoCFtfbENsmueRY1441c2Pgo5sa3UY9l0uWtamuyyMFq2UTb6QTWVxPA/tRRt7LcHUkYVseGaurh1sMiFdi6N/I0vJi63KLKTsbs2MdxdSFmeZ1QM5JJCZJOTxOS3/GrfHLIqUaYrRJa9PU1YSb1mz0auCXzD9qu2BHAtuvF5jxA4kRqR08zgCu9wLF57Xc9o/v8Awc/Pt0hyLdkrZuzvstnFbn3z97J5M3HH1+ldPA/5OVZk9l7MfqVrtK641iStd0pl5I9DAZMlAHe0BzvKA6JqA531ALWagJEEuTz9TyAHMmq2XkLHpdj7ber7G2mvxJKKMnu6f8Qv5L0jMFvmG3B5M3HVIP8AzqPCvMZsnjY6pb9ufWX0OpUlZZzdo7G7rgl8KAKAKAKAKAKAKAKAKAKAKAj39/HCheZ1jQdXOPQeJ+FbK6p2S5YLVmEpqK1Z5tvD2pFm7qwTJJCiWUcSScDQn9z8q7+NwRJc+Q/kv8soW5uvSBcbr7pzPDONqESmYqwViWkiYAgkN+E4xy8Kq5efXCyLxenL+TNtVMnHS3rqefb87mPYEMr64ZCVVuTA4zocDy69cV3MDiEctNNaSX3qilfjur4HqnZo6HZtvo6Bg36wx1fWvN8VUvxU9ftHRxGvDWhpZZAoLMcKoJJPIAczVCMXJ6IsSei1Z5du2P8AEdoyXUg+5hw4B5YGe6U+fAsRXq8mLxMSONX559Pr9Djwfi3Ox7I2F05dix5k/wDgrs41EceqNcexWsnzycmRmWt+pgWDyVJgR2ehAnXQBroDhkoSJ7ygFK9AVO+N+6wx2sHG4vDoUA+5Fw1MfDOflnwrh32wuyOaX9urr8ZfwX64OENF5pfsa7YuzEtoI4Y/dRcZ/MerH4njXlMi+V1jsl3OtXBQioonVoMwoAoAoAoAoDtAFAFAFAN3E6IpeRlRRxLOQqj4k1lCDk9IrVkSko9WVO9m1JILOWeAIzKoYFuK6SRlhjngcatYVELb412dEzVdY4wcomJ3ch/xq0KXUrd5BcFyy41FHU4UdAOY5fhrr5Mv9uv5qo9JR0+aKdS/EQ0k9mZztP3ejsp4fs6lI3j4cSTrjbBOT14qavcKypZNcvE6tP8ARmnKqVclyns2xb0T28Mo/HGrepAz9c15TIrdVsoe5nVrlzRUiBvlsD7bbGEMEOpGDEZ0kHicDyzW/By/w1qs01Nd9XiQ5Rzdbd9LKHuY2dxqLlnPNiADgfhHAcKxy8qWTZzyWhlTUqo6Iznaptzu4Vt04vNxYDmIx04dWJA+ddPgWIrLXdLaP7/wVM67SPIt2We7+yfslokP+Y/3kpH5jxwfhyrp4X/LypZUvLHpH6la3SqtVrd7knRXbKYgxUAx3lZGBwtQCdVAJLUA2z1IO66ggdtyOLOdKIC7seirxNUs/J8CrWPWT6R+P8G+ipWT67Lcg7jwNdTzbSmBAb7u3Q/giHM+vL515niU1RXHEi+q6yfvbOrRFzl4j27G5riF0KA7QHKA7QBQBQBQBQBQGO3237WxYRrEZJSA3E6UCnrnqeBrrcP4XLKi5uWi/XUqX5SrfLoZrtrjJFrKrMYmVxjJ0hvZZWxyyVY8f5av8CaTsg11X5lfO1ekuxltjby3NpF3Uqs9rPGwCSZA0sCC0TdCPDlXSvw6b588HpOL3+qK8Lpwjo9mW/Yzf6Lt4jylj/5Icj6Fqqccr5qFP/5f7mzClpPT3m87Q913vooliKq6SZ1PyCMMN+yn0rjcMzY405OWzX6l3KodiWhcbs7I+yW0cGsyaAfaIxzOcAeAqrl5Hj2uzTTU3VV8kFEtKrGwbnmVFZnOFUFmJ6AczWUIylJRjuyJNJas8v3VQ7R2jJdyj7qLDAHl17pPjgEmvWZUXiYsMWrzz6fX/wBOPXLxLHZLZHosntEk118aiNFUa49vtlaybnLmYzIlbzAYZaAqtdZGAa6AM0AYoBD1IOVBGpX7ya5Wi2dCcSXBElww/wAuEcQCPPn8vGvPW5MZzllS8sOkV733Z0YVuMFWt3ub+ztViRI4xpRFCqPAAYFeVsnKcnKW7OtGKitEPVgZBQBQBQBQBQBQBTQFJvft8WVs0xTvCGVAudOS2eJPhVzCxfxNqr10NN93hx1MbuR2jPPcGK70KJCO6KjSqN+Q5PEHhgnr8a6vEOERrqU6dem/1KlGW5S0mN9t1h7NvOOheJvXDr+z1lwC3rOv4P6jPhtI7fD7Zu+jc3gAOeoMR0n/AImor/4/E3FbS/yRL+pj6+4d7MbaO82fJb3EetI5DpyDycZyjdCCDyqOLTlj5Ssrlo2v296JxYqyvlki63Z7PLe0l74PJK6k92XwAgII5D3jg8/pVPL4vbkQ8PRJdzdViRrlzGxrlFsKAKAwPartspElrHxebi+nnoBAC48WJ+leg4HiKc3dPaP7+/5HOzrdFyLdl3u5ssWdrHD+M/eSH+dunwHL0roYS/F5MsqWy6R+pXt/pVqtbvcnM9dwpiS+aASRQFBqrIw1OhqEDi0A+BQDUi1JImW4SGN55f4cQ1YP4m/Cnqa5vEb5KMaK/NP9F3ZZxoJvnlshXZ3st9El7ccbi6Orj+CPmqgdM5+QFeY4pfDWOPV5Yfq+51MWD055bs2NckthQBQBQBQBQBQGY3l35tbTKlu9lH+XEQSD/M3Ja6OJwy/I6paL3srW5UK/iYvZ+09p7WlDRFYYI5FJ0kqgKkNpY83OMcPOutZTh4MNJdZNffwKcZ3XS1Wxc9tk2LSJfzT59FRv7kVU4FHW+T9y/wAm7OekEjzzeue2kW2NuSZFgVZsLhdSgYIPiOIPpXdw4XQc1Zs5dPmUbXBqPLvp1NnszaL7W2bLbMCbmIIVY8BJpb2SW5BuYNcq2mOBlxuXlevyLUZu+pw7l5ursiPZ1s8F7cQYmbUUkdUUZUKygsctnA6VSzL55lysog+nc30wVUOWb3NjbIioojChMeyI8aceWOFcubk5Pm119S1BJLpsO1gZBQBQDV1cLGjO5wqAsxPQAZNZwg5yUY7sxlJRTbPL9zom2hfy3kwxHEQwB5AnPdx+gGT54r1ecvwuNDEq80vz9X8zkUy8Sx2y2RvJJtRJPU12MeiNFUao9kVZz55OXvAmtxiIJoAL0BnA9ZGscQ0BIjoCai0AGLJ4VjKcYRcpPRIyjFtpLuZ7aEAv75LJTm2tfvLgjk8hPBCfp/V4V5qzKlXXLLktJT6RXuidSFSbVUeqW/qz0cD0HTH7V5hnSXToFCQoAoAoAoCh3i3utbMHvZAX6Rx4aTyyPw/E1dxsC7Ifsrp73saLMiFe5hrbtWla5RWgRIGZVKnUZQGONWrIH0rsS4HXGptSbkvhp9/MqLOk5aNdCx2h2ZQRwXTgtJKVkePoseCWAAHM44ZJrTVxm2dlcX0itE/UyniRUZPuVnYhf4e4gJ4MqSqPNcq3zBX5Vv4/VrGFi+H0MMCfVxLHthtJZzZwwo0jMZ20oCTw7sAnoBxPE1o4JOuvxJ2PRdP8mebGUuVJGp3c3Ygt7dU7lAzRgSk+0zFl9oFj0zmudlZlttrlzdE+hYqojCOmhme0Pb0mzUigs444UkViHVeI0nBCjlniOJzzrocMxYZjlZc22uxXybHTpGHQy93uRNLZG/a472Rk70qQSSvX2ieY8K6MOJVwvWOoaLXQryxpOvxNTS9i+1WeGaBiSIijJnor6gVHkCv1rn8doUZxsXfXX5FjBnqnE9IrgHQCgCgPPe1jbRVEtI+Ly4ZwvE6cgImPFifpXouBYqlJ3z2jt/l/I52dbovDXcvNjbMFnaxwDGs+3IR1duf/AG9KvcPTysieXLZdI/Ur3PwoKtb9yQK7hSO0JOihB3RQkyyGsjWSI6EkqIVIJ8K1AIm8u1/slu0g4yv93CvMs56gdcZz6iuPny8exY0dt5v3LsvmXMePJHxXv2J25G7/ANjtgrcZZD3krHiS56E+X/evMcQy/wARbqvKui+B1Merw46Pc0FUCwFAFAFAVW3t4be0XM8gU8wgOZG+C8/WrOPiXZD0rj8+35mqy6EF1ZQbq73z3t17FsUs1VsyMOJbhpy2cePAZ51ezOH1Y1PWes/cV6r52T6LoeZBhY7Ufvk75YpXGl/aZ1OdB9rrgrXoEnk4a5Hy6r/0o83h26y6jl1vCJdorc3sBCoV+5jGkgJ7gbVxPifGohiuGK6qJLr3YdmtvNNHuWy9pRXEayxMHR+o+qsOh8q8fdTOmfLNaNHXhOM17Jg90tyWsrpriWZI49bxxpqGZFdtKBmOACfZ4DJrtZvEVk0qqEW3u37tCnTjuufM3oarfTarWtnLNHgOoAUsMgFmA9a5uBRG++NctmWcibhByR5Pu7vjc21ys1y0kkc4BcOSQyZwHQchg55edekyeH031OupJOPu9/uZzKsicJay2Ztu1m2WfZ8c8ZDiN1dWXiCkg0kjHT3T6VyeDTlVlOqXTXp80XMxKdfMjL7E35SHZbWxDPMe8iRccAjjgxP+4jHlXQv4bKzMVq6R6NleGSo1cnc1XZPu7JbQySyqVefThWGGVFzgkcwSWz6VzuM5cLrFCG0f3LGHS4Rcn3N7XFLwUAze3SxRvJIcIilmPgBWddcrJKEV1ZjOSim2eX7jwNfX0t7OPZiIYDmoc50IP0gZ+JHjXq8+PgUQw6fNL7b+fvORS1ObunsjdSNqYk8zXYoohRXGuGyRUnNyk2w01uMTmmoA/FFQkkGIUBiUFZGsmQR5oSWNtbmgJsUOTxwPM8gBzNV8nIWPU7X229X2RsqrdkuVf+GZ2En+I3zXRH/pbT7u3yPZdz7z+fLP9NeYy7JY1HI37dnWXouyOpVFWT1/6x2PQK4B0AoAoCu21tuC1TXcSKgPIHizY6Ko4mt9GLbfLlrWprstjWtZMqNg7+Wl1MIkLq590SLjVjjgHxxVvI4ZfRDnlsaoZUJvlR5C8i2+0X+2I1yI5HVlc5aTGdBJPoa9Ok7sVeC+XVL+TmN8lvt9dD0Pd6baVxLHPKEs7OI6hER3asuMcQeJGOpwPKuJkxw6YOuGs5vvvoXK3bKXM/ZSMz2tWBF7FLFlu/jVlKDOpkOMrjnwK1f4NZrjyhPpyvuaMyH9TVdzfbe3Vh2jHDJOGhm0oSygK/EDMbBuZzyzxFcbHzrMSco1vmj+nxLtlEbUnLozO7b3ng2SDaWUH3nAs0udOSODHrIfkKu4+HZn/wBe+XT0++hosujR7EF1IN1shgy3O2rwoykPHbxMDJkEHgoyFHLkPWt0b006cKvVbOT2MHB9JXSNH2uXIOzsg5EkkWCOo98ftVHg0H+K0fZM35j/AKR52Xmv7a3tre1ZzbK2qYc+OSV1cFC8jjnkV3NK8W2d1lnm7ffco+1bGMYrY03Z5ZXU1pcWs0bLbOjCOSQEFHPRQeLLn5EVz+J2UV3Qug1zp9Uu6LGNGcoOEtjXbs7i2tphgvey/wDUlAJH6F5L+9czL4ndkdG9I+5FmrFhD1ZqK5xaCmgO1OgPOO1nbRwlnFxaQh3C8SRnEceP5jx9K9DwLFWryJ7Lb/L+Rzc+19IR7mn2HsgWttHAOeNUjfmc8T9f2q7w1PJvnlzXpH6mi/SuCqXzJJirulIClSBKioBIUVBIhnoDJRDjWRgWVstCC0iahJnt+doviOytuNxdcDj/AC4urHwzx9Aa4V90LrnZL+3V+sv4OhXB1w5V5pfojXbF2YltBHDH7qADPVj1Y+ZNeVvvldY7Jbs6tcFCPKibWgzGridUVnc6VUFmJ5ADmTWcYuTUVuyG0lqyl3b3tgvXmEOrTCEJZhjUraslRzwNP1q3lYFuMouf/b9DRXkRnrp2PNt24xtfaUj3JJjVWdYwcDSGAVPIccnHOu/lSfD8VRq3fcoVLx7fa2N1LDs3ZTmUhYnlBK8Gc4XAIjGDpHEVx1LMzo8u6X31LjVND1Z5/wBqlqY79J0B++SOVeHN1wPnwXhXa4RPnxnXLs2illrSzVdy5TZG0tqnXeP9mt+YTBXI55CE59WNVXk4eD0pXNP37/r9Daq7bvP0Rsd29p2bsltBIJ3togBIQrezkA6XxgngvLwrl5VORFO2xcqk9v4LVU62+SPXQ8/7Tdpzw7RQmRykfdTRpnCjByRgea9fGu1wqmqzFfTq9U2Usqco27ne2W1Bmt7heKzREZ8dGCOP6XFOB2NQnU+z+/2Gauql70GyrXZ8UUd5fzm6mkUOISdRHMYZc5PL8WB5Uunlzm6MePLFdxFVRjzzerLXajTbas4lgiEIW4IOs4RY1jwjZxx948B4VWqVfDr27Ja6x7e/U2zcsiCUVp1N7u9soW1vFDkHQoBYDTqPU4rjZV/j2yn7y5VDkjyljWg26HaAKAKAjbRvEhieWQ4RFLH4Dp68q2VVytmoR3ZhZJRjzPseZ9ntk99fS3swyEbI8O8bOlR+lf3Fepz14dUMKneXT5d38zk0Pnm7pbI9QkhOeNdmqqNUFXHZFScnKTk9xHd1sMREsdSgRCuDUgVmoGo0TUDUzcVZGBNhehJJe7SKN5ZTiONdTefgo8yeFc/iGRKEFXX559F6Lu/kWcetSfNLZFb2fbPeVpdo3I+9uMiNf+nF00/HgPgPOvNcTujBRxa9o7+rOnjQcn4su5s7m4WNS8jKiAZLOQqgeJJrkwhKb5YrV+habUVq2Zffbexra0jntlSUStpV2zpUFSQ2Bzzg/KujgYEbrnXa9NOxXyL3GClDuZndTtKWQGDaGAHBXvlGFIbgRIo5c+YroZnB3B+Jj9u30K9WZzezZ3KXsxn+z7SaBmBWQSQkg5DaTkEHwOD86tcWj4uIrEuq0ZpxXy2cvvK6GWbY9+x0ZCllAfIEsR5ENjwx8DViSr4hjLr+XZmCcsezY0NtYXW2rpJriPubWPgB7QBXOSqk8XJ6kVRlbTw6l11vWb+/kblGeRPmkuhq99N6rS0kXXGJrmNT3a6R92HxzYj2QcDlXNwMLIvi+V6Qe/roWb76631WrNBsLa0V5AssZyrDDKcEqce0jedUsiiePY4S3X3qbq5qyOqPCbZ7ixvZIrYkTa2gXgCWDNhcZ4ZPD517GSqyaFKzy6JnITnVY1Hcnb4bp3VvClzdSa3kfSwyWKHBIy3LoeVacLOptm6qlokunqZ3USjHmkzWHZz7T2NbrGAZonCjUQPcJRsnw0kH0rnK2OHnzcvK1/JY5XbQtN0WG7PZhBDh7g9/IMHTyiU/Dm3rw8q0ZXGbbOlfsr9TZThxj1l1N6iAAAAADkBwA+ArjNt9WXUuh3FQSdoAoAoAoQ2eadq22GZorKH2mYhnC8ySQI4/U5J+Ar0fBMeMVLJs6Jbf5f37zm51rbVUT0Xcrd8W1skY4lR7R/M599vnw9KucNi77Z5c+/SPwNGRpCCpXzLmWxJrtFRkR7Y1IIrR1JBDmSpAwRQDdYkmZjNZGslw8SAOJNROSjFylsjJJyeiKjbMRvruPZ6E9xD95dOnVvyZ8uQ8yfCvOTynCMsye8ukF7l7zpRq1apj23Lvbu/FvZzR2wQltUat+BIkOBnJ54Hh4VysfhtuRW7dff8AFss2ZMK2oJEHtlsS9msgJ+6l4jjgq/s5I+IX61u4HYo3uL7r9iM6LcE0UuxT9r2DNFze3Jx4+x94v0JHoat3/wDH4lGfaX/hor/qY7XuKLcbdmLaEE8ZYxzxFXRxxDK4IKuvUAqOI4jVVziGZZiWRlvF7r4e41UUxti13Q5sHci/jvUxHo7l0cyscREA/hb8WQDwHrioyOJYk8d9deZbd/mTXjWqe2x7ZNbo+NSq2OWoA4+Ga8jGUo7M62ie6HMViZbHju8FnHdbceGU4j06WbONOIshs+RIr1WNZOjh6nDf+TkWxUr2mU+528h2bdOhYSW7NokMZ1KcHAljxz8eHMVazcNZlKaWku2v7Gum11T07Fxv5sOaXaMctkjSd8kcytGMrlTjWW5AcBzNVeHZMIYrhc9NNV1NmRBys5odz1Taey47qIR3CalJVyuTjUvHGR0zXnKr50z5q2dOdanHSRKtrdY1Coqoo5KgwB8AK1ynKT1k9WZRilsO1iZBQBQBQBQgKAibVv0ghklkPsopY+eOQHmTW2mqVtihHdmE58kXJnnXZlsyS9vJb2YZIY6fDvWHHHki4HqK9PnrlhDBp3lv6JfXc5WP7Td0j3K1jwAByFdiuuNcFCOyKrk5Ny95JEWazIG22fmp5xoU11akE1lqYsp7hCKlAitQEZjUEmZQ1kaxW1dq/ZLdp+cr5jgXGSznm+OoXIrkZ03fasaL6bzfu02XzLmNHki7Zb9vqXm4W732S39vjPLiSZjxbUeIUnyz8ya8zxHL8e32fKuiOpj1ckeu7MD21bO03EMwHCWMqT01Rkf2YV2eA281Uoe5/oynnR0mpe8023N5baXZBMkqF5YQugMC5lAAPs8xxGa5+Ph3V52kU9E9+2hvsui6er3RE7GdmMttcPIDonZVUH8SorBmHkdePStvHLk7oRW8d/0McGL5Hr3LncncZLBmk71pJGXQeGlAuc8uZPAVVz+JSyko8uiRux8bwtWa+uYWgoAoDw652R9v2zPFqKqZH1MoyQEAGPDpivXwv/C4MJ6ddDjOHiXtG8k7MbEiIASKEzqw/tTZx756YI6Y51xlxnJTk9V19NvgXHhVvQ11laJEixxqERRhVXkBXMnZKcnKT6stxiorRD9YGWoUGoUICgCg0DNCQoDlAeZdqm1WllisIOLFlZwOrH+Gh8AOLH0r0nBqI1wllWdtvluzmZljlJVxPUNzdiraW6Rr+EYz4tzdvU1b4ZB3Tnlz3k+nojTkyUUqo9jSRmuzoVETYuVYMk61AQLiLyrNEFNtG3z0rIjQobmErQgiMaAzNumpgviQPmcVFs1XCU32T/QiEeaSj72QJbuF9t6Lp1SK1ULAshAQvhSCSeGSTnzwK8y1a8B2QTcpvWTOrrHx+WXRLY9QUg8Qc545Feca06M6KepTb27uR30HdOSpU6kcDJVuXLqCKtYeXLFs54/NGm6lWx0ZlNi9k8MbariRpsckUaEP6jzPwGK6eRxyyS5alp69ytDBin7TPQ4YlVQqgKqjACjAAHQCuHKTk9WX0tNhdQSFAFAFAyJY7Nih1d1GqF2ZmIHFmY5JZuZ4k1ssunZpzPXQ1xrjHXRbkutZmFAFBocoNAoNAoSFAFAdoCBtzai20Ekz8kXIH5m/Co8yeFb8eiV9irj3Ndtiri5M8/7Kdkvc3Et9PxJYhCesjZ1sPJRgD/8AK9LxHryYNXff4HLoWnNdM9pDYwByFduFca4qEdkU3JybZLhNZBEyNsVg0SOahUaAQSKkgYmiXFSDO7VhHKsgUDW/GpIMjE2CCOY4ik4qUXF7MwTaeqF7d2LZ351y6oJ8AGRPdbHLUDwP0Neejj5uCtKvbh7u50vEoyOsvZZRjd7alh7VlKZ4h+GMhhjzib+1YvKwsl8t8eWXr0/X6k+FdX1reqLHZPappOi+gaJhzaMEfONuI+ZqvdwTVc1EtV6/U2QzdOk0bvZO3Le5GYJkk8QDhhnxQ8RXHuxraXpZFouQthNdGWNaDaFAFCAoAoANAcoSGaAKAKA7QBQBQBQBQM8r7TNpPdXUVhb8dLDUByMrctXkq8fWvTcIpjj0yybPtfycrLm7JquJ6nuzslLaFI091F0jz8WPmTVrhNUp82VZvPb0RryZKOlUdl+5dxrXaKZMhXFQBzvKjQkO8qdCRqSahBHmuOFNAUl7LmgK5jQgw2uszWdV6xJJVvdunuMR8Dw+VaL8Wq9aWRT/AHNld0637LJF1PBcjTdwJJ/MBhh5gjiD8DXJlwmyl82LY16Pb7+JbjmRn0tj80Z287Oo2PebPuSjjkkjEEeQcYYfWtbz76fZy6unvXVfQ2KiufWmXUYXeja2zzpu4jNH4yDIwPyzJ/fNYvDwMvrTLR+n0Y8W+rpJdDW7E7SLKfAdzbuek3Bf6xw+eK5uRwfIq6xXMvT6FmvLrlv0NdHIGAKkMD1U5B9RXLaaejRbi010FVBIUAUAUB2gCgCgCgCgCgCgKrebbC2ltJMeajCj8zn3R86tYeNLItVa7/t3NN9iri5GJ7I9iNI0l7Nku5Kxs3MknMknrwA9a9Dn/wBe2GFVtvL0RzqNYRd0t+x7AvAAV3YxjFKMdkUW9XqPRtUgkiWgG5JaAQZaAjSzGgIM0tAV9w1ARS1SDClqGB1TQC9dAPIaAdV6PqtGST4Nruow2HXqrjP1rl5HCMe3rFcr9C1VmTj0fVFVtLdbZ91k6TbSH8UXBM+a8v2qr4fEMXyvxIr8zfz0W7+yyjfdfadgddlKZo+eISDw84myD6ZrD8Zh5Ps5EeV+v1J8G6vrW9UT9k9qrIdF9AVI5tGCpHm0bf2rTbwSMlzUT+/iZxzWuk0b3Y28VtdD7iZHPVc6XHxQ8a4t+JdQ/wCpFr9i7C6E/Ky1qsbQoAoAoNQoNQoAoNQoANSiDybf28faF/FYwH2Y2wxHEBz77nyVeHqa9Pw2EcPFlkz3a6f4XzOXkN3WqtHqWyLdIUWOMYSNQijyH96s8IolySyLPNP9jTlzWqhHZfuWvfV2SqPQyUIJDSVBI2z1IGmlqAR3koCDO9AQZWoCOWoDC5qTAUGoBS0A+DQHQ9AK1UIF6qEj1vduhyrEfDl8utaL8aq9aWRT+/ebIWzrfsskXksFyum7gSX+YDDj4EcQfga5UuEzpfNi2Nej2LazIzWl0dfgZq+7OI3OuwuCrDJCTEgj4OBkVr/3C+j2cqvp71t9DPwIT61SIqbx7W2cdNyjSRj/AKo1DA/LMvL1qHiYGZ1qaT9PoyfEvp6SNbsTtOs5sCUm3Y/9Timf1jl64rm5HBr6+sfaXpv+RYhmwlv0NlDMrjUjKynqhDD5iuVKLi9JLQtqSew7WJJygA0CK69u9AJKyP0CxKzEnw4Curw+jGs18eWmhpyrLK4rw1uTLUPoXvBhyAWAOdJ6jPlXOs5eZ8uxsjLmWpUb57eFnavLn2z7EQ8ZCOHy5+lWcDFeRcodu/wNWRb4cG2ZLss2KYonu5cmSb2Y9XE6M5Z/ix+gru5n/Lyo4kPLHzaenb5FCn+lW7ZbvY30LY5V6BLRaLYoa6kyJqAlxvQk60tQBppqAaaWgGZJqAhSy0BFeSgGTJU6AxOaGB1aAfSgFZoDhNAdDUArXQC1egHUegFh6NJ9GE2nqidBtZ1Gk4kXqrjP1rmX8Ix7XrFcsvevpsWq8yyHR9UVW0d1tn3XHSbWQ/ii9wnzX3f2qrycQxV7LVkV27/X9zcp49u/ssz8u6G0rE95ZStInPMDYP8AuiPBvTNYrOxMj2MiPK/Vf5JdFsOtb1XoTtk9qksZ0XsOSObRjQ/+6M8PlitN3BK5e1RL8+q/Mzhmyj0mjfbE3qtLrhDMpb8j+w/9Lc/TNce/Bvo88env3LkMiE9mXVUzcdVscqBrU5mgPI95pjtXaaWsR+4hJUsvLAx3r/TSK9PipYGG7p+Z/aX+Tl2t5F3Ktj0KQqMIgARBpUDkABjhVzhOK6qnZPzT6v4dkacu3mlyx2Q7BJXWKhYJLQkc7+gOiWoAhnoSMvJQEaWWgIrvQDDNUgbNAY6hgdBoBxGoBWqgO6qATqoDoapArXQDivUgWJKEDgaoYHUNCSVBdMnusR8OXyrRdjVXLSyKZshbOvyvQVfPBcDTdwJKPzAYcfBgQR6GuVLhM6XzYtjXo9vv4lqOXGfS5a+pmNodnEUntWNxhuYjnJBHkGHEfHjWH+4ZFHTKr6e9bfQz8CuzrVL5EBNs7W2aQJldoxwxMBLGQPCReI+dT+H4fm+R9fTo/wAiFZfTvsa3Ynajay4E4a3Y9T7cef1KMj1Fc3I4LdDrW+ZfkyzXmwfm6Du+O/tvFbuLaZJZnBCd0QwTPAuxHAYzwHOscDhdtlq8SLUVvr+xlfkxjH2X1IG4GyfsdoZZBie5A0g+8kQ5cOmc5PpXRt/5+Yq15Ib+r++hVj/Qqcnuy9gmr0BzyXG9CSQktAL72gOrPQA89QSNPNQDDSUA2xoBFSBBNQDHmpMDmakCwaAUDTQHQaaA4aATmpIO66AA9AOI9APo9APRvQC9dQDjPTQCA1Q0nuSWNttaRRgkOv5ZBkfOuZkcIxreqXK/evpsWq8yyHRvVepWbR3e2dc5LRvbSHm0Hun4ry+lVlRxHHelbVi9dzb4mPb5lysq4NlbOs2LhZ7p0IwZ17q3RjyLswAPpn4VE1xG9cskoL03JTor26sTeX9wu01+0uG71CihARGg94KmenLjzNdHExoY0OSC+fvKttsrXqzW2tXDUTY6EjmaA6DQHHegEGWgGzLQAGoSdzQCWaoAg0BkytSYCWFZEHBQDgoDtAcNCNRs0GpzVQanAaEjimgHUagJKGgFBqjQAxqQcBqGBYNQBStRgkJCrRyK0Qm4CRUbqyjgOPpWMkSZ/f8ASUw2908YjlTSzKDnSRjhn/zlUP3iO+hrbOUMiuvJlDD4EZrNGRIVqAUz0BzvKAbaSgGmegEa6AWr1BIrXQCC9Ac7ypBnTQwG2rIgRQCxQCqAKkgbeoIGjUknBUEjgoBa0BISgHDQBQHRUMCqgCloCfs0+2Pgf2p3DMvcSs+z7vWxbFxMBqJOB4DNYMLzF3uif/Rwf6YrJbGZcpUgX0oBqgEtQkbNAN0IFrQk7QCTQDZoD//Z"/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04664"/>
            <a:ext cx="8172450" cy="444500"/>
          </a:xfrm>
          <a:solidFill>
            <a:schemeClr val="accent1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Conclusions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err="1"/>
              <a:t>Guus</a:t>
            </a:r>
            <a:r>
              <a:rPr lang="en-GB"/>
              <a:t> </a:t>
            </a:r>
            <a:r>
              <a:rPr lang="en-GB" smtClean="0"/>
              <a:t>Velders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A273-23CC-4043-8FC6-225D34F44016}" type="slidenum">
              <a:rPr lang="en-GB"/>
              <a:pPr/>
              <a:t>2</a:t>
            </a:fld>
            <a:endParaRPr lang="en-GB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04664"/>
            <a:ext cx="8172450" cy="444500"/>
          </a:xfrm>
          <a:solidFill>
            <a:schemeClr val="accent1"/>
          </a:solidFill>
        </p:spPr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Focus on Ozone-Depleting Substances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5775" y="1340769"/>
            <a:ext cx="8550275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Projections of gases controlled by the Montreal Protocol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CFCs, halons, HCFCs, carbon tetrachloride, methyl chloroform, CH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Br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Projections for WMO assessments: 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/>
              <a:t>M</a:t>
            </a:r>
            <a:r>
              <a:rPr lang="en-US" sz="1600" dirty="0" smtClean="0"/>
              <a:t>ade by 2D and 3D models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Policy options/scenarios often with box model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256359"/>
            <a:ext cx="3291925" cy="305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86001" y="3573016"/>
            <a:ext cx="531013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Equivalent Effective Stratospheric Chlorine (EESC)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Index for stratospheric chlorine and bromine and their ability to destroy ozone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Uncertainties mostly not taken into account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endParaRPr lang="en-US" sz="1600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/>
              <a:t>Uncertainties are important for these </a:t>
            </a:r>
            <a:r>
              <a:rPr lang="en-US" dirty="0" smtClean="0"/>
              <a:t>projections</a:t>
            </a:r>
            <a:endParaRPr lang="en-US" sz="1600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00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Guus </a:t>
            </a:r>
            <a:r>
              <a:rPr lang="en-GB" smtClean="0"/>
              <a:t>Velders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A273-23CC-4043-8FC6-225D34F44016}" type="slidenum">
              <a:rPr lang="en-GB"/>
              <a:pPr/>
              <a:t>3</a:t>
            </a:fld>
            <a:endParaRPr lang="en-GB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04664"/>
            <a:ext cx="8172450" cy="444500"/>
          </a:xfrm>
          <a:solidFill>
            <a:schemeClr val="accent1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Comprehensive uncertainty analyses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5775" y="1340768"/>
            <a:ext cx="8550275" cy="4752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EESC calculation using baseline production of ODSs from WMO(2011)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Same box model as in WMO(2011) used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Uncertainties applied to		</a:t>
            </a:r>
            <a:r>
              <a:rPr lang="en-US" dirty="0"/>
              <a:t>	</a:t>
            </a:r>
            <a:r>
              <a:rPr lang="en-US" u="sng" dirty="0" smtClean="0"/>
              <a:t>  1σ       . 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Lifetimes of all ODSs from SPARC (2013):	12-33%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Production (past from UNEP) and future:	5%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Banks from TEAP:				10%, 20%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Emission factors:				10%, 20%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Fractional release values:			10%, 20%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Alpha (efficiency of Br compared to Cl):	25%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Age-of-air (vertical transport):		0.3 </a:t>
            </a:r>
            <a:r>
              <a:rPr lang="en-US" sz="1600" dirty="0" err="1" smtClean="0"/>
              <a:t>yr</a:t>
            </a:r>
            <a:endParaRPr lang="en-US" sz="1600" dirty="0" smtClean="0"/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/>
              <a:t>Observed mixing ratios (as constraint):	0.1 </a:t>
            </a:r>
            <a:r>
              <a:rPr lang="en-US" sz="1600" dirty="0" err="1"/>
              <a:t>ppt</a:t>
            </a:r>
            <a:endParaRPr lang="en-US" sz="1600" dirty="0"/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Surface factor:				3%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>
              <a:spcBef>
                <a:spcPct val="20000"/>
              </a:spcBef>
            </a:pP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Monte Carlo uncertainty analysis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/>
          </a:p>
        </p:txBody>
      </p:sp>
      <p:pic>
        <p:nvPicPr>
          <p:cNvPr id="6" name="Picture 3" descr="N:\_AppSense_\Desktop\untit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766" y="4581128"/>
            <a:ext cx="1843284" cy="164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30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733" y="2492896"/>
            <a:ext cx="4270761" cy="3779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Guus </a:t>
            </a:r>
            <a:r>
              <a:rPr lang="en-GB" smtClean="0"/>
              <a:t>Velders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A273-23CC-4043-8FC6-225D34F44016}" type="slidenum">
              <a:rPr lang="en-GB"/>
              <a:pPr/>
              <a:t>4</a:t>
            </a:fld>
            <a:endParaRPr lang="en-GB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04664"/>
            <a:ext cx="8172450" cy="444500"/>
          </a:xfrm>
          <a:solidFill>
            <a:schemeClr val="accent1"/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Range in future mixing ratios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5775" y="1340768"/>
            <a:ext cx="5742409" cy="4752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Lifetimes and uncertainties from SPARC (2013)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Most likely and possible uncertainty ranges (1σ)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CFC-11:       52 </a:t>
            </a:r>
            <a:r>
              <a:rPr lang="en-US" sz="1600" dirty="0" err="1" smtClean="0"/>
              <a:t>yr</a:t>
            </a:r>
            <a:r>
              <a:rPr lang="en-US" sz="1600" dirty="0" smtClean="0"/>
              <a:t>  11% or 22%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CFC-12:     102 </a:t>
            </a:r>
            <a:r>
              <a:rPr lang="en-US" sz="1600" dirty="0" err="1" smtClean="0"/>
              <a:t>yr</a:t>
            </a:r>
            <a:r>
              <a:rPr lang="en-US" sz="1600" dirty="0" smtClean="0"/>
              <a:t>    8% or 15%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HCFC-22:     12 </a:t>
            </a:r>
            <a:r>
              <a:rPr lang="en-US" sz="1600" dirty="0" err="1" smtClean="0"/>
              <a:t>yr</a:t>
            </a:r>
            <a:r>
              <a:rPr lang="en-US" sz="1600" dirty="0" smtClean="0"/>
              <a:t>  16%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Halon-1211: 16 </a:t>
            </a:r>
            <a:r>
              <a:rPr lang="en-US" sz="1600" dirty="0" err="1" smtClean="0"/>
              <a:t>yr</a:t>
            </a:r>
            <a:r>
              <a:rPr lang="en-US" sz="1600" dirty="0" smtClean="0"/>
              <a:t>  33%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Halon-1301: 72 </a:t>
            </a:r>
            <a:r>
              <a:rPr lang="en-US" sz="1600" dirty="0" err="1" smtClean="0"/>
              <a:t>yr</a:t>
            </a:r>
            <a:r>
              <a:rPr lang="en-US" sz="1600" dirty="0" smtClean="0"/>
              <a:t>  9% or 13%</a:t>
            </a:r>
          </a:p>
          <a:p>
            <a:pPr marL="722313" lvl="1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sz="1600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Data before 2010 constrained by    observations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Mixing ratio range (95% conf.) 2050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±35 </a:t>
            </a:r>
            <a:r>
              <a:rPr lang="en-US" sz="1600" dirty="0" err="1" smtClean="0"/>
              <a:t>ppt</a:t>
            </a:r>
            <a:r>
              <a:rPr lang="en-US" sz="1600" dirty="0" smtClean="0"/>
              <a:t> </a:t>
            </a:r>
            <a:r>
              <a:rPr lang="en-US" sz="1600" dirty="0"/>
              <a:t>f</a:t>
            </a:r>
            <a:r>
              <a:rPr lang="en-US" sz="1600" dirty="0" smtClean="0"/>
              <a:t>or CFC-11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±48 </a:t>
            </a:r>
            <a:r>
              <a:rPr lang="en-US" sz="1600" dirty="0" err="1" smtClean="0"/>
              <a:t>ppt</a:t>
            </a:r>
            <a:r>
              <a:rPr lang="en-US" sz="1600" dirty="0" smtClean="0"/>
              <a:t> </a:t>
            </a:r>
            <a:r>
              <a:rPr lang="en-US" sz="1600" dirty="0"/>
              <a:t>f</a:t>
            </a:r>
            <a:r>
              <a:rPr lang="en-US" sz="1600" dirty="0" smtClean="0"/>
              <a:t>or CFC-12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77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401" y="2492896"/>
            <a:ext cx="4252977" cy="3785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Guus </a:t>
            </a:r>
            <a:r>
              <a:rPr lang="en-GB" smtClean="0"/>
              <a:t>Velders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A273-23CC-4043-8FC6-225D34F44016}" type="slidenum">
              <a:rPr lang="en-GB"/>
              <a:pPr/>
              <a:t>5</a:t>
            </a:fld>
            <a:endParaRPr lang="en-GB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04664"/>
            <a:ext cx="8172450" cy="444500"/>
          </a:xfrm>
          <a:solidFill>
            <a:schemeClr val="accent1"/>
          </a:solidFill>
        </p:spPr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Range in future EESC levels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5775" y="1340768"/>
            <a:ext cx="8190681" cy="4752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Uncertainties applied to lifetimes (of all ODSs) only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EESC (mixing ratios) before 2010 constraint by observations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Range in EESC levels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Mean: 1200 </a:t>
            </a:r>
            <a:r>
              <a:rPr lang="en-US" sz="1600" dirty="0" err="1" smtClean="0"/>
              <a:t>ppt</a:t>
            </a:r>
            <a:r>
              <a:rPr lang="en-US" sz="1600" dirty="0" smtClean="0"/>
              <a:t> in 2050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Range 1050-1350 </a:t>
            </a:r>
            <a:r>
              <a:rPr lang="en-US" sz="1600" dirty="0" err="1" smtClean="0"/>
              <a:t>ppt</a:t>
            </a:r>
            <a:endParaRPr lang="en-US" sz="1600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EESC return to 1980 levels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Mid-latitudes:  2048</a:t>
            </a:r>
          </a:p>
          <a:p>
            <a:pPr marL="1179513" lvl="2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sz="1600" dirty="0" smtClean="0"/>
              <a:t>Range 2040 to 2061</a:t>
            </a:r>
          </a:p>
          <a:p>
            <a:pPr marL="722313" lvl="1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sz="800" dirty="0" smtClean="0"/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Antarctic:        2075</a:t>
            </a:r>
          </a:p>
          <a:p>
            <a:pPr marL="1179513" lvl="2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sz="1600" dirty="0" smtClean="0"/>
              <a:t>Range 2062 to 2101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1379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Guus </a:t>
            </a:r>
            <a:r>
              <a:rPr lang="en-GB" smtClean="0"/>
              <a:t>Velders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A273-23CC-4043-8FC6-225D34F44016}" type="slidenum">
              <a:rPr lang="en-GB"/>
              <a:pPr/>
              <a:t>6</a:t>
            </a:fld>
            <a:endParaRPr lang="en-GB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04664"/>
            <a:ext cx="8172450" cy="444500"/>
          </a:xfrm>
          <a:solidFill>
            <a:schemeClr val="accent1"/>
          </a:solidFill>
        </p:spPr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ODSs contributing most to EESC uncertainty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5775" y="1340768"/>
            <a:ext cx="4374257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EESC return to pre-1980 levels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Largest contributions from CFC-11 and Halon-1211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Correlations between uncertainties taken into account:</a:t>
            </a:r>
          </a:p>
          <a:p>
            <a:pPr lvl="1">
              <a:spcBef>
                <a:spcPct val="20000"/>
              </a:spcBef>
            </a:pPr>
            <a:r>
              <a:rPr lang="en-US" sz="1600" dirty="0"/>
              <a:t>CFCs, CCl</a:t>
            </a:r>
            <a:r>
              <a:rPr lang="en-US" sz="1600" baseline="-25000" dirty="0"/>
              <a:t>4</a:t>
            </a:r>
            <a:r>
              <a:rPr lang="en-US" sz="1600" dirty="0"/>
              <a:t>, </a:t>
            </a:r>
            <a:r>
              <a:rPr lang="en-US" sz="1600" dirty="0" smtClean="0"/>
              <a:t>Halon-1301: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/>
              <a:t>S</a:t>
            </a:r>
            <a:r>
              <a:rPr lang="en-US" sz="1600" dirty="0" smtClean="0"/>
              <a:t>pecies mainly removed </a:t>
            </a:r>
            <a:r>
              <a:rPr lang="en-US" sz="1600" dirty="0"/>
              <a:t>by photolysis in </a:t>
            </a:r>
            <a:r>
              <a:rPr lang="en-US" sz="1600" dirty="0" smtClean="0"/>
              <a:t>stratosphere</a:t>
            </a:r>
          </a:p>
          <a:p>
            <a:pPr lvl="1">
              <a:spcBef>
                <a:spcPct val="20000"/>
              </a:spcBef>
            </a:pPr>
            <a:endParaRPr lang="en-US" sz="800" dirty="0" smtClean="0"/>
          </a:p>
          <a:p>
            <a:pPr lvl="1">
              <a:spcBef>
                <a:spcPct val="20000"/>
              </a:spcBef>
            </a:pPr>
            <a:r>
              <a:rPr lang="en-US" sz="1600" dirty="0" smtClean="0"/>
              <a:t>HCFCs</a:t>
            </a:r>
            <a:r>
              <a:rPr lang="en-US" sz="1600" dirty="0"/>
              <a:t>, methyl chloroform, Halon-1211, CH</a:t>
            </a:r>
            <a:r>
              <a:rPr lang="en-US" sz="1600" baseline="-25000" dirty="0"/>
              <a:t>3</a:t>
            </a:r>
            <a:r>
              <a:rPr lang="en-US" sz="1600" dirty="0"/>
              <a:t>Cl, </a:t>
            </a:r>
            <a:r>
              <a:rPr lang="en-US" sz="1600" dirty="0" smtClean="0"/>
              <a:t>CH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Br: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Species </a:t>
            </a:r>
            <a:r>
              <a:rPr lang="en-US" sz="1600" dirty="0"/>
              <a:t>mainly removed by OH in </a:t>
            </a:r>
            <a:r>
              <a:rPr lang="en-US" sz="1600" dirty="0" smtClean="0"/>
              <a:t>troposphere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Correlations increase total uncertainty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87648"/>
            <a:ext cx="4032448" cy="5121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009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848" y="2515704"/>
            <a:ext cx="4105656" cy="372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Guus </a:t>
            </a:r>
            <a:r>
              <a:rPr lang="en-GB" smtClean="0"/>
              <a:t>Velders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A273-23CC-4043-8FC6-225D34F44016}" type="slidenum">
              <a:rPr lang="en-GB"/>
              <a:pPr/>
              <a:t>7</a:t>
            </a:fld>
            <a:endParaRPr lang="en-GB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04664"/>
            <a:ext cx="8172450" cy="444500"/>
          </a:xfrm>
          <a:solidFill>
            <a:schemeClr val="accent1"/>
          </a:solidFill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Range in future EESC </a:t>
            </a:r>
            <a:r>
              <a:rPr lang="en-GB" dirty="0" smtClean="0">
                <a:solidFill>
                  <a:schemeClr val="bg1"/>
                </a:solidFill>
              </a:rPr>
              <a:t>levels: all uncertainties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5775" y="1340768"/>
            <a:ext cx="5022329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/>
              <a:t>Uncertainties applied </a:t>
            </a:r>
            <a:r>
              <a:rPr lang="en-US" dirty="0" smtClean="0"/>
              <a:t>to all parameters and all ODSs</a:t>
            </a:r>
            <a:endParaRPr lang="en-US" dirty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/>
              <a:t>EESC return to 1980 levels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/>
              <a:t>Mid-latitudes:   2048</a:t>
            </a:r>
          </a:p>
          <a:p>
            <a:pPr marL="1179513" lvl="2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sz="1600" dirty="0"/>
              <a:t>Range 2039 to 2064</a:t>
            </a:r>
          </a:p>
          <a:p>
            <a:pPr marL="722313" lvl="1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sz="800" dirty="0"/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/>
              <a:t>Antarctic:         2075</a:t>
            </a:r>
          </a:p>
          <a:p>
            <a:pPr marL="1179513" lvl="2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sz="1600" dirty="0"/>
              <a:t>Range 2061 to </a:t>
            </a:r>
            <a:r>
              <a:rPr lang="en-US" sz="1600" dirty="0" smtClean="0"/>
              <a:t>2105</a:t>
            </a:r>
          </a:p>
          <a:p>
            <a:pPr marL="1179513" lvl="2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sz="800" dirty="0"/>
          </a:p>
          <a:p>
            <a:pPr marL="722313" lvl="1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sz="1600" dirty="0" smtClean="0"/>
              <a:t>Ranges only slightly larger than with uncertainties in lifetimes only</a:t>
            </a:r>
            <a:endParaRPr lang="en-US" dirty="0" smtClean="0"/>
          </a:p>
          <a:p>
            <a:pPr marL="722313" lvl="1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>
                <a:solidFill>
                  <a:srgbClr val="CA005D"/>
                </a:solidFill>
              </a:rPr>
              <a:t>Lower range</a:t>
            </a:r>
            <a:r>
              <a:rPr lang="en-US" dirty="0" smtClean="0"/>
              <a:t>: equal to zero       emissions scenario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>
                <a:solidFill>
                  <a:srgbClr val="CA005D"/>
                </a:solidFill>
              </a:rPr>
              <a:t>Upper range</a:t>
            </a:r>
            <a:r>
              <a:rPr lang="en-US" dirty="0" smtClean="0"/>
              <a:t>: 12 times total projected HCFC emissions (2014-2050)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02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Guus </a:t>
            </a:r>
            <a:r>
              <a:rPr lang="en-GB" smtClean="0"/>
              <a:t>Velders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A273-23CC-4043-8FC6-225D34F44016}" type="slidenum">
              <a:rPr lang="en-GB"/>
              <a:pPr/>
              <a:t>8</a:t>
            </a:fld>
            <a:endParaRPr lang="en-GB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04664"/>
            <a:ext cx="8172450" cy="444500"/>
          </a:xfrm>
          <a:solidFill>
            <a:schemeClr val="accent1"/>
          </a:solidFill>
        </p:spPr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Parameters </a:t>
            </a:r>
            <a:r>
              <a:rPr lang="en-GB">
                <a:solidFill>
                  <a:schemeClr val="bg1"/>
                </a:solidFill>
              </a:rPr>
              <a:t>contributing most to EESC uncertainty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5775" y="1340768"/>
            <a:ext cx="5094337" cy="4752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Uncertainties applied to all parameters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Ranges in year of return to pre-1980 levels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Largest contributions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Uncertainties in lifetimes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Other contributions from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Age-of-air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Fractional release values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Bromine efficiency (alpha)</a:t>
            </a:r>
          </a:p>
          <a:p>
            <a:pPr marL="722313" lvl="1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sz="1600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Atmospheric burden much              larger than current banks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/>
              <a:t>F</a:t>
            </a:r>
            <a:r>
              <a:rPr lang="en-US" sz="1600" dirty="0" smtClean="0"/>
              <a:t>actor of 4 for CFC-11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Factor of 30 for CFC-12</a:t>
            </a:r>
            <a:endParaRPr lang="en-US" sz="1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404" y="1916832"/>
            <a:ext cx="4564198" cy="4335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970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999" y="2492896"/>
            <a:ext cx="4460497" cy="3714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Guus </a:t>
            </a:r>
            <a:r>
              <a:rPr lang="en-GB" smtClean="0"/>
              <a:t>Velders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EA273-23CC-4043-8FC6-225D34F44016}" type="slidenum">
              <a:rPr lang="en-GB"/>
              <a:pPr/>
              <a:t>9</a:t>
            </a:fld>
            <a:endParaRPr lang="en-GB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404664"/>
            <a:ext cx="8172450" cy="444500"/>
          </a:xfrm>
          <a:solidFill>
            <a:schemeClr val="accent1"/>
          </a:solidFill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Uncertainties in </a:t>
            </a:r>
            <a:r>
              <a:rPr lang="en-GB" dirty="0" smtClean="0">
                <a:solidFill>
                  <a:schemeClr val="bg1"/>
                </a:solidFill>
              </a:rPr>
              <a:t>ODP-weighted emissions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5776" y="1340769"/>
            <a:ext cx="4590280" cy="4866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ODPs also have uncertainties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CFCs:   30-35%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HCFCs: 55-70%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Halons: 60-90%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endParaRPr lang="en-US" sz="1600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Large contributions again from uncertainties in lifetimes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Peak emission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Mean: 1.3 MtCFC-11-eq/yr</a:t>
            </a:r>
          </a:p>
          <a:p>
            <a:pPr marL="742950" lvl="1" indent="-285750">
              <a:spcBef>
                <a:spcPct val="20000"/>
              </a:spcBef>
              <a:buFont typeface="Verdana" panose="020B0604030504040204" pitchFamily="34" charset="0"/>
              <a:buChar char="–"/>
            </a:pPr>
            <a:r>
              <a:rPr lang="en-US" sz="1600" dirty="0" smtClean="0"/>
              <a:t>Range 0.9 to 1.8 MtCFC-11-eq/yr</a:t>
            </a:r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endParaRPr lang="en-US" dirty="0" smtClean="0"/>
          </a:p>
          <a:p>
            <a:pPr marL="265113" indent="-265113">
              <a:spcBef>
                <a:spcPct val="20000"/>
              </a:spcBef>
              <a:buFont typeface="Verdana" pitchFamily="34" charset="0"/>
              <a:buChar char="●"/>
            </a:pPr>
            <a:r>
              <a:rPr lang="en-US" dirty="0" smtClean="0"/>
              <a:t>Total uncertainties (95% conf.)       of 20% to more than 40%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01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YSTEMID" val="99b1b425-b02f-4198-ba27-0579617e2cf9"/>
  <p:tag name="SYSTEMVERSION" val="1.0.8.28673"/>
  <p:tag name="SYSTEMCULTURE" val="en-GB"/>
  <p:tag name="SYSTEMDATE" val="634562208000000000"/>
  <p:tag name="SYSTEMINCLUDETOC" val="No"/>
  <p:tag name="SYSTEMREPEATTITLE" val="No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MAGEFILENAME" val="C:\D\Usr\Colloquia\Nice pictures\Zonsondergang_71498.jp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MAGEFILENAME" val="C:\D\Usr\Colloquia\Nice pictures\Zonsondergang_71498.jp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MAGEFILENAME" val="C:\D\Usr\Colloquia\Nice pictures\Zonsondergang_71498.jpg"/>
</p:tagLst>
</file>

<file path=ppt/theme/theme1.xml><?xml version="1.0" encoding="utf-8"?>
<a:theme xmlns:a="http://schemas.openxmlformats.org/drawingml/2006/main" name="Rijksoverheid">
  <a:themeElements>
    <a:clrScheme name="Rijksoverheid 1">
      <a:dk1>
        <a:srgbClr val="000000"/>
      </a:dk1>
      <a:lt1>
        <a:srgbClr val="FFFFFF"/>
      </a:lt1>
      <a:dk2>
        <a:srgbClr val="CA005D"/>
      </a:dk2>
      <a:lt2>
        <a:srgbClr val="42145F"/>
      </a:lt2>
      <a:accent1>
        <a:srgbClr val="007BC7"/>
      </a:accent1>
      <a:accent2>
        <a:srgbClr val="8FCAE7"/>
      </a:accent2>
      <a:accent3>
        <a:srgbClr val="FFFFFF"/>
      </a:accent3>
      <a:accent4>
        <a:srgbClr val="000000"/>
      </a:accent4>
      <a:accent5>
        <a:srgbClr val="AABFE0"/>
      </a:accent5>
      <a:accent6>
        <a:srgbClr val="81B7D1"/>
      </a:accent6>
      <a:hlink>
        <a:srgbClr val="F092CD"/>
      </a:hlink>
      <a:folHlink>
        <a:srgbClr val="A90061"/>
      </a:folHlink>
    </a:clrScheme>
    <a:fontScheme name="Rijksoverheid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ijksoverheid 1">
        <a:dk1>
          <a:srgbClr val="000000"/>
        </a:dk1>
        <a:lt1>
          <a:srgbClr val="FFFFFF"/>
        </a:lt1>
        <a:dk2>
          <a:srgbClr val="CA005D"/>
        </a:dk2>
        <a:lt2>
          <a:srgbClr val="42145F"/>
        </a:lt2>
        <a:accent1>
          <a:srgbClr val="007BC7"/>
        </a:accent1>
        <a:accent2>
          <a:srgbClr val="8FCAE7"/>
        </a:accent2>
        <a:accent3>
          <a:srgbClr val="FFFFFF"/>
        </a:accent3>
        <a:accent4>
          <a:srgbClr val="000000"/>
        </a:accent4>
        <a:accent5>
          <a:srgbClr val="AABFE0"/>
        </a:accent5>
        <a:accent6>
          <a:srgbClr val="81B7D1"/>
        </a:accent6>
        <a:hlink>
          <a:srgbClr val="F092CD"/>
        </a:hlink>
        <a:folHlink>
          <a:srgbClr val="A900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jksoverheid 2">
        <a:dk1>
          <a:srgbClr val="000000"/>
        </a:dk1>
        <a:lt1>
          <a:srgbClr val="FFFFFF"/>
        </a:lt1>
        <a:dk2>
          <a:srgbClr val="4E9625"/>
        </a:dk2>
        <a:lt2>
          <a:srgbClr val="2D2015"/>
        </a:lt2>
        <a:accent1>
          <a:srgbClr val="6ED9AD"/>
        </a:accent1>
        <a:accent2>
          <a:srgbClr val="8F5F2F"/>
        </a:accent2>
        <a:accent3>
          <a:srgbClr val="FFFFFF"/>
        </a:accent3>
        <a:accent4>
          <a:srgbClr val="000000"/>
        </a:accent4>
        <a:accent5>
          <a:srgbClr val="BAE9D3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ijksoverheidInhoud">
  <a:themeElements>
    <a:clrScheme name="RijksoverheidInhoud 1">
      <a:dk1>
        <a:srgbClr val="000000"/>
      </a:dk1>
      <a:lt1>
        <a:srgbClr val="FFFFFF"/>
      </a:lt1>
      <a:dk2>
        <a:srgbClr val="CA005D"/>
      </a:dk2>
      <a:lt2>
        <a:srgbClr val="42145F"/>
      </a:lt2>
      <a:accent1>
        <a:srgbClr val="007BC7"/>
      </a:accent1>
      <a:accent2>
        <a:srgbClr val="8FCAE7"/>
      </a:accent2>
      <a:accent3>
        <a:srgbClr val="FFFFFF"/>
      </a:accent3>
      <a:accent4>
        <a:srgbClr val="000000"/>
      </a:accent4>
      <a:accent5>
        <a:srgbClr val="AABFE0"/>
      </a:accent5>
      <a:accent6>
        <a:srgbClr val="81B7D1"/>
      </a:accent6>
      <a:hlink>
        <a:srgbClr val="F092CD"/>
      </a:hlink>
      <a:folHlink>
        <a:srgbClr val="A90061"/>
      </a:folHlink>
    </a:clrScheme>
    <a:fontScheme name="RijksoverheidInhoud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ijksoverheidInhoud 1">
        <a:dk1>
          <a:srgbClr val="000000"/>
        </a:dk1>
        <a:lt1>
          <a:srgbClr val="FFFFFF"/>
        </a:lt1>
        <a:dk2>
          <a:srgbClr val="CA005D"/>
        </a:dk2>
        <a:lt2>
          <a:srgbClr val="42145F"/>
        </a:lt2>
        <a:accent1>
          <a:srgbClr val="007BC7"/>
        </a:accent1>
        <a:accent2>
          <a:srgbClr val="8FCAE7"/>
        </a:accent2>
        <a:accent3>
          <a:srgbClr val="FFFFFF"/>
        </a:accent3>
        <a:accent4>
          <a:srgbClr val="000000"/>
        </a:accent4>
        <a:accent5>
          <a:srgbClr val="AABFE0"/>
        </a:accent5>
        <a:accent6>
          <a:srgbClr val="81B7D1"/>
        </a:accent6>
        <a:hlink>
          <a:srgbClr val="F092CD"/>
        </a:hlink>
        <a:folHlink>
          <a:srgbClr val="A900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jksoverheidInhoud 2">
        <a:dk1>
          <a:srgbClr val="000000"/>
        </a:dk1>
        <a:lt1>
          <a:srgbClr val="FFFFFF"/>
        </a:lt1>
        <a:dk2>
          <a:srgbClr val="4E9625"/>
        </a:dk2>
        <a:lt2>
          <a:srgbClr val="2D2015"/>
        </a:lt2>
        <a:accent1>
          <a:srgbClr val="6ED9AD"/>
        </a:accent1>
        <a:accent2>
          <a:srgbClr val="8F5F2F"/>
        </a:accent2>
        <a:accent3>
          <a:srgbClr val="FFFFFF"/>
        </a:accent3>
        <a:accent4>
          <a:srgbClr val="000000"/>
        </a:accent4>
        <a:accent5>
          <a:srgbClr val="BAE9D3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RijksoverheidTitel2">
  <a:themeElements>
    <a:clrScheme name="RijksoverheidTitel2 1">
      <a:dk1>
        <a:srgbClr val="000000"/>
      </a:dk1>
      <a:lt1>
        <a:srgbClr val="FFFFFF"/>
      </a:lt1>
      <a:dk2>
        <a:srgbClr val="CA005D"/>
      </a:dk2>
      <a:lt2>
        <a:srgbClr val="42145F"/>
      </a:lt2>
      <a:accent1>
        <a:srgbClr val="007BC7"/>
      </a:accent1>
      <a:accent2>
        <a:srgbClr val="8FCAE7"/>
      </a:accent2>
      <a:accent3>
        <a:srgbClr val="FFFFFF"/>
      </a:accent3>
      <a:accent4>
        <a:srgbClr val="000000"/>
      </a:accent4>
      <a:accent5>
        <a:srgbClr val="AABFE0"/>
      </a:accent5>
      <a:accent6>
        <a:srgbClr val="81B7D1"/>
      </a:accent6>
      <a:hlink>
        <a:srgbClr val="F092CD"/>
      </a:hlink>
      <a:folHlink>
        <a:srgbClr val="A90061"/>
      </a:folHlink>
    </a:clrScheme>
    <a:fontScheme name="RijksoverheidTitel2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ijksoverheidTitel2 1">
        <a:dk1>
          <a:srgbClr val="000000"/>
        </a:dk1>
        <a:lt1>
          <a:srgbClr val="FFFFFF"/>
        </a:lt1>
        <a:dk2>
          <a:srgbClr val="CA005D"/>
        </a:dk2>
        <a:lt2>
          <a:srgbClr val="42145F"/>
        </a:lt2>
        <a:accent1>
          <a:srgbClr val="007BC7"/>
        </a:accent1>
        <a:accent2>
          <a:srgbClr val="8FCAE7"/>
        </a:accent2>
        <a:accent3>
          <a:srgbClr val="FFFFFF"/>
        </a:accent3>
        <a:accent4>
          <a:srgbClr val="000000"/>
        </a:accent4>
        <a:accent5>
          <a:srgbClr val="AABFE0"/>
        </a:accent5>
        <a:accent6>
          <a:srgbClr val="81B7D1"/>
        </a:accent6>
        <a:hlink>
          <a:srgbClr val="F092CD"/>
        </a:hlink>
        <a:folHlink>
          <a:srgbClr val="A900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jksoverheidTitel2 2">
        <a:dk1>
          <a:srgbClr val="000000"/>
        </a:dk1>
        <a:lt1>
          <a:srgbClr val="FFFFFF"/>
        </a:lt1>
        <a:dk2>
          <a:srgbClr val="4E9625"/>
        </a:dk2>
        <a:lt2>
          <a:srgbClr val="2D2015"/>
        </a:lt2>
        <a:accent1>
          <a:srgbClr val="6ED9AD"/>
        </a:accent1>
        <a:accent2>
          <a:srgbClr val="8F5F2F"/>
        </a:accent2>
        <a:accent3>
          <a:srgbClr val="FFFFFF"/>
        </a:accent3>
        <a:accent4>
          <a:srgbClr val="000000"/>
        </a:accent4>
        <a:accent5>
          <a:srgbClr val="BAE9D3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Document_x0020_Symbol xmlns="E0431080-F408-4E9A-9A74-0BFDAADAAB79">*</Document_x0020_Symbo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C233B983B2EE4A93284E3EBD2C2B97" ma:contentTypeVersion="" ma:contentTypeDescription="Create a new document." ma:contentTypeScope="" ma:versionID="ec4442fa2502e68fa2547973b9265348">
  <xsd:schema xmlns:xsd="http://www.w3.org/2001/XMLSchema" xmlns:xs="http://www.w3.org/2001/XMLSchema" xmlns:p="http://schemas.microsoft.com/office/2006/metadata/properties" xmlns:ns2="E0431080-F408-4E9A-9A74-0BFDAADAAB79" targetNamespace="http://schemas.microsoft.com/office/2006/metadata/properties" ma:root="true" ma:fieldsID="1f008a9bb781e21eedf32ec8030b7618" ns2:_="">
    <xsd:import namespace="E0431080-F408-4E9A-9A74-0BFDAADAAB79"/>
    <xsd:element name="properties">
      <xsd:complexType>
        <xsd:sequence>
          <xsd:element name="documentManagement">
            <xsd:complexType>
              <xsd:all>
                <xsd:element ref="ns2:Document_x0020_Symbol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431080-F408-4E9A-9A74-0BFDAADAAB79" elementFormDefault="qualified">
    <xsd:import namespace="http://schemas.microsoft.com/office/2006/documentManagement/types"/>
    <xsd:import namespace="http://schemas.microsoft.com/office/infopath/2007/PartnerControls"/>
    <xsd:element name="Document_x0020_Symbol" ma:index="8" ma:displayName="Document Symbol" ma:internalName="Document_x0020_Symbol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9490F2-1BBF-4BF9-A32E-DF65C2F7502E}"/>
</file>

<file path=customXml/itemProps2.xml><?xml version="1.0" encoding="utf-8"?>
<ds:datastoreItem xmlns:ds="http://schemas.openxmlformats.org/officeDocument/2006/customXml" ds:itemID="{796C8298-4A52-421F-A7D0-C8969B3982A5}"/>
</file>

<file path=customXml/itemProps3.xml><?xml version="1.0" encoding="utf-8"?>
<ds:datastoreItem xmlns:ds="http://schemas.openxmlformats.org/officeDocument/2006/customXml" ds:itemID="{B354022C-7A48-4CB4-81A4-D485CEA4F67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2105</TotalTime>
  <Words>855</Words>
  <Application>Microsoft Office PowerPoint</Application>
  <PresentationFormat>On-screen Show (4:3)</PresentationFormat>
  <Paragraphs>230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Rijksoverheid</vt:lpstr>
      <vt:lpstr>RijksoverheidInhoud</vt:lpstr>
      <vt:lpstr>RijksoverheidTitel2</vt:lpstr>
      <vt:lpstr>Uncertainties in projections of ozone-depleting substances and alternatives</vt:lpstr>
      <vt:lpstr>Focus on Ozone-Depleting Substances</vt:lpstr>
      <vt:lpstr>Comprehensive uncertainty analyses</vt:lpstr>
      <vt:lpstr>Range in future mixing ratios</vt:lpstr>
      <vt:lpstr>Range in future EESC levels</vt:lpstr>
      <vt:lpstr>ODSs contributing most to EESC uncertainty</vt:lpstr>
      <vt:lpstr>Range in future EESC levels: all uncertainties</vt:lpstr>
      <vt:lpstr>Parameters contributing most to EESC uncertainty</vt:lpstr>
      <vt:lpstr>Uncertainties in ODP-weighted emissions</vt:lpstr>
      <vt:lpstr>Other factors also affect future ozone layer</vt:lpstr>
      <vt:lpstr>Uncertainties in GWP-weighted emissions and RF</vt:lpstr>
      <vt:lpstr>Uncertainties in scenarios of ODS alternatives</vt:lpstr>
      <vt:lpstr>Changes in types of applications: CFCs vs HFCs</vt:lpstr>
      <vt:lpstr>Role of the banks increases for HFCs</vt:lpstr>
      <vt:lpstr>Conclusions</vt:lpstr>
    </vt:vector>
  </TitlesOfParts>
  <Company>RIVM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Scenarios and trends of ODSs and their substitues</dc:title>
  <dc:creator>Guus Velders</dc:creator>
  <cp:lastModifiedBy>Guus Velders</cp:lastModifiedBy>
  <cp:revision>251</cp:revision>
  <cp:lastPrinted>2013-11-08T13:23:48Z</cp:lastPrinted>
  <dcterms:created xsi:type="dcterms:W3CDTF">2010-07-07T08:05:52Z</dcterms:created>
  <dcterms:modified xsi:type="dcterms:W3CDTF">2014-05-14T10:29:52Z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0x010100A1C233B983B2EE4A93284E3EBD2C2B97</vt:lpwstr>
  </property>
</Properties>
</file>